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57" r:id="rId3"/>
    <p:sldId id="258" r:id="rId4"/>
    <p:sldId id="288" r:id="rId5"/>
    <p:sldId id="259" r:id="rId6"/>
    <p:sldId id="289" r:id="rId7"/>
    <p:sldId id="261" r:id="rId8"/>
    <p:sldId id="293" r:id="rId9"/>
    <p:sldId id="294" r:id="rId10"/>
    <p:sldId id="271" r:id="rId11"/>
    <p:sldId id="279" r:id="rId12"/>
    <p:sldId id="272" r:id="rId13"/>
    <p:sldId id="273" r:id="rId14"/>
    <p:sldId id="274" r:id="rId15"/>
    <p:sldId id="275" r:id="rId16"/>
    <p:sldId id="276" r:id="rId17"/>
    <p:sldId id="277" r:id="rId18"/>
    <p:sldId id="278" r:id="rId19"/>
    <p:sldId id="280" r:id="rId20"/>
    <p:sldId id="265" r:id="rId21"/>
    <p:sldId id="281" r:id="rId22"/>
    <p:sldId id="285" r:id="rId23"/>
    <p:sldId id="287" r:id="rId24"/>
    <p:sldId id="291" r:id="rId25"/>
    <p:sldId id="286" r:id="rId26"/>
    <p:sldId id="282" r:id="rId27"/>
    <p:sldId id="290" r:id="rId28"/>
    <p:sldId id="292" r:id="rId29"/>
    <p:sldId id="284" r:id="rId30"/>
    <p:sldId id="264" r:id="rId3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6" autoAdjust="0"/>
    <p:restoredTop sz="94660"/>
  </p:normalViewPr>
  <p:slideViewPr>
    <p:cSldViewPr snapToGrid="0">
      <p:cViewPr varScale="1">
        <p:scale>
          <a:sx n="78" d="100"/>
          <a:sy n="78" d="100"/>
        </p:scale>
        <p:origin x="234" y="90"/>
      </p:cViewPr>
      <p:guideLst/>
    </p:cSldViewPr>
  </p:slideViewPr>
  <p:notesTextViewPr>
    <p:cViewPr>
      <p:scale>
        <a:sx n="1" d="1"/>
        <a:sy n="1" d="1"/>
      </p:scale>
      <p:origin x="0" y="0"/>
    </p:cViewPr>
  </p:notesTextViewPr>
  <p:sorterViewPr>
    <p:cViewPr>
      <p:scale>
        <a:sx n="100" d="100"/>
        <a:sy n="100" d="100"/>
      </p:scale>
      <p:origin x="0" y="-77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FA365-BBFD-4CA6-A26B-E71ADE8C4F1E}" type="datetimeFigureOut">
              <a:rPr kumimoji="1" lang="ja-JP" altLang="en-US" smtClean="0"/>
              <a:t>2018/9/12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988A62-B506-45F1-9B5A-D5B41B60EB20}" type="slidenum">
              <a:rPr kumimoji="1" lang="ja-JP" altLang="en-US" smtClean="0"/>
              <a:t>‹#›</a:t>
            </a:fld>
            <a:endParaRPr kumimoji="1" lang="ja-JP" altLang="en-US"/>
          </a:p>
        </p:txBody>
      </p:sp>
    </p:spTree>
    <p:extLst>
      <p:ext uri="{BB962C8B-B14F-4D97-AF65-F5344CB8AC3E}">
        <p14:creationId xmlns:p14="http://schemas.microsoft.com/office/powerpoint/2010/main" val="15326428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D988A62-B506-45F1-9B5A-D5B41B60EB20}" type="slidenum">
              <a:rPr kumimoji="1" lang="ja-JP" altLang="en-US" smtClean="0"/>
              <a:t>1</a:t>
            </a:fld>
            <a:endParaRPr kumimoji="1" lang="ja-JP" altLang="en-US"/>
          </a:p>
        </p:txBody>
      </p:sp>
    </p:spTree>
    <p:extLst>
      <p:ext uri="{BB962C8B-B14F-4D97-AF65-F5344CB8AC3E}">
        <p14:creationId xmlns:p14="http://schemas.microsoft.com/office/powerpoint/2010/main" val="34369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5400">
                <a:latin typeface="Times New Roman" panose="02020603050405020304" pitchFamily="18" charset="0"/>
                <a:cs typeface="Times New Roman" panose="02020603050405020304" pitchFamily="18" charset="0"/>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40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303EFED8-1158-4A5A-BB06-79A33528C287}"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17206667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3FD6846-6CC5-4C20-9AAE-D3BA6357F7F4}"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383123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66C8CA0-8BB5-4CC5-98F9-8A96BD4429A1}"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36786668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227353"/>
            <a:ext cx="3886200" cy="494961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227353"/>
            <a:ext cx="3886200" cy="494961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2462E9C7-C1D7-41BD-8226-13890954A1EF}" type="datetime1">
              <a:rPr kumimoji="1" lang="ja-JP" altLang="en-US" smtClean="0"/>
              <a:t>2018/9/12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1997748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703386"/>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E09E2A8-26E9-40AC-B43D-FC04FC7822C2}" type="datetime1">
              <a:rPr kumimoji="1" lang="ja-JP" altLang="en-US" smtClean="0"/>
              <a:t>2018/9/12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8549439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A6B25A10-DE04-4865-ADC9-8B2112A793CA}" type="datetime1">
              <a:rPr kumimoji="1" lang="ja-JP" altLang="en-US" smtClean="0"/>
              <a:t>2018/9/12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67664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C1EEFF-2ACF-4BE6-8520-1DDFC6743F05}" type="datetime1">
              <a:rPr kumimoji="1" lang="ja-JP" altLang="en-US" smtClean="0"/>
              <a:t>2018/9/12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216489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20CB670-3BE5-4259-AB48-4EB369056D1E}" type="datetime1">
              <a:rPr kumimoji="1" lang="ja-JP" altLang="en-US" smtClean="0"/>
              <a:t>2018/9/12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3571449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67016A4-8D29-42E9-8E33-23BC2A016FB5}" type="datetime1">
              <a:rPr kumimoji="1" lang="ja-JP" altLang="en-US" smtClean="0"/>
              <a:t>2018/9/12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817165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412688C-2D90-4698-8EF9-BDE21F7ABD5A}"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72680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1253F07-1648-433E-8366-3B28893F6512}"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6238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68283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202076"/>
            <a:ext cx="7886700" cy="4974887"/>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CF2DBE-2A6F-4A77-848F-927059EFEF6B}" type="datetime1">
              <a:rPr kumimoji="1" lang="ja-JP" altLang="en-US" smtClean="0"/>
              <a:t>2018/9/12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400" b="1">
                <a:solidFill>
                  <a:schemeClr val="tx1"/>
                </a:solidFill>
                <a:latin typeface="Times New Roman" panose="02020603050405020304" pitchFamily="18" charset="0"/>
                <a:cs typeface="Times New Roman" panose="02020603050405020304" pitchFamily="18" charset="0"/>
              </a:defRPr>
            </a:lvl1pPr>
          </a:lstStyle>
          <a:p>
            <a:fld id="{E46B2F52-C7B9-4691-9EF1-7AA61A7F3363}" type="slidenum">
              <a:rPr lang="ja-JP" altLang="en-US" smtClean="0"/>
              <a:pPr/>
              <a:t>‹#›</a:t>
            </a:fld>
            <a:endParaRPr lang="ja-JP" altLang="en-US" dirty="0"/>
          </a:p>
        </p:txBody>
      </p:sp>
    </p:spTree>
    <p:extLst>
      <p:ext uri="{BB962C8B-B14F-4D97-AF65-F5344CB8AC3E}">
        <p14:creationId xmlns:p14="http://schemas.microsoft.com/office/powerpoint/2010/main" val="3496777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lnSpc>
          <a:spcPct val="90000"/>
        </a:lnSpc>
        <a:spcBef>
          <a:spcPct val="0"/>
        </a:spcBef>
        <a:buNone/>
        <a:defRPr kumimoji="1"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image" Target="../media/image3.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 Id="rId9" Type="http://schemas.openxmlformats.org/officeDocument/2006/relationships/image" Target="../media/image5.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0521" y="1122363"/>
            <a:ext cx="8517698" cy="2387600"/>
          </a:xfrm>
        </p:spPr>
        <p:txBody>
          <a:bodyPr/>
          <a:lstStyle/>
          <a:p>
            <a:r>
              <a:rPr kumimoji="1" lang="ja-JP" altLang="en-US" dirty="0" smtClean="0"/>
              <a:t>プログラミング</a:t>
            </a:r>
            <a:r>
              <a:rPr kumimoji="1" lang="en-US" altLang="ja-JP" dirty="0" smtClean="0"/>
              <a:t>I</a:t>
            </a:r>
            <a:br>
              <a:rPr kumimoji="1" lang="en-US" altLang="ja-JP" dirty="0" smtClean="0"/>
            </a:br>
            <a:r>
              <a:rPr kumimoji="1" lang="ja-JP" altLang="en-US" dirty="0" smtClean="0"/>
              <a:t>数理物理，総合理学等向け</a:t>
            </a:r>
            <a:endParaRPr kumimoji="1" lang="ja-JP" altLang="en-US" dirty="0"/>
          </a:p>
        </p:txBody>
      </p:sp>
      <p:sp>
        <p:nvSpPr>
          <p:cNvPr id="3" name="サブタイトル 2"/>
          <p:cNvSpPr>
            <a:spLocks noGrp="1"/>
          </p:cNvSpPr>
          <p:nvPr>
            <p:ph type="subTitle" idx="1"/>
          </p:nvPr>
        </p:nvSpPr>
        <p:spPr>
          <a:xfrm>
            <a:off x="1143000" y="4249271"/>
            <a:ext cx="6858000" cy="2107080"/>
          </a:xfrm>
        </p:spPr>
        <p:txBody>
          <a:bodyPr/>
          <a:lstStyle/>
          <a:p>
            <a:r>
              <a:rPr kumimoji="1" lang="en-US" altLang="ja-JP" dirty="0" smtClean="0"/>
              <a:t>2018</a:t>
            </a:r>
            <a:r>
              <a:rPr kumimoji="1" lang="ja-JP" altLang="en-US" dirty="0" smtClean="0"/>
              <a:t>年</a:t>
            </a:r>
            <a:r>
              <a:rPr kumimoji="1" lang="en-US" altLang="ja-JP" dirty="0" smtClean="0"/>
              <a:t>9</a:t>
            </a:r>
            <a:r>
              <a:rPr kumimoji="1" lang="ja-JP" altLang="en-US" dirty="0" smtClean="0"/>
              <a:t>月</a:t>
            </a:r>
            <a:r>
              <a:rPr kumimoji="1" lang="en-US" altLang="ja-JP" dirty="0" smtClean="0"/>
              <a:t>24</a:t>
            </a:r>
            <a:r>
              <a:rPr kumimoji="1" lang="ja-JP" altLang="en-US" dirty="0" smtClean="0"/>
              <a:t>日</a:t>
            </a:r>
            <a:endParaRPr kumimoji="1" lang="en-US" altLang="ja-JP" dirty="0" smtClean="0"/>
          </a:p>
          <a:p>
            <a:r>
              <a:rPr lang="ja-JP" altLang="en-US" dirty="0" smtClean="0"/>
              <a:t>海谷 治彦</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a:t>
            </a:fld>
            <a:endParaRPr kumimoji="1" lang="ja-JP" altLang="en-US"/>
          </a:p>
        </p:txBody>
      </p:sp>
    </p:spTree>
    <p:extLst>
      <p:ext uri="{BB962C8B-B14F-4D97-AF65-F5344CB8AC3E}">
        <p14:creationId xmlns:p14="http://schemas.microsoft.com/office/powerpoint/2010/main" val="3766462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まえおき</a:t>
            </a:r>
            <a:endParaRPr lang="en-US" altLang="ja-JP" dirty="0" smtClean="0"/>
          </a:p>
          <a:p>
            <a:r>
              <a:rPr kumimoji="1" lang="ja-JP" altLang="en-US" dirty="0" smtClean="0"/>
              <a:t>コンピュータプログラムの動作原理</a:t>
            </a:r>
            <a:endParaRPr kumimoji="1" lang="en-US" altLang="ja-JP" dirty="0" smtClean="0"/>
          </a:p>
          <a:p>
            <a:r>
              <a:rPr kumimoji="1" lang="ja-JP" altLang="en-US" dirty="0" smtClean="0"/>
              <a:t>プログラムの開発手順</a:t>
            </a:r>
            <a:endParaRPr kumimoji="1" lang="en-US" altLang="ja-JP" dirty="0" smtClean="0"/>
          </a:p>
          <a:p>
            <a:r>
              <a:rPr lang="en-US" altLang="ja-JP" dirty="0" smtClean="0"/>
              <a:t>Cygwin</a:t>
            </a:r>
            <a:r>
              <a:rPr lang="ja-JP" altLang="en-US" dirty="0" smtClean="0"/>
              <a:t>を用いた実際の開発</a:t>
            </a:r>
            <a:endParaRPr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a:t>
            </a:fld>
            <a:endParaRPr kumimoji="1" lang="ja-JP" altLang="en-US"/>
          </a:p>
        </p:txBody>
      </p:sp>
    </p:spTree>
    <p:extLst>
      <p:ext uri="{BB962C8B-B14F-4D97-AF65-F5344CB8AC3E}">
        <p14:creationId xmlns:p14="http://schemas.microsoft.com/office/powerpoint/2010/main" val="2290387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本授業の対象者</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600" dirty="0" smtClean="0"/>
              <a:t>基本，</a:t>
            </a:r>
            <a:r>
              <a:rPr lang="ja-JP" altLang="en-US" sz="3600" u="sng" dirty="0" smtClean="0"/>
              <a:t>数理物理学科</a:t>
            </a:r>
            <a:r>
              <a:rPr lang="ja-JP" altLang="en-US" sz="3600" dirty="0" smtClean="0"/>
              <a:t>の一年生．</a:t>
            </a:r>
            <a:endParaRPr lang="en-US" altLang="ja-JP" sz="3600" dirty="0" smtClean="0"/>
          </a:p>
          <a:p>
            <a:endParaRPr lang="en-US" altLang="ja-JP" sz="3600" dirty="0" smtClean="0"/>
          </a:p>
          <a:p>
            <a:r>
              <a:rPr lang="ja-JP" altLang="en-US" sz="3600" u="sng" dirty="0" smtClean="0"/>
              <a:t>情報科</a:t>
            </a:r>
            <a:r>
              <a:rPr lang="en-US" altLang="ja-JP" sz="3600" u="sng" dirty="0"/>
              <a:t>2010</a:t>
            </a:r>
            <a:r>
              <a:rPr lang="ja-JP" altLang="en-US" sz="3600" u="sng" dirty="0"/>
              <a:t>年度以前</a:t>
            </a:r>
            <a:r>
              <a:rPr lang="ja-JP" altLang="en-US" sz="3600" dirty="0"/>
              <a:t>の入学者でかつプログラミング</a:t>
            </a:r>
            <a:r>
              <a:rPr lang="ja-JP" altLang="en-US" sz="3600" dirty="0" smtClean="0"/>
              <a:t>演習</a:t>
            </a:r>
            <a:r>
              <a:rPr lang="en-US" altLang="ja-JP" sz="3600" dirty="0" smtClean="0"/>
              <a:t>I</a:t>
            </a:r>
            <a:r>
              <a:rPr lang="ja-JP" altLang="en-US" sz="3600" dirty="0" err="1" smtClean="0"/>
              <a:t>の</a:t>
            </a:r>
            <a:r>
              <a:rPr lang="ja-JP" altLang="en-US" sz="3600" dirty="0" err="1"/>
              <a:t>単位</a:t>
            </a:r>
            <a:r>
              <a:rPr lang="ja-JP" altLang="en-US" sz="3600" dirty="0" smtClean="0"/>
              <a:t>未修得者</a:t>
            </a:r>
            <a:endParaRPr lang="en-US" altLang="ja-JP" sz="3600" dirty="0" smtClean="0"/>
          </a:p>
          <a:p>
            <a:r>
              <a:rPr lang="ja-JP" altLang="en-US" sz="3600" u="sng" dirty="0"/>
              <a:t>総理プロ</a:t>
            </a:r>
            <a:r>
              <a:rPr lang="ja-JP" altLang="en-US" sz="3600" dirty="0"/>
              <a:t>でプログラミング</a:t>
            </a:r>
            <a:r>
              <a:rPr lang="ja-JP" altLang="en-US" sz="3600" dirty="0" smtClean="0"/>
              <a:t>演習</a:t>
            </a:r>
            <a:r>
              <a:rPr lang="en-US" altLang="ja-JP" sz="3600" dirty="0" smtClean="0"/>
              <a:t>I(1</a:t>
            </a:r>
            <a:r>
              <a:rPr lang="ja-JP" altLang="en-US" sz="3600" dirty="0" smtClean="0"/>
              <a:t>コマもの</a:t>
            </a:r>
            <a:r>
              <a:rPr lang="en-US" altLang="ja-JP" sz="3600" dirty="0" smtClean="0"/>
              <a:t>)</a:t>
            </a:r>
            <a:r>
              <a:rPr lang="ja-JP" altLang="en-US" sz="3600" dirty="0" smtClean="0"/>
              <a:t>を</a:t>
            </a:r>
            <a:r>
              <a:rPr lang="ja-JP" altLang="en-US" sz="3600" dirty="0"/>
              <a:t>受講する予定の</a:t>
            </a:r>
            <a:r>
              <a:rPr lang="ja-JP" altLang="en-US" sz="3600" dirty="0" smtClean="0"/>
              <a:t>学生</a:t>
            </a:r>
            <a:endParaRPr lang="en-US" altLang="ja-JP" sz="3600" dirty="0" smtClean="0"/>
          </a:p>
          <a:p>
            <a:r>
              <a:rPr lang="ja-JP" altLang="en-US" sz="3600" dirty="0" smtClean="0"/>
              <a:t>プログラムの授業はコレだけの学生．</a:t>
            </a:r>
            <a:endParaRPr lang="en-US" altLang="ja-JP" sz="3600" dirty="0" smtClean="0"/>
          </a:p>
          <a:p>
            <a:pPr lvl="1"/>
            <a:r>
              <a:rPr kumimoji="1" lang="ja-JP" altLang="en-US" sz="3200" dirty="0" smtClean="0"/>
              <a:t>生物や化学等．</a:t>
            </a:r>
            <a:endParaRPr kumimoji="1" lang="ja-JP" altLang="en-US" sz="3200"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a:t>
            </a:fld>
            <a:endParaRPr kumimoji="1" lang="ja-JP" altLang="en-US"/>
          </a:p>
        </p:txBody>
      </p:sp>
    </p:spTree>
    <p:extLst>
      <p:ext uri="{BB962C8B-B14F-4D97-AF65-F5344CB8AC3E}">
        <p14:creationId xmlns:p14="http://schemas.microsoft.com/office/powerpoint/2010/main" val="24908183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他の授業を受けるべき学生</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a:lnSpc>
                <a:spcPct val="100000"/>
              </a:lnSpc>
            </a:pPr>
            <a:r>
              <a:rPr lang="ja-JP" altLang="en-US" dirty="0" smtClean="0"/>
              <a:t>情報科学科の</a:t>
            </a:r>
            <a:r>
              <a:rPr lang="en-US" altLang="ja-JP" dirty="0" smtClean="0"/>
              <a:t>2011</a:t>
            </a:r>
            <a:r>
              <a:rPr lang="ja-JP" altLang="en-US" dirty="0"/>
              <a:t>以降</a:t>
            </a:r>
            <a:r>
              <a:rPr lang="ja-JP" altLang="en-US" dirty="0" smtClean="0"/>
              <a:t>の学生</a:t>
            </a:r>
            <a:endParaRPr lang="en-US" altLang="ja-JP" dirty="0" smtClean="0"/>
          </a:p>
          <a:p>
            <a:pPr>
              <a:lnSpc>
                <a:spcPct val="100000"/>
              </a:lnSpc>
            </a:pPr>
            <a:r>
              <a:rPr lang="ja-JP" altLang="en-US" dirty="0" smtClean="0"/>
              <a:t>プログラミング</a:t>
            </a:r>
            <a:r>
              <a:rPr lang="en-US" altLang="ja-JP" dirty="0" smtClean="0"/>
              <a:t>I</a:t>
            </a:r>
            <a:r>
              <a:rPr lang="ja-JP" altLang="en-US" dirty="0" smtClean="0"/>
              <a:t>演習</a:t>
            </a:r>
            <a:r>
              <a:rPr lang="en-US" altLang="ja-JP" dirty="0" smtClean="0"/>
              <a:t>(2</a:t>
            </a:r>
            <a:r>
              <a:rPr lang="ja-JP" altLang="en-US" dirty="0" smtClean="0"/>
              <a:t>コマのもの</a:t>
            </a:r>
            <a:r>
              <a:rPr lang="en-US" altLang="ja-JP" dirty="0" smtClean="0"/>
              <a:t>)</a:t>
            </a:r>
            <a:r>
              <a:rPr lang="ja-JP" altLang="en-US" dirty="0" smtClean="0"/>
              <a:t>を受講予定 </a:t>
            </a:r>
            <a:r>
              <a:rPr lang="en-US" altLang="ja-JP" dirty="0" smtClean="0"/>
              <a:t>or </a:t>
            </a:r>
            <a:r>
              <a:rPr lang="ja-JP" altLang="en-US" dirty="0" smtClean="0"/>
              <a:t>したいもの．</a:t>
            </a:r>
            <a:endParaRPr lang="en-US" altLang="ja-JP" dirty="0" smtClean="0"/>
          </a:p>
          <a:p>
            <a:pPr>
              <a:lnSpc>
                <a:spcPct val="100000"/>
              </a:lnSpc>
            </a:pPr>
            <a:endParaRPr kumimoji="1" lang="en-US" altLang="ja-JP" dirty="0" smtClean="0"/>
          </a:p>
          <a:p>
            <a:pPr>
              <a:lnSpc>
                <a:spcPct val="100000"/>
              </a:lnSpc>
            </a:pPr>
            <a:r>
              <a:rPr lang="en-US" altLang="ja-JP" dirty="0" smtClean="0"/>
              <a:t>I</a:t>
            </a:r>
            <a:r>
              <a:rPr lang="ja-JP" altLang="en-US" dirty="0" smtClean="0"/>
              <a:t>演習</a:t>
            </a:r>
            <a:r>
              <a:rPr lang="en-US" altLang="ja-JP" dirty="0" smtClean="0"/>
              <a:t>(2</a:t>
            </a:r>
            <a:r>
              <a:rPr lang="ja-JP" altLang="en-US" dirty="0" smtClean="0"/>
              <a:t>コマもの</a:t>
            </a:r>
            <a:r>
              <a:rPr lang="en-US" altLang="ja-JP" dirty="0" smtClean="0"/>
              <a:t>)</a:t>
            </a:r>
            <a:r>
              <a:rPr lang="ja-JP" altLang="en-US" dirty="0" err="1" smtClean="0"/>
              <a:t>，</a:t>
            </a:r>
            <a:r>
              <a:rPr lang="ja-JP" altLang="en-US" dirty="0" smtClean="0"/>
              <a:t>演習</a:t>
            </a:r>
            <a:r>
              <a:rPr lang="en-US" altLang="ja-JP" dirty="0" smtClean="0"/>
              <a:t>I(1</a:t>
            </a:r>
            <a:r>
              <a:rPr lang="ja-JP" altLang="en-US" dirty="0" smtClean="0"/>
              <a:t>コマもの</a:t>
            </a:r>
            <a:r>
              <a:rPr lang="en-US" altLang="ja-JP" dirty="0" smtClean="0"/>
              <a:t>)</a:t>
            </a:r>
            <a:r>
              <a:rPr lang="ja-JP" altLang="en-US" dirty="0" smtClean="0"/>
              <a:t>のどちらをとるべきか</a:t>
            </a:r>
            <a:r>
              <a:rPr lang="ja-JP" altLang="en-US" dirty="0" err="1" smtClean="0"/>
              <a:t>は</a:t>
            </a:r>
            <a:r>
              <a:rPr lang="ja-JP" altLang="en-US" dirty="0" smtClean="0"/>
              <a:t>，教職等の関係を踏まえて，各自，調べてください．</a:t>
            </a:r>
            <a:endParaRPr lang="en-US" altLang="ja-JP" dirty="0"/>
          </a:p>
          <a:p>
            <a:pPr>
              <a:lnSpc>
                <a:spcPct val="100000"/>
              </a:lnSpc>
            </a:pPr>
            <a:r>
              <a:rPr kumimoji="1" lang="ja-JP" altLang="en-US" dirty="0" smtClean="0"/>
              <a:t>演習受講予定でない総合理学の学生は，講師側の指示で海谷 </a:t>
            </a:r>
            <a:r>
              <a:rPr kumimoji="1" lang="en-US" altLang="ja-JP" dirty="0" smtClean="0"/>
              <a:t>or </a:t>
            </a:r>
            <a:r>
              <a:rPr lang="ja-JP" altLang="en-US" dirty="0" smtClean="0"/>
              <a:t>桑原先生の授業のどちらかをとってください．</a:t>
            </a:r>
            <a:endParaRPr lang="en-US" altLang="ja-JP" dirty="0" smtClean="0"/>
          </a:p>
          <a:p>
            <a:pPr lvl="1">
              <a:lnSpc>
                <a:spcPct val="100000"/>
              </a:lnSpc>
            </a:pPr>
            <a:r>
              <a:rPr kumimoji="1" lang="ja-JP" altLang="en-US" dirty="0" smtClean="0"/>
              <a:t>部屋のサイズの関係です．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4</a:t>
            </a:fld>
            <a:endParaRPr kumimoji="1" lang="ja-JP" altLang="en-US"/>
          </a:p>
        </p:txBody>
      </p:sp>
    </p:spTree>
    <p:extLst>
      <p:ext uri="{BB962C8B-B14F-4D97-AF65-F5344CB8AC3E}">
        <p14:creationId xmlns:p14="http://schemas.microsoft.com/office/powerpoint/2010/main" val="39145551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対応する演習科目</a:t>
            </a:r>
            <a:endParaRPr kumimoji="1" lang="ja-JP" altLang="en-US" dirty="0"/>
          </a:p>
        </p:txBody>
      </p:sp>
      <p:sp>
        <p:nvSpPr>
          <p:cNvPr id="3" name="コンテンツ プレースホルダー 2"/>
          <p:cNvSpPr>
            <a:spLocks noGrp="1"/>
          </p:cNvSpPr>
          <p:nvPr>
            <p:ph idx="1"/>
          </p:nvPr>
        </p:nvSpPr>
        <p:spPr/>
        <p:txBody>
          <a:bodyPr>
            <a:noAutofit/>
          </a:bodyPr>
          <a:lstStyle/>
          <a:p>
            <a:r>
              <a:rPr lang="ja-JP" altLang="en-US" u="sng" dirty="0"/>
              <a:t>プログラミング</a:t>
            </a:r>
            <a:r>
              <a:rPr lang="ja-JP" altLang="en-US" u="sng" dirty="0" smtClean="0"/>
              <a:t>演習</a:t>
            </a:r>
            <a:r>
              <a:rPr lang="en-US" altLang="ja-JP" u="sng" dirty="0" smtClean="0"/>
              <a:t>I</a:t>
            </a:r>
            <a:r>
              <a:rPr lang="en-US" altLang="ja-JP" dirty="0" smtClean="0"/>
              <a:t> by </a:t>
            </a:r>
            <a:r>
              <a:rPr lang="ja-JP" altLang="en-US" dirty="0" smtClean="0"/>
              <a:t>木下，武山，森本，韓先生</a:t>
            </a:r>
            <a:endParaRPr lang="en-US" altLang="ja-JP" dirty="0" smtClean="0"/>
          </a:p>
          <a:p>
            <a:pPr lvl="1"/>
            <a:r>
              <a:rPr kumimoji="1" lang="ja-JP" altLang="en-US" dirty="0" smtClean="0"/>
              <a:t>火曜日 五限の一コマのみ</a:t>
            </a:r>
            <a:endParaRPr kumimoji="1" lang="en-US" altLang="ja-JP" dirty="0" smtClean="0"/>
          </a:p>
          <a:p>
            <a:pPr lvl="1"/>
            <a:r>
              <a:rPr lang="ja-JP" altLang="en-US" dirty="0" smtClean="0"/>
              <a:t>「</a:t>
            </a:r>
            <a:r>
              <a:rPr lang="ja-JP" altLang="en-US" u="sng" dirty="0" smtClean="0"/>
              <a:t>プログラミング</a:t>
            </a:r>
            <a:r>
              <a:rPr lang="en-US" altLang="ja-JP" u="sng" dirty="0" smtClean="0"/>
              <a:t>I</a:t>
            </a:r>
            <a:r>
              <a:rPr lang="ja-JP" altLang="en-US" u="sng" dirty="0" smtClean="0"/>
              <a:t>演習</a:t>
            </a:r>
            <a:r>
              <a:rPr lang="ja-JP" altLang="en-US" dirty="0" smtClean="0"/>
              <a:t>」</a:t>
            </a:r>
            <a:r>
              <a:rPr lang="en-US" altLang="ja-JP" dirty="0" smtClean="0"/>
              <a:t>(2</a:t>
            </a:r>
            <a:r>
              <a:rPr lang="ja-JP" altLang="en-US" dirty="0" smtClean="0"/>
              <a:t>コマもの，桑原先生</a:t>
            </a:r>
            <a:r>
              <a:rPr lang="en-US" altLang="ja-JP" dirty="0" smtClean="0"/>
              <a:t>)</a:t>
            </a:r>
            <a:r>
              <a:rPr lang="ja-JP" altLang="en-US" dirty="0" smtClean="0"/>
              <a:t>とは異なります．</a:t>
            </a:r>
            <a:endParaRPr lang="en-US" altLang="ja-JP" dirty="0" smtClean="0"/>
          </a:p>
          <a:p>
            <a:r>
              <a:rPr lang="ja-JP" altLang="en-US" dirty="0" smtClean="0"/>
              <a:t>同時に受講しなければならないわけではないが，</a:t>
            </a:r>
            <a:endParaRPr lang="en-US" altLang="ja-JP" dirty="0" smtClean="0"/>
          </a:p>
          <a:p>
            <a:r>
              <a:rPr kumimoji="1" lang="ja-JP" altLang="en-US" dirty="0" smtClean="0"/>
              <a:t>なるだけ，演習</a:t>
            </a:r>
            <a:r>
              <a:rPr kumimoji="1" lang="en-US" altLang="ja-JP" dirty="0" smtClean="0"/>
              <a:t>I(I</a:t>
            </a:r>
            <a:r>
              <a:rPr kumimoji="1" lang="ja-JP" altLang="en-US" dirty="0" smtClean="0"/>
              <a:t>演習ではない</a:t>
            </a:r>
            <a:r>
              <a:rPr kumimoji="1" lang="en-US" altLang="ja-JP" dirty="0" smtClean="0"/>
              <a:t>)</a:t>
            </a:r>
            <a:r>
              <a:rPr kumimoji="1" lang="ja-JP" altLang="en-US" dirty="0" smtClean="0"/>
              <a:t>も同時に受講することをお勧めします．</a:t>
            </a:r>
            <a:endParaRPr kumimoji="1" lang="en-US" altLang="ja-JP" dirty="0" smtClean="0"/>
          </a:p>
          <a:p>
            <a:endParaRPr lang="en-US" altLang="ja-JP" dirty="0"/>
          </a:p>
          <a:p>
            <a:r>
              <a:rPr kumimoji="1" lang="ja-JP" altLang="en-US" dirty="0" smtClean="0"/>
              <a:t>「とりあえず授業科目</a:t>
            </a:r>
            <a:r>
              <a:rPr kumimoji="1" lang="en-US" altLang="ja-JP" dirty="0" smtClean="0"/>
              <a:t>(</a:t>
            </a:r>
            <a:r>
              <a:rPr kumimoji="1" lang="ja-JP" altLang="en-US" dirty="0" smtClean="0"/>
              <a:t>本科目</a:t>
            </a:r>
            <a:r>
              <a:rPr kumimoji="1" lang="en-US" altLang="ja-JP" dirty="0" smtClean="0"/>
              <a:t>)</a:t>
            </a:r>
            <a:r>
              <a:rPr kumimoji="1" lang="ja-JP" altLang="en-US" dirty="0" err="1" smtClean="0"/>
              <a:t>だけ</a:t>
            </a:r>
            <a:r>
              <a:rPr kumimoji="1" lang="ja-JP" altLang="en-US" dirty="0" smtClean="0"/>
              <a:t>とって，演習はいいや．」という学生の判断も認めてはいる．</a:t>
            </a:r>
            <a:endParaRPr kumimoji="1" lang="en-US" altLang="ja-JP" dirty="0" smtClean="0"/>
          </a:p>
          <a:p>
            <a:pPr lvl="1"/>
            <a:r>
              <a:rPr lang="ja-JP" altLang="en-US" dirty="0" smtClean="0"/>
              <a:t>とりあえず，演習だけでいいやっての</a:t>
            </a:r>
            <a:r>
              <a:rPr lang="ja-JP" altLang="en-US" dirty="0" err="1" smtClean="0"/>
              <a:t>は</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5</a:t>
            </a:fld>
            <a:endParaRPr kumimoji="1" lang="ja-JP" altLang="en-US" dirty="0"/>
          </a:p>
        </p:txBody>
      </p:sp>
    </p:spTree>
    <p:extLst>
      <p:ext uri="{BB962C8B-B14F-4D97-AF65-F5344CB8AC3E}">
        <p14:creationId xmlns:p14="http://schemas.microsoft.com/office/powerpoint/2010/main" val="14241009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評価</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授業での演習の提出 </a:t>
            </a:r>
            <a:r>
              <a:rPr kumimoji="1" lang="en-US" altLang="ja-JP" dirty="0" smtClean="0"/>
              <a:t>+ </a:t>
            </a:r>
            <a:r>
              <a:rPr kumimoji="1" lang="ja-JP" altLang="en-US" dirty="0" smtClean="0"/>
              <a:t>期末テスト</a:t>
            </a:r>
            <a:endParaRPr kumimoji="1" lang="en-US" altLang="ja-JP" dirty="0" smtClean="0"/>
          </a:p>
          <a:p>
            <a:pPr lvl="1"/>
            <a:r>
              <a:rPr lang="ja-JP" altLang="en-US" dirty="0" smtClean="0"/>
              <a:t>配分については口頭にて．</a:t>
            </a:r>
            <a:endParaRPr kumimoji="1" lang="en-US" altLang="ja-JP" dirty="0" smtClean="0"/>
          </a:p>
          <a:p>
            <a:endParaRPr kumimoji="1" lang="en-US" altLang="ja-JP" dirty="0" smtClean="0"/>
          </a:p>
          <a:p>
            <a:r>
              <a:rPr lang="ja-JP" altLang="en-US" dirty="0" smtClean="0"/>
              <a:t>演習の提出</a:t>
            </a:r>
            <a:r>
              <a:rPr lang="en-US" altLang="ja-JP" dirty="0" smtClean="0"/>
              <a:t>: </a:t>
            </a:r>
          </a:p>
          <a:p>
            <a:pPr lvl="1"/>
            <a:r>
              <a:rPr lang="ja-JP" altLang="en-US" dirty="0" smtClean="0"/>
              <a:t>基本，出席点ですが，白紙や努力の跡が見られないものは未提出扱いします．</a:t>
            </a:r>
            <a:endParaRPr lang="en-US" altLang="ja-JP" dirty="0" smtClean="0"/>
          </a:p>
          <a:p>
            <a:pPr lvl="1"/>
            <a:r>
              <a:rPr lang="ja-JP" altLang="en-US" dirty="0" smtClean="0"/>
              <a:t>たとえ，完成しなくても，わかるとこまで，何かを書いてください．</a:t>
            </a:r>
            <a:endParaRPr lang="en-US" altLang="ja-JP" dirty="0" smtClean="0"/>
          </a:p>
          <a:p>
            <a:r>
              <a:rPr kumimoji="1" lang="ja-JP" altLang="en-US" dirty="0" smtClean="0"/>
              <a:t>期末テスト</a:t>
            </a:r>
            <a:r>
              <a:rPr kumimoji="1" lang="en-US" altLang="ja-JP" dirty="0" smtClean="0"/>
              <a:t>: </a:t>
            </a:r>
            <a:endParaRPr lang="en-US" altLang="ja-JP" dirty="0" smtClean="0"/>
          </a:p>
          <a:p>
            <a:pPr lvl="1"/>
            <a:r>
              <a:rPr lang="ja-JP" altLang="en-US" dirty="0" smtClean="0"/>
              <a:t>普通にテストします．</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6</a:t>
            </a:fld>
            <a:endParaRPr kumimoji="1" lang="ja-JP" altLang="en-US"/>
          </a:p>
        </p:txBody>
      </p:sp>
    </p:spTree>
    <p:extLst>
      <p:ext uri="{BB962C8B-B14F-4D97-AF65-F5344CB8AC3E}">
        <p14:creationId xmlns:p14="http://schemas.microsoft.com/office/powerpoint/2010/main" val="2343060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本授業の目標・背景・顛末</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u="sng" dirty="0" smtClean="0"/>
              <a:t>プログラミング言語 </a:t>
            </a:r>
            <a:r>
              <a:rPr kumimoji="1" lang="en-US" altLang="ja-JP" u="sng" dirty="0" smtClean="0"/>
              <a:t>C </a:t>
            </a:r>
            <a:r>
              <a:rPr kumimoji="1" lang="ja-JP" altLang="en-US" u="sng" dirty="0" smtClean="0"/>
              <a:t>の初歩的なプログラムを各受講生が読み書きできるようになること．</a:t>
            </a:r>
            <a:endParaRPr lang="en-US" altLang="ja-JP" u="sng" dirty="0"/>
          </a:p>
          <a:p>
            <a:r>
              <a:rPr kumimoji="1" lang="en-US" altLang="ja-JP" dirty="0" smtClean="0"/>
              <a:t>C</a:t>
            </a:r>
            <a:r>
              <a:rPr kumimoji="1" lang="ja-JP" altLang="en-US" dirty="0" smtClean="0"/>
              <a:t>言語の背景</a:t>
            </a:r>
            <a:endParaRPr kumimoji="1" lang="en-US" altLang="ja-JP" dirty="0" smtClean="0"/>
          </a:p>
          <a:p>
            <a:pPr lvl="1"/>
            <a:r>
              <a:rPr lang="ja-JP" altLang="en-US" dirty="0" smtClean="0"/>
              <a:t>代表的なプログラミング言語である．</a:t>
            </a:r>
            <a:endParaRPr lang="en-US" altLang="ja-JP" dirty="0" smtClean="0"/>
          </a:p>
          <a:p>
            <a:pPr lvl="2"/>
            <a:r>
              <a:rPr lang="ja-JP" altLang="en-US" dirty="0" smtClean="0"/>
              <a:t>およそ</a:t>
            </a:r>
            <a:r>
              <a:rPr lang="en-US" altLang="ja-JP" dirty="0" smtClean="0"/>
              <a:t>40</a:t>
            </a:r>
            <a:r>
              <a:rPr lang="ja-JP" altLang="en-US" dirty="0" smtClean="0"/>
              <a:t>年前に開発され，</a:t>
            </a:r>
            <a:r>
              <a:rPr lang="en-US" altLang="ja-JP" dirty="0" smtClean="0"/>
              <a:t>25</a:t>
            </a:r>
            <a:r>
              <a:rPr lang="ja-JP" altLang="en-US" dirty="0" smtClean="0"/>
              <a:t>年ほど前に今の形となった．</a:t>
            </a:r>
            <a:endParaRPr lang="en-US" altLang="ja-JP" dirty="0" smtClean="0"/>
          </a:p>
          <a:p>
            <a:pPr lvl="1"/>
            <a:r>
              <a:rPr kumimoji="1" lang="ja-JP" altLang="en-US" dirty="0" smtClean="0"/>
              <a:t>他の数多くの実用的な言語の祖先とも言える．</a:t>
            </a:r>
            <a:endParaRPr kumimoji="1" lang="en-US" altLang="ja-JP" dirty="0" smtClean="0"/>
          </a:p>
          <a:p>
            <a:pPr lvl="2"/>
            <a:r>
              <a:rPr lang="en-US" altLang="ja-JP" dirty="0" smtClean="0"/>
              <a:t>C++, Java, Ruby, JavaScript, PHP, Perl, C#</a:t>
            </a:r>
            <a:endParaRPr kumimoji="1" lang="en-US" altLang="ja-JP" dirty="0" smtClean="0"/>
          </a:p>
          <a:p>
            <a:pPr lvl="1"/>
            <a:r>
              <a:rPr kumimoji="1" lang="ja-JP" altLang="en-US" dirty="0" smtClean="0"/>
              <a:t>今日でも広く利用されている現役の言語である．</a:t>
            </a:r>
            <a:endParaRPr kumimoji="1" lang="en-US" altLang="ja-JP" dirty="0" smtClean="0"/>
          </a:p>
          <a:p>
            <a:pPr lvl="1"/>
            <a:r>
              <a:rPr lang="ja-JP" altLang="en-US" dirty="0" smtClean="0"/>
              <a:t>おそらく，今後の寿命も長いと思われる．</a:t>
            </a:r>
            <a:endParaRPr lang="en-US" altLang="ja-JP" dirty="0" smtClean="0"/>
          </a:p>
          <a:p>
            <a:pPr lvl="2"/>
            <a:r>
              <a:rPr kumimoji="1" lang="en-US" altLang="ja-JP" dirty="0" smtClean="0"/>
              <a:t>Java</a:t>
            </a:r>
            <a:r>
              <a:rPr kumimoji="1" lang="ja-JP" altLang="en-US" dirty="0" smtClean="0"/>
              <a:t>や</a:t>
            </a:r>
            <a:r>
              <a:rPr kumimoji="1" lang="en-US" altLang="ja-JP" dirty="0" smtClean="0"/>
              <a:t>PHP</a:t>
            </a:r>
            <a:r>
              <a:rPr kumimoji="1" lang="ja-JP" altLang="en-US" dirty="0" smtClean="0"/>
              <a:t>等は数年後でも大きく変化していると思われる．</a:t>
            </a:r>
            <a:endParaRPr kumimoji="1" lang="en-US" altLang="ja-JP" dirty="0" smtClean="0"/>
          </a:p>
          <a:p>
            <a:endParaRPr lang="en-US" altLang="ja-JP" dirty="0"/>
          </a:p>
          <a:p>
            <a:r>
              <a:rPr lang="en-US" altLang="ja-JP" u="sng" dirty="0" smtClean="0"/>
              <a:t>C</a:t>
            </a:r>
            <a:r>
              <a:rPr lang="ja-JP" altLang="en-US" u="sng" dirty="0" smtClean="0"/>
              <a:t>言語ができないのは情報系としてはモグリだ！</a:t>
            </a:r>
            <a:endParaRPr kumimoji="1" lang="ja-JP" altLang="en-US" u="sng"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7</a:t>
            </a:fld>
            <a:endParaRPr kumimoji="1" lang="ja-JP" altLang="en-US"/>
          </a:p>
        </p:txBody>
      </p:sp>
      <p:sp>
        <p:nvSpPr>
          <p:cNvPr id="5" name="下矢印 4"/>
          <p:cNvSpPr/>
          <p:nvPr/>
        </p:nvSpPr>
        <p:spPr>
          <a:xfrm>
            <a:off x="3926541" y="5185186"/>
            <a:ext cx="742278" cy="559398"/>
          </a:xfrm>
          <a:prstGeom prst="downArrow">
            <a:avLst/>
          </a:prstGeom>
          <a:solidFill>
            <a:schemeClr val="accent5"/>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685862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授業のやり方</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講義</a:t>
            </a:r>
            <a:r>
              <a:rPr kumimoji="1" lang="en-US" altLang="ja-JP" dirty="0" smtClean="0"/>
              <a:t>60</a:t>
            </a:r>
            <a:r>
              <a:rPr kumimoji="1" lang="ja-JP" altLang="en-US" dirty="0" smtClean="0"/>
              <a:t>分くらい</a:t>
            </a:r>
            <a:endParaRPr kumimoji="1" lang="en-US" altLang="ja-JP" dirty="0" smtClean="0"/>
          </a:p>
          <a:p>
            <a:pPr lvl="1"/>
            <a:r>
              <a:rPr lang="ja-JP" altLang="en-US" dirty="0" smtClean="0"/>
              <a:t>基本スライドで行い，ときどき教科書を参照する．</a:t>
            </a:r>
            <a:endParaRPr kumimoji="1" lang="en-US" altLang="ja-JP" dirty="0" smtClean="0"/>
          </a:p>
          <a:p>
            <a:r>
              <a:rPr lang="ja-JP" altLang="en-US" dirty="0" smtClean="0"/>
              <a:t>演習</a:t>
            </a:r>
            <a:r>
              <a:rPr lang="en-US" altLang="ja-JP" dirty="0" smtClean="0"/>
              <a:t>30</a:t>
            </a:r>
            <a:r>
              <a:rPr lang="ja-JP" altLang="en-US" dirty="0" smtClean="0"/>
              <a:t>分くらい</a:t>
            </a:r>
            <a:endParaRPr lang="en-US" altLang="ja-JP" dirty="0" smtClean="0"/>
          </a:p>
          <a:p>
            <a:pPr lvl="1"/>
            <a:r>
              <a:rPr lang="ja-JP" altLang="en-US" dirty="0" smtClean="0"/>
              <a:t>その場で出してください，簡単なので．</a:t>
            </a:r>
            <a:endParaRPr lang="en-US" altLang="ja-JP" dirty="0" smtClean="0"/>
          </a:p>
          <a:p>
            <a:endParaRPr kumimoji="1" lang="en-US" altLang="ja-JP" dirty="0"/>
          </a:p>
          <a:p>
            <a:r>
              <a:rPr lang="ja-JP" altLang="en-US" dirty="0" smtClean="0"/>
              <a:t>教科書</a:t>
            </a:r>
            <a:endParaRPr lang="en-US" altLang="ja-JP" dirty="0" smtClean="0"/>
          </a:p>
          <a:p>
            <a:pPr lvl="1"/>
            <a:r>
              <a:rPr kumimoji="1" lang="ja-JP" altLang="en-US" dirty="0" smtClean="0"/>
              <a:t>参考書，辞書程度というスタンスです．</a:t>
            </a:r>
            <a:endParaRPr kumimoji="1" lang="en-US" altLang="ja-JP" dirty="0" smtClean="0"/>
          </a:p>
          <a:p>
            <a:pPr lvl="2"/>
            <a:r>
              <a:rPr lang="ja-JP" altLang="en-US" dirty="0" smtClean="0"/>
              <a:t>なんか本があったほうがいいので，どっちか買って下さい．</a:t>
            </a:r>
            <a:endParaRPr lang="en-US" altLang="ja-JP" dirty="0" smtClean="0"/>
          </a:p>
          <a:p>
            <a:pPr lvl="2"/>
            <a:endParaRPr kumimoji="1" lang="en-US" altLang="ja-JP" dirty="0" smtClean="0"/>
          </a:p>
          <a:p>
            <a:pPr lvl="1"/>
            <a:r>
              <a:rPr lang="en-US" altLang="ja-JP" dirty="0" smtClean="0"/>
              <a:t>[</a:t>
            </a:r>
            <a:r>
              <a:rPr lang="ja-JP" altLang="en-US" dirty="0" smtClean="0"/>
              <a:t>レ</a:t>
            </a:r>
            <a:r>
              <a:rPr lang="en-US" altLang="ja-JP" dirty="0" smtClean="0"/>
              <a:t>] </a:t>
            </a:r>
            <a:r>
              <a:rPr lang="ja-JP" altLang="en-US" dirty="0" smtClean="0"/>
              <a:t>新版</a:t>
            </a:r>
            <a:r>
              <a:rPr lang="en-US" altLang="ja-JP" dirty="0"/>
              <a:t>C</a:t>
            </a:r>
            <a:r>
              <a:rPr lang="ja-JP" altLang="en-US" dirty="0"/>
              <a:t>言語プログラミングレッスン</a:t>
            </a:r>
            <a:r>
              <a:rPr lang="ja-JP" altLang="en-US" dirty="0" smtClean="0"/>
              <a:t>入門編</a:t>
            </a:r>
            <a:endParaRPr lang="en-US" altLang="ja-JP" dirty="0" smtClean="0"/>
          </a:p>
          <a:p>
            <a:pPr marL="457200" lvl="1" indent="0">
              <a:buNone/>
            </a:pPr>
            <a:r>
              <a:rPr kumimoji="1" lang="ja-JP" altLang="en-US" dirty="0" smtClean="0"/>
              <a:t>以下は参考書とします．</a:t>
            </a:r>
            <a:endParaRPr kumimoji="1" lang="en-US" altLang="ja-JP" dirty="0" smtClean="0"/>
          </a:p>
          <a:p>
            <a:pPr lvl="1"/>
            <a:r>
              <a:rPr lang="en-US" altLang="ja-JP" dirty="0" smtClean="0"/>
              <a:t>[</a:t>
            </a:r>
            <a:r>
              <a:rPr lang="ja-JP" altLang="en-US" dirty="0" smtClean="0"/>
              <a:t>明</a:t>
            </a:r>
            <a:r>
              <a:rPr lang="en-US" altLang="ja-JP" dirty="0" smtClean="0"/>
              <a:t>] </a:t>
            </a:r>
            <a:r>
              <a:rPr lang="ja-JP" altLang="en-US" dirty="0" smtClean="0"/>
              <a:t>新</a:t>
            </a:r>
            <a:r>
              <a:rPr lang="ja-JP" altLang="en-US" dirty="0"/>
              <a:t>・明解 </a:t>
            </a:r>
            <a:r>
              <a:rPr lang="en-US" altLang="ja-JP" dirty="0"/>
              <a:t>C</a:t>
            </a:r>
            <a:r>
              <a:rPr lang="ja-JP" altLang="en-US" dirty="0"/>
              <a:t>言語</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8</a:t>
            </a:fld>
            <a:endParaRPr kumimoji="1" lang="ja-JP" altLang="en-US"/>
          </a:p>
        </p:txBody>
      </p:sp>
    </p:spTree>
    <p:extLst>
      <p:ext uri="{BB962C8B-B14F-4D97-AF65-F5344CB8AC3E}">
        <p14:creationId xmlns:p14="http://schemas.microsoft.com/office/powerpoint/2010/main" val="22731111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さて本題</a:t>
            </a:r>
            <a:endParaRPr kumimoji="1" lang="ja-JP" altLang="en-US" dirty="0"/>
          </a:p>
        </p:txBody>
      </p:sp>
      <p:sp>
        <p:nvSpPr>
          <p:cNvPr id="3" name="サブタイトル 2"/>
          <p:cNvSpPr>
            <a:spLocks noGrp="1"/>
          </p:cNvSpPr>
          <p:nvPr>
            <p:ph type="subTitle"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9</a:t>
            </a:fld>
            <a:endParaRPr kumimoji="1" lang="ja-JP" altLang="en-US"/>
          </a:p>
        </p:txBody>
      </p:sp>
    </p:spTree>
    <p:extLst>
      <p:ext uri="{BB962C8B-B14F-4D97-AF65-F5344CB8AC3E}">
        <p14:creationId xmlns:p14="http://schemas.microsoft.com/office/powerpoint/2010/main" val="24094317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6"/>
            <a:ext cx="7886700" cy="1151701"/>
          </a:xfrm>
        </p:spPr>
        <p:txBody>
          <a:bodyPr>
            <a:normAutofit fontScale="90000"/>
          </a:bodyPr>
          <a:lstStyle/>
          <a:p>
            <a:r>
              <a:rPr lang="ja-JP" altLang="en-US" dirty="0" smtClean="0"/>
              <a:t>何故，プログラミングしないと</a:t>
            </a:r>
            <a:r>
              <a:rPr lang="en-US" altLang="ja-JP" dirty="0" smtClean="0"/>
              <a:t/>
            </a:r>
            <a:br>
              <a:rPr lang="en-US" altLang="ja-JP" dirty="0" smtClean="0"/>
            </a:br>
            <a:r>
              <a:rPr lang="ja-JP" altLang="en-US" dirty="0" smtClean="0"/>
              <a:t>いけないのか？</a:t>
            </a:r>
            <a:endParaRPr kumimoji="1" lang="ja-JP" altLang="en-US" dirty="0"/>
          </a:p>
        </p:txBody>
      </p:sp>
      <p:sp>
        <p:nvSpPr>
          <p:cNvPr id="3" name="コンテンツ プレースホルダー 2"/>
          <p:cNvSpPr>
            <a:spLocks noGrp="1"/>
          </p:cNvSpPr>
          <p:nvPr>
            <p:ph idx="1"/>
          </p:nvPr>
        </p:nvSpPr>
        <p:spPr>
          <a:xfrm>
            <a:off x="628650" y="1785769"/>
            <a:ext cx="7886700" cy="4391194"/>
          </a:xfrm>
        </p:spPr>
        <p:txBody>
          <a:bodyPr/>
          <a:lstStyle/>
          <a:p>
            <a:r>
              <a:rPr kumimoji="1" lang="ja-JP" altLang="en-US" dirty="0" smtClean="0"/>
              <a:t>根本原因</a:t>
            </a:r>
            <a:endParaRPr kumimoji="1" lang="en-US" altLang="ja-JP" dirty="0" smtClean="0"/>
          </a:p>
          <a:p>
            <a:pPr lvl="1"/>
            <a:r>
              <a:rPr kumimoji="1" lang="ja-JP" altLang="en-US" dirty="0" smtClean="0"/>
              <a:t>コンピュータは人語を解さないため．</a:t>
            </a:r>
            <a:endParaRPr kumimoji="1" lang="en-US" altLang="ja-JP" dirty="0" smtClean="0"/>
          </a:p>
          <a:p>
            <a:pPr lvl="1"/>
            <a:r>
              <a:rPr kumimoji="1" lang="ja-JP" altLang="en-US" dirty="0" smtClean="0"/>
              <a:t>我々人間もコンピュータの言葉</a:t>
            </a:r>
            <a:r>
              <a:rPr kumimoji="1" lang="en-US" altLang="ja-JP" dirty="0" smtClean="0"/>
              <a:t>(</a:t>
            </a:r>
            <a:r>
              <a:rPr kumimoji="1" lang="ja-JP" altLang="en-US" dirty="0" smtClean="0"/>
              <a:t>マシン語</a:t>
            </a:r>
            <a:r>
              <a:rPr kumimoji="1" lang="en-US" altLang="ja-JP" dirty="0" smtClean="0"/>
              <a:t>)</a:t>
            </a:r>
            <a:r>
              <a:rPr lang="ja-JP" altLang="en-US" dirty="0" smtClean="0"/>
              <a:t>を直接，読み書きできないため．</a:t>
            </a:r>
            <a:endParaRPr lang="en-US" altLang="ja-JP" dirty="0" smtClean="0"/>
          </a:p>
          <a:p>
            <a:r>
              <a:rPr kumimoji="1" lang="ja-JP" altLang="en-US" dirty="0" smtClean="0"/>
              <a:t>プログラミング言語</a:t>
            </a:r>
            <a:endParaRPr kumimoji="1" lang="en-US" altLang="ja-JP" dirty="0" smtClean="0"/>
          </a:p>
          <a:p>
            <a:pPr lvl="1"/>
            <a:r>
              <a:rPr lang="ja-JP" altLang="en-US" dirty="0" smtClean="0"/>
              <a:t>コンピュータの言語と人間の言語の</a:t>
            </a:r>
            <a:r>
              <a:rPr lang="ja-JP" altLang="en-US" u="sng" dirty="0" smtClean="0"/>
              <a:t>妥協点として開発された言語．</a:t>
            </a:r>
            <a:endParaRPr lang="en-US" altLang="ja-JP" u="sng" dirty="0" smtClean="0"/>
          </a:p>
          <a:p>
            <a:pPr lvl="1"/>
            <a:r>
              <a:rPr kumimoji="1" lang="ja-JP" altLang="en-US" dirty="0" smtClean="0"/>
              <a:t>人間も</a:t>
            </a:r>
            <a:r>
              <a:rPr kumimoji="1" lang="ja-JP" altLang="en-US" u="sng" dirty="0" smtClean="0"/>
              <a:t>訓練すれば</a:t>
            </a:r>
            <a:r>
              <a:rPr kumimoji="1" lang="ja-JP" altLang="en-US" dirty="0" smtClean="0"/>
              <a:t>読み書きできる．</a:t>
            </a:r>
            <a:endParaRPr kumimoji="1" lang="en-US" altLang="ja-JP" dirty="0" smtClean="0"/>
          </a:p>
          <a:p>
            <a:pPr lvl="1"/>
            <a:r>
              <a:rPr kumimoji="1" lang="ja-JP" altLang="en-US" dirty="0" smtClean="0"/>
              <a:t>マシン語に自動翻訳できる．</a:t>
            </a:r>
            <a:endParaRPr kumimoji="1" lang="en-US" altLang="ja-JP" dirty="0" smtClean="0"/>
          </a:p>
          <a:p>
            <a:pPr lvl="2"/>
            <a:r>
              <a:rPr lang="ja-JP" altLang="en-US" dirty="0" smtClean="0"/>
              <a:t>日本語や英語を直接にマシン語に翻訳するのは今の技術では無理．</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10</a:t>
            </a:fld>
            <a:endParaRPr kumimoji="1" lang="ja-JP" altLang="en-US"/>
          </a:p>
        </p:txBody>
      </p:sp>
    </p:spTree>
    <p:extLst>
      <p:ext uri="{BB962C8B-B14F-4D97-AF65-F5344CB8AC3E}">
        <p14:creationId xmlns:p14="http://schemas.microsoft.com/office/powerpoint/2010/main" val="1623936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例題によるコンピュータ動作の</a:t>
            </a:r>
            <a:r>
              <a:rPr lang="ja-JP" altLang="en-US" dirty="0"/>
              <a:t>説明</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コンピュータは，</a:t>
            </a:r>
            <a:endParaRPr kumimoji="1" lang="en-US" altLang="ja-JP" dirty="0" smtClean="0"/>
          </a:p>
          <a:p>
            <a:pPr lvl="1"/>
            <a:r>
              <a:rPr lang="ja-JP" altLang="en-US" dirty="0" smtClean="0"/>
              <a:t>作業手順とデータを読み込み，</a:t>
            </a:r>
            <a:endParaRPr lang="en-US" altLang="ja-JP" dirty="0" smtClean="0"/>
          </a:p>
          <a:p>
            <a:pPr lvl="1"/>
            <a:r>
              <a:rPr lang="ja-JP" altLang="en-US" dirty="0" smtClean="0"/>
              <a:t>手順に従い値を読み込んで，</a:t>
            </a:r>
            <a:endParaRPr lang="en-US" altLang="ja-JP" dirty="0" smtClean="0"/>
          </a:p>
          <a:p>
            <a:pPr lvl="1"/>
            <a:r>
              <a:rPr kumimoji="1" lang="ja-JP" altLang="en-US" dirty="0" smtClean="0"/>
              <a:t>計算を遂行する．</a:t>
            </a:r>
            <a:endParaRPr kumimoji="1" lang="en-US" altLang="ja-JP" dirty="0" smtClean="0"/>
          </a:p>
          <a:p>
            <a:r>
              <a:rPr lang="ja-JP" altLang="en-US" dirty="0" smtClean="0"/>
              <a:t>この</a:t>
            </a:r>
            <a:r>
              <a:rPr lang="ja-JP" altLang="en-US" u="sng" dirty="0" smtClean="0"/>
              <a:t>「作業手順」がプログラム</a:t>
            </a:r>
            <a:r>
              <a:rPr lang="ja-JP" altLang="en-US" dirty="0" smtClean="0"/>
              <a:t>であるが，日本語で指示しても，当然，コンピュータは理解できない．</a:t>
            </a:r>
            <a:endParaRPr kumimoji="1" lang="en-US" altLang="ja-JP" dirty="0" smtClean="0"/>
          </a:p>
          <a:p>
            <a:endParaRPr kumimoji="1" lang="en-US" altLang="ja-JP" dirty="0" smtClean="0"/>
          </a:p>
          <a:p>
            <a:r>
              <a:rPr lang="ja-JP" altLang="en-US" dirty="0" smtClean="0"/>
              <a:t>以降のページ群で説明のため，作業手順の各ステップを日本語で書いているが，</a:t>
            </a:r>
            <a:endParaRPr lang="en-US" altLang="ja-JP" dirty="0" smtClean="0"/>
          </a:p>
          <a:p>
            <a:r>
              <a:rPr kumimoji="1" lang="ja-JP" altLang="en-US" dirty="0" smtClean="0"/>
              <a:t>実際には，この手順を</a:t>
            </a:r>
            <a:r>
              <a:rPr kumimoji="1" lang="en-US" altLang="ja-JP" dirty="0" smtClean="0"/>
              <a:t>0</a:t>
            </a:r>
            <a:r>
              <a:rPr kumimoji="1" lang="ja-JP" altLang="en-US" dirty="0" smtClean="0"/>
              <a:t>と</a:t>
            </a:r>
            <a:r>
              <a:rPr kumimoji="1" lang="en-US" altLang="ja-JP" dirty="0" smtClean="0"/>
              <a:t>1</a:t>
            </a:r>
            <a:r>
              <a:rPr kumimoji="1" lang="ja-JP" altLang="en-US" dirty="0" smtClean="0"/>
              <a:t>の羅列であるマシン語で与えないといけないことも示す．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11</a:t>
            </a:fld>
            <a:endParaRPr kumimoji="1" lang="ja-JP" altLang="en-US"/>
          </a:p>
        </p:txBody>
      </p:sp>
    </p:spTree>
    <p:extLst>
      <p:ext uri="{BB962C8B-B14F-4D97-AF65-F5344CB8AC3E}">
        <p14:creationId xmlns:p14="http://schemas.microsoft.com/office/powerpoint/2010/main" val="3793123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タイトル 1"/>
          <p:cNvSpPr>
            <a:spLocks noGrp="1"/>
          </p:cNvSpPr>
          <p:nvPr>
            <p:ph type="title"/>
          </p:nvPr>
        </p:nvSpPr>
        <p:spPr>
          <a:xfrm>
            <a:off x="685800" y="609600"/>
            <a:ext cx="7772400" cy="823913"/>
          </a:xfrm>
        </p:spPr>
        <p:txBody>
          <a:bodyPr/>
          <a:lstStyle/>
          <a:p>
            <a:r>
              <a:rPr lang="ja-JP" altLang="en-US" smtClean="0"/>
              <a:t>簡易な例題 ～ 二値の平均</a:t>
            </a:r>
          </a:p>
        </p:txBody>
      </p:sp>
      <p:sp>
        <p:nvSpPr>
          <p:cNvPr id="31747"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1748"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1749"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1750" name="正方形/長方形 6"/>
          <p:cNvSpPr>
            <a:spLocks noChangeArrowheads="1"/>
          </p:cNvSpPr>
          <p:nvPr/>
        </p:nvSpPr>
        <p:spPr bwMode="auto">
          <a:xfrm>
            <a:off x="839788" y="3827463"/>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102</a:t>
            </a:r>
            <a:r>
              <a:rPr lang="ja-JP" altLang="en-US"/>
              <a:t>番地の数値を書け</a:t>
            </a:r>
          </a:p>
        </p:txBody>
      </p:sp>
      <p:sp>
        <p:nvSpPr>
          <p:cNvPr id="31751"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1752" name="正方形/長方形 8"/>
          <p:cNvSpPr>
            <a:spLocks noChangeArrowheads="1"/>
          </p:cNvSpPr>
          <p:nvPr/>
        </p:nvSpPr>
        <p:spPr bwMode="auto">
          <a:xfrm>
            <a:off x="868363" y="49498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1753" name="正方形/長方形 9"/>
          <p:cNvSpPr>
            <a:spLocks noChangeArrowheads="1"/>
          </p:cNvSpPr>
          <p:nvPr/>
        </p:nvSpPr>
        <p:spPr bwMode="auto">
          <a:xfrm>
            <a:off x="871538" y="53752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1754" name="正方形/長方形 10"/>
          <p:cNvSpPr>
            <a:spLocks noChangeArrowheads="1"/>
          </p:cNvSpPr>
          <p:nvPr/>
        </p:nvSpPr>
        <p:spPr bwMode="auto">
          <a:xfrm>
            <a:off x="860425" y="582771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31755" name="テキスト ボックス 11"/>
          <p:cNvSpPr txBox="1">
            <a:spLocks noChangeArrowheads="1"/>
          </p:cNvSpPr>
          <p:nvPr/>
        </p:nvSpPr>
        <p:spPr bwMode="auto">
          <a:xfrm>
            <a:off x="0" y="5008563"/>
            <a:ext cx="6461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1756"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1757"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1758" name="直線コネクタ 15"/>
          <p:cNvCxnSpPr>
            <a:cxnSpLocks noChangeShapeType="1"/>
          </p:cNvCxnSpPr>
          <p:nvPr/>
        </p:nvCxnSpPr>
        <p:spPr bwMode="auto">
          <a:xfrm>
            <a:off x="4398963" y="59959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1759" name="直線コネクタ 16"/>
          <p:cNvCxnSpPr>
            <a:cxnSpLocks noChangeShapeType="1"/>
          </p:cNvCxnSpPr>
          <p:nvPr/>
        </p:nvCxnSpPr>
        <p:spPr bwMode="auto">
          <a:xfrm>
            <a:off x="881063" y="595788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1760"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1761"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1762"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1763" name="右矢印 20"/>
          <p:cNvSpPr>
            <a:spLocks noChangeArrowheads="1"/>
          </p:cNvSpPr>
          <p:nvPr/>
        </p:nvSpPr>
        <p:spPr bwMode="auto">
          <a:xfrm>
            <a:off x="382588" y="1665288"/>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1764"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1765"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1766" name="スライド番号プレースホルダ 2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8A8DF275-A421-40E5-AD0E-CEC8A73E71B4}" type="slidenum">
              <a:rPr lang="en-US" altLang="ja-JP" sz="2000"/>
              <a:pPr eaLnBrk="1" hangingPunct="1"/>
              <a:t>12</a:t>
            </a:fld>
            <a:endParaRPr lang="en-US" altLang="ja-JP" sz="2000"/>
          </a:p>
        </p:txBody>
      </p:sp>
      <p:sp>
        <p:nvSpPr>
          <p:cNvPr id="31767" name="テキスト ボックス 11"/>
          <p:cNvSpPr txBox="1">
            <a:spLocks noChangeArrowheads="1"/>
          </p:cNvSpPr>
          <p:nvPr/>
        </p:nvSpPr>
        <p:spPr bwMode="auto">
          <a:xfrm>
            <a:off x="250825" y="2133600"/>
            <a:ext cx="493713"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Tree>
    <p:extLst>
      <p:ext uri="{BB962C8B-B14F-4D97-AF65-F5344CB8AC3E}">
        <p14:creationId xmlns:p14="http://schemas.microsoft.com/office/powerpoint/2010/main" val="8611763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タイトル 1"/>
          <p:cNvSpPr>
            <a:spLocks noGrp="1"/>
          </p:cNvSpPr>
          <p:nvPr>
            <p:ph type="title"/>
          </p:nvPr>
        </p:nvSpPr>
        <p:spPr>
          <a:xfrm>
            <a:off x="685800" y="609600"/>
            <a:ext cx="7772400" cy="823913"/>
          </a:xfrm>
        </p:spPr>
        <p:txBody>
          <a:bodyPr/>
          <a:lstStyle/>
          <a:p>
            <a:r>
              <a:rPr lang="ja-JP" altLang="en-US" smtClean="0"/>
              <a:t>簡易な例題 ～ 二値の平均</a:t>
            </a:r>
          </a:p>
        </p:txBody>
      </p:sp>
      <p:sp>
        <p:nvSpPr>
          <p:cNvPr id="32771"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2772"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2773"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2774" name="正方形/長方形 6"/>
          <p:cNvSpPr>
            <a:spLocks noChangeArrowheads="1"/>
          </p:cNvSpPr>
          <p:nvPr/>
        </p:nvSpPr>
        <p:spPr bwMode="auto">
          <a:xfrm>
            <a:off x="839788" y="3827463"/>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102</a:t>
            </a:r>
            <a:r>
              <a:rPr lang="ja-JP" altLang="en-US"/>
              <a:t>番地の数値を書け</a:t>
            </a:r>
          </a:p>
        </p:txBody>
      </p:sp>
      <p:sp>
        <p:nvSpPr>
          <p:cNvPr id="32775"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2776" name="正方形/長方形 8"/>
          <p:cNvSpPr>
            <a:spLocks noChangeArrowheads="1"/>
          </p:cNvSpPr>
          <p:nvPr/>
        </p:nvSpPr>
        <p:spPr bwMode="auto">
          <a:xfrm>
            <a:off x="868363" y="49498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2777" name="正方形/長方形 9"/>
          <p:cNvSpPr>
            <a:spLocks noChangeArrowheads="1"/>
          </p:cNvSpPr>
          <p:nvPr/>
        </p:nvSpPr>
        <p:spPr bwMode="auto">
          <a:xfrm>
            <a:off x="871538" y="53752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2778" name="正方形/長方形 10"/>
          <p:cNvSpPr>
            <a:spLocks noChangeArrowheads="1"/>
          </p:cNvSpPr>
          <p:nvPr/>
        </p:nvSpPr>
        <p:spPr bwMode="auto">
          <a:xfrm>
            <a:off x="860425" y="582771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32779" name="テキスト ボックス 11"/>
          <p:cNvSpPr txBox="1">
            <a:spLocks noChangeArrowheads="1"/>
          </p:cNvSpPr>
          <p:nvPr/>
        </p:nvSpPr>
        <p:spPr bwMode="auto">
          <a:xfrm>
            <a:off x="0" y="5008563"/>
            <a:ext cx="757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2780"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2781"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2782" name="直線コネクタ 15"/>
          <p:cNvCxnSpPr>
            <a:cxnSpLocks noChangeShapeType="1"/>
          </p:cNvCxnSpPr>
          <p:nvPr/>
        </p:nvCxnSpPr>
        <p:spPr bwMode="auto">
          <a:xfrm>
            <a:off x="4398963" y="59959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2783" name="直線コネクタ 16"/>
          <p:cNvCxnSpPr>
            <a:cxnSpLocks noChangeShapeType="1"/>
          </p:cNvCxnSpPr>
          <p:nvPr/>
        </p:nvCxnSpPr>
        <p:spPr bwMode="auto">
          <a:xfrm>
            <a:off x="881063" y="595788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2784"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2785"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2786"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2787" name="右矢印 20"/>
          <p:cNvSpPr>
            <a:spLocks noChangeArrowheads="1"/>
          </p:cNvSpPr>
          <p:nvPr/>
        </p:nvSpPr>
        <p:spPr bwMode="auto">
          <a:xfrm>
            <a:off x="369888" y="2109788"/>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2788"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2789"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2790" name="テキスト ボックス 23"/>
          <p:cNvSpPr txBox="1">
            <a:spLocks noChangeArrowheads="1"/>
          </p:cNvSpPr>
          <p:nvPr/>
        </p:nvSpPr>
        <p:spPr bwMode="auto">
          <a:xfrm>
            <a:off x="5745163" y="2644775"/>
            <a:ext cx="376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a:t>
            </a:r>
            <a:endParaRPr lang="ja-JP" altLang="en-US"/>
          </a:p>
        </p:txBody>
      </p:sp>
      <p:sp>
        <p:nvSpPr>
          <p:cNvPr id="32791" name="スライド番号プレースホルダ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F64E93E4-42A1-40F0-A4BF-8392D7AD4979}" type="slidenum">
              <a:rPr lang="en-US" altLang="ja-JP" sz="2000"/>
              <a:pPr eaLnBrk="1" hangingPunct="1"/>
              <a:t>13</a:t>
            </a:fld>
            <a:endParaRPr lang="en-US" altLang="ja-JP" sz="2000"/>
          </a:p>
        </p:txBody>
      </p:sp>
      <p:sp>
        <p:nvSpPr>
          <p:cNvPr id="32792" name="テキスト ボックス 11"/>
          <p:cNvSpPr txBox="1">
            <a:spLocks noChangeArrowheads="1"/>
          </p:cNvSpPr>
          <p:nvPr/>
        </p:nvSpPr>
        <p:spPr bwMode="auto">
          <a:xfrm>
            <a:off x="4356100" y="2060575"/>
            <a:ext cx="4921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Tree>
    <p:extLst>
      <p:ext uri="{BB962C8B-B14F-4D97-AF65-F5344CB8AC3E}">
        <p14:creationId xmlns:p14="http://schemas.microsoft.com/office/powerpoint/2010/main" val="32887635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タイトル 1"/>
          <p:cNvSpPr>
            <a:spLocks noGrp="1"/>
          </p:cNvSpPr>
          <p:nvPr>
            <p:ph type="title"/>
          </p:nvPr>
        </p:nvSpPr>
        <p:spPr>
          <a:xfrm>
            <a:off x="685800" y="609600"/>
            <a:ext cx="7772400" cy="823913"/>
          </a:xfrm>
        </p:spPr>
        <p:txBody>
          <a:bodyPr/>
          <a:lstStyle/>
          <a:p>
            <a:r>
              <a:rPr lang="ja-JP" altLang="en-US" smtClean="0"/>
              <a:t>簡易な例題 ～ 二値の平均</a:t>
            </a:r>
          </a:p>
        </p:txBody>
      </p:sp>
      <p:sp>
        <p:nvSpPr>
          <p:cNvPr id="33795"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3796"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3797"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3798" name="正方形/長方形 6"/>
          <p:cNvSpPr>
            <a:spLocks noChangeArrowheads="1"/>
          </p:cNvSpPr>
          <p:nvPr/>
        </p:nvSpPr>
        <p:spPr bwMode="auto">
          <a:xfrm>
            <a:off x="839788" y="3827463"/>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102</a:t>
            </a:r>
            <a:r>
              <a:rPr lang="ja-JP" altLang="en-US"/>
              <a:t>番地の数値を書け</a:t>
            </a:r>
          </a:p>
        </p:txBody>
      </p:sp>
      <p:sp>
        <p:nvSpPr>
          <p:cNvPr id="33799"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3800" name="正方形/長方形 8"/>
          <p:cNvSpPr>
            <a:spLocks noChangeArrowheads="1"/>
          </p:cNvSpPr>
          <p:nvPr/>
        </p:nvSpPr>
        <p:spPr bwMode="auto">
          <a:xfrm>
            <a:off x="868363" y="49498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3801" name="正方形/長方形 9"/>
          <p:cNvSpPr>
            <a:spLocks noChangeArrowheads="1"/>
          </p:cNvSpPr>
          <p:nvPr/>
        </p:nvSpPr>
        <p:spPr bwMode="auto">
          <a:xfrm>
            <a:off x="871538" y="53752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3802" name="正方形/長方形 10"/>
          <p:cNvSpPr>
            <a:spLocks noChangeArrowheads="1"/>
          </p:cNvSpPr>
          <p:nvPr/>
        </p:nvSpPr>
        <p:spPr bwMode="auto">
          <a:xfrm>
            <a:off x="860425" y="582771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33803" name="テキスト ボックス 11"/>
          <p:cNvSpPr txBox="1">
            <a:spLocks noChangeArrowheads="1"/>
          </p:cNvSpPr>
          <p:nvPr/>
        </p:nvSpPr>
        <p:spPr bwMode="auto">
          <a:xfrm>
            <a:off x="0" y="5008563"/>
            <a:ext cx="757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3804"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3805"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3806" name="直線コネクタ 15"/>
          <p:cNvCxnSpPr>
            <a:cxnSpLocks noChangeShapeType="1"/>
          </p:cNvCxnSpPr>
          <p:nvPr/>
        </p:nvCxnSpPr>
        <p:spPr bwMode="auto">
          <a:xfrm>
            <a:off x="4398963" y="59959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3807" name="直線コネクタ 16"/>
          <p:cNvCxnSpPr>
            <a:cxnSpLocks noChangeShapeType="1"/>
          </p:cNvCxnSpPr>
          <p:nvPr/>
        </p:nvCxnSpPr>
        <p:spPr bwMode="auto">
          <a:xfrm>
            <a:off x="881063" y="595788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3808"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3809"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3810"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3811" name="右矢印 20"/>
          <p:cNvSpPr>
            <a:spLocks noChangeArrowheads="1"/>
          </p:cNvSpPr>
          <p:nvPr/>
        </p:nvSpPr>
        <p:spPr bwMode="auto">
          <a:xfrm>
            <a:off x="357188" y="2541588"/>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3812"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3813"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3814" name="テキスト ボックス 23"/>
          <p:cNvSpPr txBox="1">
            <a:spLocks noChangeArrowheads="1"/>
          </p:cNvSpPr>
          <p:nvPr/>
        </p:nvSpPr>
        <p:spPr bwMode="auto">
          <a:xfrm>
            <a:off x="5745163" y="2644775"/>
            <a:ext cx="77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5, 3</a:t>
            </a:r>
            <a:endParaRPr lang="ja-JP" altLang="en-US"/>
          </a:p>
        </p:txBody>
      </p:sp>
      <p:sp>
        <p:nvSpPr>
          <p:cNvPr id="33815" name="スライド番号プレースホルダ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30BD4B15-01D3-4C76-9D78-D82A3FC2A8AA}" type="slidenum">
              <a:rPr lang="en-US" altLang="ja-JP" sz="2000"/>
              <a:pPr eaLnBrk="1" hangingPunct="1"/>
              <a:t>14</a:t>
            </a:fld>
            <a:endParaRPr lang="en-US" altLang="ja-JP" sz="2000"/>
          </a:p>
        </p:txBody>
      </p:sp>
      <p:sp>
        <p:nvSpPr>
          <p:cNvPr id="33816" name="テキスト ボックス 11"/>
          <p:cNvSpPr txBox="1">
            <a:spLocks noChangeArrowheads="1"/>
          </p:cNvSpPr>
          <p:nvPr/>
        </p:nvSpPr>
        <p:spPr bwMode="auto">
          <a:xfrm>
            <a:off x="4356100" y="2060575"/>
            <a:ext cx="4921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Tree>
    <p:extLst>
      <p:ext uri="{BB962C8B-B14F-4D97-AF65-F5344CB8AC3E}">
        <p14:creationId xmlns:p14="http://schemas.microsoft.com/office/powerpoint/2010/main" val="35462001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タイトル 1"/>
          <p:cNvSpPr>
            <a:spLocks noGrp="1"/>
          </p:cNvSpPr>
          <p:nvPr>
            <p:ph type="title"/>
          </p:nvPr>
        </p:nvSpPr>
        <p:spPr>
          <a:xfrm>
            <a:off x="685800" y="609600"/>
            <a:ext cx="7772400" cy="823913"/>
          </a:xfrm>
        </p:spPr>
        <p:txBody>
          <a:bodyPr/>
          <a:lstStyle/>
          <a:p>
            <a:r>
              <a:rPr lang="ja-JP" altLang="en-US" smtClean="0"/>
              <a:t>簡易な例題 ～ 二値の平均</a:t>
            </a:r>
          </a:p>
        </p:txBody>
      </p:sp>
      <p:sp>
        <p:nvSpPr>
          <p:cNvPr id="34819"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4820"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4821"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4822" name="正方形/長方形 6"/>
          <p:cNvSpPr>
            <a:spLocks noChangeArrowheads="1"/>
          </p:cNvSpPr>
          <p:nvPr/>
        </p:nvSpPr>
        <p:spPr bwMode="auto">
          <a:xfrm>
            <a:off x="839788" y="3827463"/>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102</a:t>
            </a:r>
            <a:r>
              <a:rPr lang="ja-JP" altLang="en-US"/>
              <a:t>番地の数値を書け</a:t>
            </a:r>
          </a:p>
        </p:txBody>
      </p:sp>
      <p:sp>
        <p:nvSpPr>
          <p:cNvPr id="34823"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4824" name="正方形/長方形 8"/>
          <p:cNvSpPr>
            <a:spLocks noChangeArrowheads="1"/>
          </p:cNvSpPr>
          <p:nvPr/>
        </p:nvSpPr>
        <p:spPr bwMode="auto">
          <a:xfrm>
            <a:off x="868363" y="49498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4825" name="正方形/長方形 9"/>
          <p:cNvSpPr>
            <a:spLocks noChangeArrowheads="1"/>
          </p:cNvSpPr>
          <p:nvPr/>
        </p:nvSpPr>
        <p:spPr bwMode="auto">
          <a:xfrm>
            <a:off x="871538" y="53752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4826" name="正方形/長方形 10"/>
          <p:cNvSpPr>
            <a:spLocks noChangeArrowheads="1"/>
          </p:cNvSpPr>
          <p:nvPr/>
        </p:nvSpPr>
        <p:spPr bwMode="auto">
          <a:xfrm>
            <a:off x="860425" y="582771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34827" name="テキスト ボックス 11"/>
          <p:cNvSpPr txBox="1">
            <a:spLocks noChangeArrowheads="1"/>
          </p:cNvSpPr>
          <p:nvPr/>
        </p:nvSpPr>
        <p:spPr bwMode="auto">
          <a:xfrm>
            <a:off x="0" y="5008563"/>
            <a:ext cx="757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4828"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4829"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4830" name="直線コネクタ 15"/>
          <p:cNvCxnSpPr>
            <a:cxnSpLocks noChangeShapeType="1"/>
          </p:cNvCxnSpPr>
          <p:nvPr/>
        </p:nvCxnSpPr>
        <p:spPr bwMode="auto">
          <a:xfrm>
            <a:off x="4398963" y="59959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4831" name="直線コネクタ 16"/>
          <p:cNvCxnSpPr>
            <a:cxnSpLocks noChangeShapeType="1"/>
          </p:cNvCxnSpPr>
          <p:nvPr/>
        </p:nvCxnSpPr>
        <p:spPr bwMode="auto">
          <a:xfrm>
            <a:off x="881063" y="595788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4832"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4833"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4834"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4835" name="右矢印 20"/>
          <p:cNvSpPr>
            <a:spLocks noChangeArrowheads="1"/>
          </p:cNvSpPr>
          <p:nvPr/>
        </p:nvSpPr>
        <p:spPr bwMode="auto">
          <a:xfrm>
            <a:off x="395288" y="3049588"/>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4836"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4837"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4838" name="テキスト ボックス 23"/>
          <p:cNvSpPr txBox="1">
            <a:spLocks noChangeArrowheads="1"/>
          </p:cNvSpPr>
          <p:nvPr/>
        </p:nvSpPr>
        <p:spPr bwMode="auto">
          <a:xfrm>
            <a:off x="5745163" y="2644775"/>
            <a:ext cx="1520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5+3 </a:t>
            </a:r>
            <a:r>
              <a:rPr lang="ja-JP" altLang="en-US"/>
              <a:t>⇒</a:t>
            </a:r>
            <a:r>
              <a:rPr lang="en-US" altLang="ja-JP"/>
              <a:t> 8</a:t>
            </a:r>
            <a:endParaRPr lang="ja-JP" altLang="en-US"/>
          </a:p>
        </p:txBody>
      </p:sp>
      <p:sp>
        <p:nvSpPr>
          <p:cNvPr id="34839" name="スライド番号プレースホルダ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0A9A6705-FBC4-48CF-AF30-D6B61D1AD80D}" type="slidenum">
              <a:rPr lang="en-US" altLang="ja-JP" sz="2000"/>
              <a:pPr eaLnBrk="1" hangingPunct="1"/>
              <a:t>15</a:t>
            </a:fld>
            <a:endParaRPr lang="en-US" altLang="ja-JP" sz="2000"/>
          </a:p>
        </p:txBody>
      </p:sp>
      <p:sp>
        <p:nvSpPr>
          <p:cNvPr id="34840" name="テキスト ボックス 11"/>
          <p:cNvSpPr txBox="1">
            <a:spLocks noChangeArrowheads="1"/>
          </p:cNvSpPr>
          <p:nvPr/>
        </p:nvSpPr>
        <p:spPr bwMode="auto">
          <a:xfrm>
            <a:off x="4427538" y="2133600"/>
            <a:ext cx="4921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Tree>
    <p:extLst>
      <p:ext uri="{BB962C8B-B14F-4D97-AF65-F5344CB8AC3E}">
        <p14:creationId xmlns:p14="http://schemas.microsoft.com/office/powerpoint/2010/main" val="42691711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タイトル 1"/>
          <p:cNvSpPr>
            <a:spLocks noGrp="1"/>
          </p:cNvSpPr>
          <p:nvPr>
            <p:ph type="title"/>
          </p:nvPr>
        </p:nvSpPr>
        <p:spPr>
          <a:xfrm>
            <a:off x="685800" y="609600"/>
            <a:ext cx="7772400" cy="823913"/>
          </a:xfrm>
        </p:spPr>
        <p:txBody>
          <a:bodyPr/>
          <a:lstStyle/>
          <a:p>
            <a:r>
              <a:rPr lang="ja-JP" altLang="en-US" smtClean="0"/>
              <a:t>簡易な例題 ～ 二値の平均</a:t>
            </a:r>
          </a:p>
        </p:txBody>
      </p:sp>
      <p:sp>
        <p:nvSpPr>
          <p:cNvPr id="35843"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5844"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5845"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5846" name="正方形/長方形 6"/>
          <p:cNvSpPr>
            <a:spLocks noChangeArrowheads="1"/>
          </p:cNvSpPr>
          <p:nvPr/>
        </p:nvSpPr>
        <p:spPr bwMode="auto">
          <a:xfrm>
            <a:off x="839788" y="3827463"/>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102</a:t>
            </a:r>
            <a:r>
              <a:rPr lang="ja-JP" altLang="en-US"/>
              <a:t>番地の数値を書け</a:t>
            </a:r>
          </a:p>
        </p:txBody>
      </p:sp>
      <p:sp>
        <p:nvSpPr>
          <p:cNvPr id="35847"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5848" name="正方形/長方形 8"/>
          <p:cNvSpPr>
            <a:spLocks noChangeArrowheads="1"/>
          </p:cNvSpPr>
          <p:nvPr/>
        </p:nvSpPr>
        <p:spPr bwMode="auto">
          <a:xfrm>
            <a:off x="868363" y="49498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5849" name="正方形/長方形 9"/>
          <p:cNvSpPr>
            <a:spLocks noChangeArrowheads="1"/>
          </p:cNvSpPr>
          <p:nvPr/>
        </p:nvSpPr>
        <p:spPr bwMode="auto">
          <a:xfrm>
            <a:off x="871538" y="53752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5850" name="正方形/長方形 10"/>
          <p:cNvSpPr>
            <a:spLocks noChangeArrowheads="1"/>
          </p:cNvSpPr>
          <p:nvPr/>
        </p:nvSpPr>
        <p:spPr bwMode="auto">
          <a:xfrm>
            <a:off x="860425" y="582771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35851" name="テキスト ボックス 11"/>
          <p:cNvSpPr txBox="1">
            <a:spLocks noChangeArrowheads="1"/>
          </p:cNvSpPr>
          <p:nvPr/>
        </p:nvSpPr>
        <p:spPr bwMode="auto">
          <a:xfrm>
            <a:off x="0" y="5008563"/>
            <a:ext cx="757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5852"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5853"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5854" name="直線コネクタ 15"/>
          <p:cNvCxnSpPr>
            <a:cxnSpLocks noChangeShapeType="1"/>
          </p:cNvCxnSpPr>
          <p:nvPr/>
        </p:nvCxnSpPr>
        <p:spPr bwMode="auto">
          <a:xfrm>
            <a:off x="4398963" y="59959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5855" name="直線コネクタ 16"/>
          <p:cNvCxnSpPr>
            <a:cxnSpLocks noChangeShapeType="1"/>
          </p:cNvCxnSpPr>
          <p:nvPr/>
        </p:nvCxnSpPr>
        <p:spPr bwMode="auto">
          <a:xfrm>
            <a:off x="881063" y="595788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5856"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5857"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5858"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5859" name="右矢印 20"/>
          <p:cNvSpPr>
            <a:spLocks noChangeArrowheads="1"/>
          </p:cNvSpPr>
          <p:nvPr/>
        </p:nvSpPr>
        <p:spPr bwMode="auto">
          <a:xfrm>
            <a:off x="382588" y="3481388"/>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5860"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5861"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5862" name="テキスト ボックス 23"/>
          <p:cNvSpPr txBox="1">
            <a:spLocks noChangeArrowheads="1"/>
          </p:cNvSpPr>
          <p:nvPr/>
        </p:nvSpPr>
        <p:spPr bwMode="auto">
          <a:xfrm>
            <a:off x="5745163" y="2644775"/>
            <a:ext cx="1728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8 ÷ 2 </a:t>
            </a:r>
            <a:r>
              <a:rPr lang="ja-JP" altLang="en-US"/>
              <a:t>⇒</a:t>
            </a:r>
            <a:r>
              <a:rPr lang="en-US" altLang="ja-JP"/>
              <a:t> 4</a:t>
            </a:r>
            <a:endParaRPr lang="ja-JP" altLang="en-US"/>
          </a:p>
        </p:txBody>
      </p:sp>
      <p:sp>
        <p:nvSpPr>
          <p:cNvPr id="35863" name="スライド番号プレースホルダ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470934C9-DF31-451B-AF98-25050A00F9A3}" type="slidenum">
              <a:rPr lang="en-US" altLang="ja-JP" sz="2000"/>
              <a:pPr eaLnBrk="1" hangingPunct="1"/>
              <a:t>16</a:t>
            </a:fld>
            <a:endParaRPr lang="en-US" altLang="ja-JP" sz="2000"/>
          </a:p>
        </p:txBody>
      </p:sp>
      <p:sp>
        <p:nvSpPr>
          <p:cNvPr id="35864" name="テキスト ボックス 11"/>
          <p:cNvSpPr txBox="1">
            <a:spLocks noChangeArrowheads="1"/>
          </p:cNvSpPr>
          <p:nvPr/>
        </p:nvSpPr>
        <p:spPr bwMode="auto">
          <a:xfrm>
            <a:off x="4356100" y="2133600"/>
            <a:ext cx="4921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Tree>
    <p:extLst>
      <p:ext uri="{BB962C8B-B14F-4D97-AF65-F5344CB8AC3E}">
        <p14:creationId xmlns:p14="http://schemas.microsoft.com/office/powerpoint/2010/main" val="11440443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p:cNvSpPr>
            <a:spLocks noGrp="1"/>
          </p:cNvSpPr>
          <p:nvPr>
            <p:ph type="title"/>
          </p:nvPr>
        </p:nvSpPr>
        <p:spPr>
          <a:xfrm>
            <a:off x="685800" y="609600"/>
            <a:ext cx="7772400" cy="823913"/>
          </a:xfrm>
        </p:spPr>
        <p:txBody>
          <a:bodyPr/>
          <a:lstStyle/>
          <a:p>
            <a:r>
              <a:rPr lang="ja-JP" altLang="en-US" smtClean="0"/>
              <a:t>簡易な例題 ～ 二値の平均</a:t>
            </a:r>
          </a:p>
        </p:txBody>
      </p:sp>
      <p:sp>
        <p:nvSpPr>
          <p:cNvPr id="36867"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6868"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6869"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6870" name="正方形/長方形 6"/>
          <p:cNvSpPr>
            <a:spLocks noChangeArrowheads="1"/>
          </p:cNvSpPr>
          <p:nvPr/>
        </p:nvSpPr>
        <p:spPr bwMode="auto">
          <a:xfrm>
            <a:off x="839788" y="3827463"/>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102</a:t>
            </a:r>
            <a:r>
              <a:rPr lang="ja-JP" altLang="en-US"/>
              <a:t>番地の数値を書け</a:t>
            </a:r>
          </a:p>
        </p:txBody>
      </p:sp>
      <p:sp>
        <p:nvSpPr>
          <p:cNvPr id="36871"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6872" name="正方形/長方形 8"/>
          <p:cNvSpPr>
            <a:spLocks noChangeArrowheads="1"/>
          </p:cNvSpPr>
          <p:nvPr/>
        </p:nvSpPr>
        <p:spPr bwMode="auto">
          <a:xfrm>
            <a:off x="868363" y="49498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6873" name="正方形/長方形 9"/>
          <p:cNvSpPr>
            <a:spLocks noChangeArrowheads="1"/>
          </p:cNvSpPr>
          <p:nvPr/>
        </p:nvSpPr>
        <p:spPr bwMode="auto">
          <a:xfrm>
            <a:off x="871538" y="53752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6874" name="正方形/長方形 10"/>
          <p:cNvSpPr>
            <a:spLocks noChangeArrowheads="1"/>
          </p:cNvSpPr>
          <p:nvPr/>
        </p:nvSpPr>
        <p:spPr bwMode="auto">
          <a:xfrm>
            <a:off x="860425" y="582771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4</a:t>
            </a:r>
            <a:endParaRPr lang="ja-JP" altLang="en-US"/>
          </a:p>
        </p:txBody>
      </p:sp>
      <p:sp>
        <p:nvSpPr>
          <p:cNvPr id="36875" name="テキスト ボックス 11"/>
          <p:cNvSpPr txBox="1">
            <a:spLocks noChangeArrowheads="1"/>
          </p:cNvSpPr>
          <p:nvPr/>
        </p:nvSpPr>
        <p:spPr bwMode="auto">
          <a:xfrm>
            <a:off x="0" y="5008563"/>
            <a:ext cx="757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6876"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7"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8" name="直線コネクタ 15"/>
          <p:cNvCxnSpPr>
            <a:cxnSpLocks noChangeShapeType="1"/>
          </p:cNvCxnSpPr>
          <p:nvPr/>
        </p:nvCxnSpPr>
        <p:spPr bwMode="auto">
          <a:xfrm>
            <a:off x="4398963" y="59959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9" name="直線コネクタ 16"/>
          <p:cNvCxnSpPr>
            <a:cxnSpLocks noChangeShapeType="1"/>
          </p:cNvCxnSpPr>
          <p:nvPr/>
        </p:nvCxnSpPr>
        <p:spPr bwMode="auto">
          <a:xfrm>
            <a:off x="881063" y="595788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6880"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6881"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6882"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6883" name="右矢印 20"/>
          <p:cNvSpPr>
            <a:spLocks noChangeArrowheads="1"/>
          </p:cNvSpPr>
          <p:nvPr/>
        </p:nvSpPr>
        <p:spPr bwMode="auto">
          <a:xfrm>
            <a:off x="382588" y="3827463"/>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6884"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85"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6886" name="テキスト ボックス 23"/>
          <p:cNvSpPr txBox="1">
            <a:spLocks noChangeArrowheads="1"/>
          </p:cNvSpPr>
          <p:nvPr/>
        </p:nvSpPr>
        <p:spPr bwMode="auto">
          <a:xfrm>
            <a:off x="5745163" y="2644775"/>
            <a:ext cx="376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4</a:t>
            </a:r>
            <a:endParaRPr lang="ja-JP" altLang="en-US"/>
          </a:p>
        </p:txBody>
      </p:sp>
      <p:sp>
        <p:nvSpPr>
          <p:cNvPr id="36887" name="スライド番号プレースホルダ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49DB1715-E513-4CE0-9A18-B409A4AE4B55}" type="slidenum">
              <a:rPr lang="en-US" altLang="ja-JP" sz="2000"/>
              <a:pPr eaLnBrk="1" hangingPunct="1"/>
              <a:t>17</a:t>
            </a:fld>
            <a:endParaRPr lang="en-US" altLang="ja-JP" sz="2000"/>
          </a:p>
        </p:txBody>
      </p:sp>
      <p:sp>
        <p:nvSpPr>
          <p:cNvPr id="36888" name="テキスト ボックス 11"/>
          <p:cNvSpPr txBox="1">
            <a:spLocks noChangeArrowheads="1"/>
          </p:cNvSpPr>
          <p:nvPr/>
        </p:nvSpPr>
        <p:spPr bwMode="auto">
          <a:xfrm>
            <a:off x="4356100" y="2133600"/>
            <a:ext cx="4921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Tree>
    <p:extLst>
      <p:ext uri="{BB962C8B-B14F-4D97-AF65-F5344CB8AC3E}">
        <p14:creationId xmlns:p14="http://schemas.microsoft.com/office/powerpoint/2010/main" val="3993930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タイトル 1"/>
          <p:cNvSpPr>
            <a:spLocks noGrp="1"/>
          </p:cNvSpPr>
          <p:nvPr>
            <p:ph type="title"/>
          </p:nvPr>
        </p:nvSpPr>
        <p:spPr>
          <a:xfrm>
            <a:off x="580231" y="157956"/>
            <a:ext cx="7772400" cy="823913"/>
          </a:xfrm>
        </p:spPr>
        <p:txBody>
          <a:bodyPr/>
          <a:lstStyle/>
          <a:p>
            <a:r>
              <a:rPr lang="ja-JP" altLang="en-US" dirty="0" smtClean="0"/>
              <a:t>プログラムの実際</a:t>
            </a:r>
          </a:p>
        </p:txBody>
      </p:sp>
      <p:sp>
        <p:nvSpPr>
          <p:cNvPr id="37891"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7892"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7893"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7894" name="正方形/長方形 6"/>
          <p:cNvSpPr>
            <a:spLocks noChangeArrowheads="1"/>
          </p:cNvSpPr>
          <p:nvPr/>
        </p:nvSpPr>
        <p:spPr bwMode="auto">
          <a:xfrm>
            <a:off x="839788" y="3827463"/>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102</a:t>
            </a:r>
            <a:r>
              <a:rPr lang="ja-JP" altLang="en-US"/>
              <a:t>番地の数値を書け</a:t>
            </a:r>
          </a:p>
        </p:txBody>
      </p:sp>
      <p:sp>
        <p:nvSpPr>
          <p:cNvPr id="37895"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7896" name="正方形/長方形 8"/>
          <p:cNvSpPr>
            <a:spLocks noChangeArrowheads="1"/>
          </p:cNvSpPr>
          <p:nvPr/>
        </p:nvSpPr>
        <p:spPr bwMode="auto">
          <a:xfrm>
            <a:off x="868363" y="49498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7897" name="正方形/長方形 9"/>
          <p:cNvSpPr>
            <a:spLocks noChangeArrowheads="1"/>
          </p:cNvSpPr>
          <p:nvPr/>
        </p:nvSpPr>
        <p:spPr bwMode="auto">
          <a:xfrm>
            <a:off x="871538" y="53752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7898" name="正方形/長方形 10"/>
          <p:cNvSpPr>
            <a:spLocks noChangeArrowheads="1"/>
          </p:cNvSpPr>
          <p:nvPr/>
        </p:nvSpPr>
        <p:spPr bwMode="auto">
          <a:xfrm>
            <a:off x="860425" y="582771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4</a:t>
            </a:r>
            <a:endParaRPr lang="ja-JP" altLang="en-US"/>
          </a:p>
        </p:txBody>
      </p:sp>
      <p:sp>
        <p:nvSpPr>
          <p:cNvPr id="37899" name="テキスト ボックス 11"/>
          <p:cNvSpPr txBox="1">
            <a:spLocks noChangeArrowheads="1"/>
          </p:cNvSpPr>
          <p:nvPr/>
        </p:nvSpPr>
        <p:spPr bwMode="auto">
          <a:xfrm>
            <a:off x="0" y="5008563"/>
            <a:ext cx="757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7900"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7901"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7902" name="直線コネクタ 15"/>
          <p:cNvCxnSpPr>
            <a:cxnSpLocks noChangeShapeType="1"/>
          </p:cNvCxnSpPr>
          <p:nvPr/>
        </p:nvCxnSpPr>
        <p:spPr bwMode="auto">
          <a:xfrm>
            <a:off x="4398963" y="59959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7903" name="直線コネクタ 16"/>
          <p:cNvCxnSpPr>
            <a:cxnSpLocks noChangeShapeType="1"/>
          </p:cNvCxnSpPr>
          <p:nvPr/>
        </p:nvCxnSpPr>
        <p:spPr bwMode="auto">
          <a:xfrm>
            <a:off x="881063" y="595788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7904"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7905"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7906"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7907" name="右矢印 20"/>
          <p:cNvSpPr>
            <a:spLocks noChangeArrowheads="1"/>
          </p:cNvSpPr>
          <p:nvPr/>
        </p:nvSpPr>
        <p:spPr bwMode="auto">
          <a:xfrm>
            <a:off x="382588" y="3827463"/>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7908"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7909"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7910" name="テキスト ボックス 23"/>
          <p:cNvSpPr txBox="1">
            <a:spLocks noChangeArrowheads="1"/>
          </p:cNvSpPr>
          <p:nvPr/>
        </p:nvSpPr>
        <p:spPr bwMode="auto">
          <a:xfrm>
            <a:off x="5745163" y="2644775"/>
            <a:ext cx="376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4</a:t>
            </a:r>
            <a:endParaRPr lang="ja-JP" altLang="en-US"/>
          </a:p>
        </p:txBody>
      </p:sp>
      <p:sp>
        <p:nvSpPr>
          <p:cNvPr id="23" name="角丸四角形吹き出し 22"/>
          <p:cNvSpPr/>
          <p:nvPr/>
        </p:nvSpPr>
        <p:spPr>
          <a:xfrm>
            <a:off x="4859338" y="981869"/>
            <a:ext cx="3743325" cy="5182394"/>
          </a:xfrm>
          <a:prstGeom prst="wedgeRoundRectCallout">
            <a:avLst>
              <a:gd name="adj1" fmla="val -76469"/>
              <a:gd name="adj2" fmla="val -13679"/>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wrap="none"/>
          <a:lstStyle/>
          <a:p>
            <a:pPr>
              <a:defRPr/>
            </a:pPr>
            <a:r>
              <a:rPr lang="en-US" altLang="ja-JP" sz="2000" dirty="0">
                <a:solidFill>
                  <a:schemeClr val="tx1"/>
                </a:solidFill>
              </a:rPr>
              <a:t>01010101</a:t>
            </a:r>
          </a:p>
          <a:p>
            <a:pPr>
              <a:defRPr/>
            </a:pPr>
            <a:r>
              <a:rPr lang="en-US" altLang="ja-JP" sz="2000" dirty="0">
                <a:solidFill>
                  <a:schemeClr val="tx1"/>
                </a:solidFill>
              </a:rPr>
              <a:t>10001001 11100101</a:t>
            </a:r>
          </a:p>
          <a:p>
            <a:pPr>
              <a:defRPr/>
            </a:pPr>
            <a:r>
              <a:rPr lang="en-US" altLang="ja-JP" sz="2000" dirty="0">
                <a:solidFill>
                  <a:schemeClr val="tx1"/>
                </a:solidFill>
              </a:rPr>
              <a:t>10000011 11101100 00010000</a:t>
            </a:r>
          </a:p>
          <a:p>
            <a:pPr>
              <a:defRPr/>
            </a:pPr>
            <a:r>
              <a:rPr lang="en-US" altLang="ja-JP" sz="2000" dirty="0">
                <a:solidFill>
                  <a:schemeClr val="tx1"/>
                </a:solidFill>
              </a:rPr>
              <a:t>10001011 01000101 00001100</a:t>
            </a:r>
          </a:p>
          <a:p>
            <a:pPr>
              <a:defRPr/>
            </a:pPr>
            <a:r>
              <a:rPr lang="en-US" altLang="ja-JP" sz="2000" dirty="0">
                <a:solidFill>
                  <a:schemeClr val="tx1"/>
                </a:solidFill>
              </a:rPr>
              <a:t>10001011 01010101 00001000</a:t>
            </a:r>
          </a:p>
          <a:p>
            <a:pPr>
              <a:defRPr/>
            </a:pPr>
            <a:r>
              <a:rPr lang="en-US" altLang="ja-JP" sz="2000" dirty="0">
                <a:solidFill>
                  <a:schemeClr val="tx1"/>
                </a:solidFill>
              </a:rPr>
              <a:t>10001101 00000100 00000010</a:t>
            </a:r>
          </a:p>
          <a:p>
            <a:pPr>
              <a:defRPr/>
            </a:pPr>
            <a:r>
              <a:rPr lang="en-US" altLang="ja-JP" sz="2000" dirty="0">
                <a:solidFill>
                  <a:schemeClr val="tx1"/>
                </a:solidFill>
              </a:rPr>
              <a:t>10001001 01000101 11111100</a:t>
            </a:r>
          </a:p>
          <a:p>
            <a:pPr>
              <a:defRPr/>
            </a:pPr>
            <a:r>
              <a:rPr lang="en-US" altLang="ja-JP" sz="2000" dirty="0">
                <a:solidFill>
                  <a:schemeClr val="tx1"/>
                </a:solidFill>
              </a:rPr>
              <a:t>10001011 01000101 11111100</a:t>
            </a:r>
          </a:p>
          <a:p>
            <a:pPr>
              <a:defRPr/>
            </a:pPr>
            <a:r>
              <a:rPr lang="en-US" altLang="ja-JP" sz="2000" dirty="0">
                <a:solidFill>
                  <a:schemeClr val="tx1"/>
                </a:solidFill>
              </a:rPr>
              <a:t>10001001 11000010</a:t>
            </a:r>
          </a:p>
          <a:p>
            <a:pPr>
              <a:defRPr/>
            </a:pPr>
            <a:r>
              <a:rPr lang="en-US" altLang="ja-JP" sz="2000" dirty="0">
                <a:solidFill>
                  <a:schemeClr val="tx1"/>
                </a:solidFill>
              </a:rPr>
              <a:t>11000001 11101010 00011111</a:t>
            </a:r>
          </a:p>
          <a:p>
            <a:pPr>
              <a:defRPr/>
            </a:pPr>
            <a:r>
              <a:rPr lang="en-US" altLang="ja-JP" sz="2000" dirty="0">
                <a:solidFill>
                  <a:schemeClr val="tx1"/>
                </a:solidFill>
              </a:rPr>
              <a:t>10001101 00000100 00000010</a:t>
            </a:r>
          </a:p>
          <a:p>
            <a:pPr>
              <a:defRPr/>
            </a:pPr>
            <a:r>
              <a:rPr lang="en-US" altLang="ja-JP" sz="2000" dirty="0">
                <a:solidFill>
                  <a:schemeClr val="tx1"/>
                </a:solidFill>
              </a:rPr>
              <a:t>11010001 11111000</a:t>
            </a:r>
          </a:p>
          <a:p>
            <a:pPr>
              <a:defRPr/>
            </a:pPr>
            <a:r>
              <a:rPr lang="en-US" altLang="ja-JP" sz="2000" dirty="0">
                <a:solidFill>
                  <a:schemeClr val="tx1"/>
                </a:solidFill>
              </a:rPr>
              <a:t>10001001 01000101 11111100</a:t>
            </a:r>
          </a:p>
          <a:p>
            <a:pPr>
              <a:defRPr/>
            </a:pPr>
            <a:r>
              <a:rPr lang="en-US" altLang="ja-JP" sz="2000" dirty="0">
                <a:solidFill>
                  <a:schemeClr val="tx1"/>
                </a:solidFill>
              </a:rPr>
              <a:t>10001011 01000101 11111100</a:t>
            </a:r>
          </a:p>
          <a:p>
            <a:pPr>
              <a:defRPr/>
            </a:pPr>
            <a:r>
              <a:rPr lang="en-US" altLang="ja-JP" sz="2000" dirty="0">
                <a:solidFill>
                  <a:schemeClr val="tx1"/>
                </a:solidFill>
              </a:rPr>
              <a:t>11001001</a:t>
            </a:r>
          </a:p>
          <a:p>
            <a:pPr>
              <a:defRPr/>
            </a:pPr>
            <a:r>
              <a:rPr lang="en-US" altLang="ja-JP" sz="2000" dirty="0">
                <a:solidFill>
                  <a:schemeClr val="tx1"/>
                </a:solidFill>
              </a:rPr>
              <a:t>11000011</a:t>
            </a:r>
          </a:p>
        </p:txBody>
      </p:sp>
      <p:sp>
        <p:nvSpPr>
          <p:cNvPr id="37912" name="スライド番号プレースホルダ 2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D4868D48-BAB4-4AF8-859C-3EA836C56433}" type="slidenum">
              <a:rPr lang="en-US" altLang="ja-JP" sz="2000"/>
              <a:pPr eaLnBrk="1" hangingPunct="1"/>
              <a:t>18</a:t>
            </a:fld>
            <a:endParaRPr lang="en-US" altLang="ja-JP" sz="2000"/>
          </a:p>
        </p:txBody>
      </p:sp>
      <p:sp>
        <p:nvSpPr>
          <p:cNvPr id="37913" name="テキスト ボックス 11"/>
          <p:cNvSpPr txBox="1">
            <a:spLocks noChangeArrowheads="1"/>
          </p:cNvSpPr>
          <p:nvPr/>
        </p:nvSpPr>
        <p:spPr bwMode="auto">
          <a:xfrm>
            <a:off x="250825" y="2133600"/>
            <a:ext cx="493713"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
        <p:nvSpPr>
          <p:cNvPr id="2" name="メモ 1"/>
          <p:cNvSpPr/>
          <p:nvPr/>
        </p:nvSpPr>
        <p:spPr>
          <a:xfrm>
            <a:off x="2185988" y="4510087"/>
            <a:ext cx="2461596" cy="2080549"/>
          </a:xfrm>
          <a:prstGeom prst="foldedCorner">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anchor="t" anchorCtr="0"/>
          <a:lstStyle/>
          <a:p>
            <a:r>
              <a:rPr kumimoji="1" lang="en-US" altLang="ja-JP" dirty="0" smtClean="0"/>
              <a:t>// C</a:t>
            </a:r>
            <a:r>
              <a:rPr kumimoji="1" lang="ja-JP" altLang="en-US" dirty="0" smtClean="0"/>
              <a:t>で書くとこんな感じ</a:t>
            </a:r>
            <a:endParaRPr kumimoji="1" lang="en-US" altLang="ja-JP" dirty="0" smtClean="0"/>
          </a:p>
          <a:p>
            <a:r>
              <a:rPr lang="en-US" altLang="ja-JP" dirty="0" err="1"/>
              <a:t>int</a:t>
            </a:r>
            <a:r>
              <a:rPr lang="en-US" altLang="ja-JP" dirty="0"/>
              <a:t> </a:t>
            </a:r>
            <a:r>
              <a:rPr lang="en-US" altLang="ja-JP" dirty="0" err="1"/>
              <a:t>avl</a:t>
            </a:r>
            <a:r>
              <a:rPr lang="en-US" altLang="ja-JP" dirty="0"/>
              <a:t>(</a:t>
            </a:r>
            <a:r>
              <a:rPr lang="en-US" altLang="ja-JP" dirty="0" err="1"/>
              <a:t>int</a:t>
            </a:r>
            <a:r>
              <a:rPr lang="en-US" altLang="ja-JP" dirty="0"/>
              <a:t> a, </a:t>
            </a:r>
            <a:r>
              <a:rPr lang="en-US" altLang="ja-JP" dirty="0" err="1"/>
              <a:t>int</a:t>
            </a:r>
            <a:r>
              <a:rPr lang="en-US" altLang="ja-JP" dirty="0"/>
              <a:t> b){</a:t>
            </a:r>
          </a:p>
          <a:p>
            <a:r>
              <a:rPr lang="en-US" altLang="ja-JP" dirty="0" err="1"/>
              <a:t>int</a:t>
            </a:r>
            <a:r>
              <a:rPr lang="en-US" altLang="ja-JP" dirty="0"/>
              <a:t> </a:t>
            </a:r>
            <a:r>
              <a:rPr lang="en-US" altLang="ja-JP" dirty="0" err="1"/>
              <a:t>av</a:t>
            </a:r>
            <a:r>
              <a:rPr lang="en-US" altLang="ja-JP" dirty="0"/>
              <a:t>;</a:t>
            </a:r>
          </a:p>
          <a:p>
            <a:r>
              <a:rPr lang="en-US" altLang="ja-JP" dirty="0"/>
              <a:t>  </a:t>
            </a:r>
            <a:r>
              <a:rPr lang="en-US" altLang="ja-JP" dirty="0" err="1"/>
              <a:t>av</a:t>
            </a:r>
            <a:r>
              <a:rPr lang="en-US" altLang="ja-JP" dirty="0"/>
              <a:t>=</a:t>
            </a:r>
            <a:r>
              <a:rPr lang="en-US" altLang="ja-JP" dirty="0" err="1"/>
              <a:t>a+b</a:t>
            </a:r>
            <a:r>
              <a:rPr lang="en-US" altLang="ja-JP" dirty="0"/>
              <a:t>;</a:t>
            </a:r>
          </a:p>
          <a:p>
            <a:r>
              <a:rPr lang="en-US" altLang="ja-JP" dirty="0"/>
              <a:t>  </a:t>
            </a:r>
            <a:r>
              <a:rPr lang="en-US" altLang="ja-JP" dirty="0" err="1"/>
              <a:t>av</a:t>
            </a:r>
            <a:r>
              <a:rPr lang="en-US" altLang="ja-JP" dirty="0"/>
              <a:t>= </a:t>
            </a:r>
            <a:r>
              <a:rPr lang="en-US" altLang="ja-JP" dirty="0" err="1"/>
              <a:t>av</a:t>
            </a:r>
            <a:r>
              <a:rPr lang="en-US" altLang="ja-JP" dirty="0"/>
              <a:t>/2;</a:t>
            </a:r>
          </a:p>
          <a:p>
            <a:r>
              <a:rPr lang="en-US" altLang="ja-JP" dirty="0"/>
              <a:t>  return </a:t>
            </a:r>
            <a:r>
              <a:rPr lang="en-US" altLang="ja-JP" dirty="0" err="1"/>
              <a:t>av</a:t>
            </a:r>
            <a:r>
              <a:rPr lang="en-US" altLang="ja-JP" dirty="0"/>
              <a:t>;</a:t>
            </a:r>
          </a:p>
          <a:p>
            <a:r>
              <a:rPr lang="en-US" altLang="ja-JP" dirty="0" smtClean="0"/>
              <a:t>}</a:t>
            </a:r>
            <a:endParaRPr lang="en-US" altLang="ja-JP" dirty="0"/>
          </a:p>
        </p:txBody>
      </p:sp>
    </p:spTree>
    <p:extLst>
      <p:ext uri="{BB962C8B-B14F-4D97-AF65-F5344CB8AC3E}">
        <p14:creationId xmlns:p14="http://schemas.microsoft.com/office/powerpoint/2010/main" val="90832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プログラミング言語への要件</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sz="2400" dirty="0" smtClean="0"/>
              <a:t>人間が読み書きできる程度に意味あるフレーズじゃないと困る．</a:t>
            </a:r>
            <a:endParaRPr kumimoji="1" lang="en-US" altLang="ja-JP" sz="2400" dirty="0" smtClean="0"/>
          </a:p>
          <a:p>
            <a:pPr lvl="1"/>
            <a:r>
              <a:rPr lang="ja-JP" altLang="en-US" sz="1800" dirty="0" smtClean="0"/>
              <a:t>英語や日本語に近い表記だとうれしい．</a:t>
            </a:r>
            <a:endParaRPr kumimoji="1" lang="en-US" altLang="ja-JP" sz="1800" dirty="0" smtClean="0"/>
          </a:p>
          <a:p>
            <a:r>
              <a:rPr lang="ja-JP" altLang="en-US" sz="2400" dirty="0" smtClean="0"/>
              <a:t>コンピュータへの命令に変換できる程度にあいまい性が無いものでないと困る．</a:t>
            </a:r>
            <a:endParaRPr lang="en-US" altLang="ja-JP" sz="2400" dirty="0" smtClean="0"/>
          </a:p>
          <a:p>
            <a:pPr lvl="1"/>
            <a:r>
              <a:rPr lang="ja-JP" altLang="en-US" sz="1800" dirty="0" smtClean="0"/>
              <a:t>コンピュータは「空気」よめない．「ヤバイ」の一言で全てやりすごせない．</a:t>
            </a:r>
            <a:endParaRPr lang="en-US" altLang="ja-JP" sz="1800" dirty="0" smtClean="0"/>
          </a:p>
          <a:p>
            <a:r>
              <a:rPr kumimoji="1" lang="ja-JP" altLang="en-US" sz="2400" dirty="0" smtClean="0"/>
              <a:t>メモリと</a:t>
            </a:r>
            <a:r>
              <a:rPr kumimoji="1" lang="en-US" altLang="ja-JP" sz="2400" dirty="0" smtClean="0"/>
              <a:t>CPU</a:t>
            </a:r>
            <a:r>
              <a:rPr kumimoji="1" lang="ja-JP" altLang="en-US" sz="2400" dirty="0" smtClean="0"/>
              <a:t>を用いた現代のコンピュータ</a:t>
            </a:r>
            <a:r>
              <a:rPr kumimoji="1" lang="en-US" altLang="ja-JP" sz="2400" dirty="0" smtClean="0"/>
              <a:t>(</a:t>
            </a:r>
            <a:r>
              <a:rPr kumimoji="1" lang="ja-JP" altLang="en-US" sz="2400" dirty="0" smtClean="0"/>
              <a:t>ノイマン型コンピュータ</a:t>
            </a:r>
            <a:r>
              <a:rPr kumimoji="1" lang="en-US" altLang="ja-JP" sz="2400" dirty="0" smtClean="0"/>
              <a:t>)</a:t>
            </a:r>
            <a:r>
              <a:rPr kumimoji="1" lang="ja-JP" altLang="en-US" sz="2400" dirty="0" smtClean="0"/>
              <a:t>の構造を想定したものだとうれしい．</a:t>
            </a:r>
            <a:endParaRPr kumimoji="1" lang="en-US" altLang="ja-JP" sz="2400" dirty="0" smtClean="0"/>
          </a:p>
          <a:p>
            <a:pPr lvl="1"/>
            <a:r>
              <a:rPr lang="ja-JP" altLang="en-US" sz="1800" dirty="0" smtClean="0"/>
              <a:t>値の読み書き</a:t>
            </a:r>
            <a:endParaRPr lang="en-US" altLang="ja-JP" sz="1800" dirty="0" smtClean="0"/>
          </a:p>
          <a:p>
            <a:pPr lvl="1"/>
            <a:r>
              <a:rPr lang="ja-JP" altLang="en-US" sz="1800" dirty="0" smtClean="0"/>
              <a:t>基本，並んでる順番で命令を実行する</a:t>
            </a:r>
            <a:endParaRPr lang="en-US" altLang="ja-JP" sz="1800" dirty="0" smtClean="0"/>
          </a:p>
          <a:p>
            <a:pPr lvl="1"/>
            <a:r>
              <a:rPr kumimoji="1" lang="ja-JP" altLang="en-US" sz="1800" dirty="0" smtClean="0"/>
              <a:t>条件によって命令を取捨選択する</a:t>
            </a:r>
            <a:endParaRPr kumimoji="1" lang="en-US" altLang="ja-JP" sz="1800" dirty="0" smtClean="0"/>
          </a:p>
          <a:p>
            <a:pPr lvl="1"/>
            <a:r>
              <a:rPr lang="ja-JP" altLang="en-US" sz="1800" dirty="0" smtClean="0"/>
              <a:t>繰り返しを行う </a:t>
            </a:r>
            <a:r>
              <a:rPr kumimoji="1" lang="ja-JP" altLang="en-US" sz="1800" dirty="0" smtClean="0"/>
              <a:t>等</a:t>
            </a:r>
            <a:endParaRPr kumimoji="1" lang="en-US" altLang="ja-JP" sz="1800" dirty="0" smtClean="0"/>
          </a:p>
          <a:p>
            <a:pPr marL="0" indent="0">
              <a:buNone/>
            </a:pPr>
            <a:endParaRPr lang="en-US" altLang="ja-JP" sz="2400" dirty="0"/>
          </a:p>
          <a:p>
            <a:pPr marL="0" indent="0">
              <a:buNone/>
            </a:pPr>
            <a:r>
              <a:rPr lang="ja-JP" altLang="en-US" sz="2400" dirty="0"/>
              <a:t>結果</a:t>
            </a:r>
            <a:r>
              <a:rPr lang="ja-JP" altLang="en-US" sz="2400" dirty="0" smtClean="0"/>
              <a:t>として，教科書にあるような</a:t>
            </a:r>
            <a:r>
              <a:rPr lang="en-US" altLang="ja-JP" sz="2400" dirty="0" smtClean="0"/>
              <a:t>C</a:t>
            </a:r>
            <a:r>
              <a:rPr lang="ja-JP" altLang="en-US" sz="2400" dirty="0" smtClean="0"/>
              <a:t>言語になりました．</a:t>
            </a:r>
            <a:endParaRPr kumimoji="1" lang="ja-JP" altLang="en-US" sz="2400"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19</a:t>
            </a:fld>
            <a:endParaRPr kumimoji="1" lang="ja-JP" altLang="en-US"/>
          </a:p>
        </p:txBody>
      </p:sp>
      <p:sp>
        <p:nvSpPr>
          <p:cNvPr id="5" name="下矢印 4"/>
          <p:cNvSpPr/>
          <p:nvPr/>
        </p:nvSpPr>
        <p:spPr>
          <a:xfrm>
            <a:off x="3980329" y="5147861"/>
            <a:ext cx="763793" cy="688490"/>
          </a:xfrm>
          <a:prstGeom prst="downArrow">
            <a:avLst/>
          </a:prstGeom>
          <a:solidFill>
            <a:schemeClr val="accent1"/>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40092089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スライド番号プレースホル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F07DCF17-970A-43C4-A381-2D1FD2EB2ECA}" type="slidenum">
              <a:rPr lang="en-US" altLang="ja-JP" sz="2000"/>
              <a:pPr eaLnBrk="1" hangingPunct="1"/>
              <a:t>20</a:t>
            </a:fld>
            <a:endParaRPr lang="en-US" altLang="ja-JP" sz="2000"/>
          </a:p>
        </p:txBody>
      </p:sp>
      <p:sp>
        <p:nvSpPr>
          <p:cNvPr id="1030" name="Rectangle 2"/>
          <p:cNvSpPr>
            <a:spLocks noGrp="1" noChangeArrowheads="1"/>
          </p:cNvSpPr>
          <p:nvPr>
            <p:ph type="title"/>
          </p:nvPr>
        </p:nvSpPr>
        <p:spPr>
          <a:xfrm>
            <a:off x="609600" y="505161"/>
            <a:ext cx="7772400" cy="838200"/>
          </a:xfrm>
        </p:spPr>
        <p:txBody>
          <a:bodyPr/>
          <a:lstStyle/>
          <a:p>
            <a:r>
              <a:rPr lang="en-US" altLang="ja-JP" dirty="0" smtClean="0"/>
              <a:t>C</a:t>
            </a:r>
            <a:r>
              <a:rPr lang="ja-JP" altLang="en-US" dirty="0" smtClean="0"/>
              <a:t>プログラムの開発の流れ</a:t>
            </a:r>
          </a:p>
        </p:txBody>
      </p:sp>
      <p:graphicFrame>
        <p:nvGraphicFramePr>
          <p:cNvPr id="1026" name="Object 2"/>
          <p:cNvGraphicFramePr>
            <a:graphicFrameLocks noChangeAspect="1"/>
          </p:cNvGraphicFramePr>
          <p:nvPr/>
        </p:nvGraphicFramePr>
        <p:xfrm>
          <a:off x="609600" y="2514600"/>
          <a:ext cx="1204913" cy="1171575"/>
        </p:xfrm>
        <a:graphic>
          <a:graphicData uri="http://schemas.openxmlformats.org/presentationml/2006/ole">
            <mc:AlternateContent xmlns:mc="http://schemas.openxmlformats.org/markup-compatibility/2006">
              <mc:Choice xmlns:v="urn:schemas-microsoft-com:vml" Requires="v">
                <p:oleObj spid="_x0000_s2240" name="ｸﾘｯﾌﾟ" r:id="rId3" imgW="3628080" imgH="3530880" progId="MS_ClipArt_Gallery.2">
                  <p:embed/>
                </p:oleObj>
              </mc:Choice>
              <mc:Fallback>
                <p:oleObj name="ｸﾘｯﾌﾟ" r:id="rId3" imgW="3628080" imgH="353088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514600"/>
                        <a:ext cx="1204913" cy="1171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7" name="Object 3"/>
          <p:cNvGraphicFramePr>
            <a:graphicFrameLocks noChangeAspect="1"/>
          </p:cNvGraphicFramePr>
          <p:nvPr>
            <p:extLst>
              <p:ext uri="{D42A27DB-BD31-4B8C-83A1-F6EECF244321}">
                <p14:modId xmlns:p14="http://schemas.microsoft.com/office/powerpoint/2010/main" val="1626097866"/>
              </p:ext>
            </p:extLst>
          </p:nvPr>
        </p:nvGraphicFramePr>
        <p:xfrm>
          <a:off x="6457950" y="2653078"/>
          <a:ext cx="1524000" cy="1203325"/>
        </p:xfrm>
        <a:graphic>
          <a:graphicData uri="http://schemas.openxmlformats.org/presentationml/2006/ole">
            <mc:AlternateContent xmlns:mc="http://schemas.openxmlformats.org/markup-compatibility/2006">
              <mc:Choice xmlns:v="urn:schemas-microsoft-com:vml" Requires="v">
                <p:oleObj spid="_x0000_s2241" name="ｸﾘｯﾌﾟ" r:id="rId5" imgW="4114080" imgH="3245400" progId="MS_ClipArt_Gallery.2">
                  <p:embed/>
                </p:oleObj>
              </mc:Choice>
              <mc:Fallback>
                <p:oleObj name="ｸﾘｯﾌﾟ" r:id="rId5" imgW="4114080" imgH="3245400" progId="MS_ClipArt_Gallery.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7950" y="2653078"/>
                        <a:ext cx="1524000" cy="1203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31" name="Picture 15" descr="c:\Program Files\Microsoft Office\Clipart\smbusbas\BD10035_.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6000" y="4419600"/>
            <a:ext cx="7254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6" descr="c:\Program Files\Microsoft Office\Clipart\smbusbas\BS00196_.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34000" y="4648200"/>
            <a:ext cx="7651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7" descr="c:\Program Files\Microsoft Office\Clipart\smbusbas\BS00094_.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05200" y="2590800"/>
            <a:ext cx="118586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AutoShape 19"/>
          <p:cNvSpPr>
            <a:spLocks noChangeArrowheads="1"/>
          </p:cNvSpPr>
          <p:nvPr/>
        </p:nvSpPr>
        <p:spPr bwMode="auto">
          <a:xfrm>
            <a:off x="1828800" y="3657600"/>
            <a:ext cx="1828800" cy="685800"/>
          </a:xfrm>
          <a:prstGeom prst="curvedUpArrow">
            <a:avLst>
              <a:gd name="adj1" fmla="val 53333"/>
              <a:gd name="adj2" fmla="val 106667"/>
              <a:gd name="adj3" fmla="val 33333"/>
            </a:avLst>
          </a:prstGeom>
          <a:solidFill>
            <a:schemeClr val="accent1"/>
          </a:solidFill>
          <a:ln w="9525">
            <a:solidFill>
              <a:schemeClr val="tx1"/>
            </a:solidFill>
            <a:miter lim="800000"/>
            <a:headEnd/>
            <a:tailEnd/>
          </a:ln>
        </p:spPr>
        <p:txBody>
          <a:bodyPr wrap="none" anchor="ct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1035" name="AutoShape 20"/>
          <p:cNvSpPr>
            <a:spLocks noChangeArrowheads="1"/>
          </p:cNvSpPr>
          <p:nvPr/>
        </p:nvSpPr>
        <p:spPr bwMode="auto">
          <a:xfrm>
            <a:off x="4953000" y="3886200"/>
            <a:ext cx="1828800" cy="685800"/>
          </a:xfrm>
          <a:prstGeom prst="curvedUpArrow">
            <a:avLst>
              <a:gd name="adj1" fmla="val 53333"/>
              <a:gd name="adj2" fmla="val 106667"/>
              <a:gd name="adj3" fmla="val 33333"/>
            </a:avLst>
          </a:prstGeom>
          <a:solidFill>
            <a:schemeClr val="accent1"/>
          </a:solidFill>
          <a:ln w="9525">
            <a:solidFill>
              <a:schemeClr val="tx1"/>
            </a:solidFill>
            <a:miter lim="800000"/>
            <a:headEnd/>
            <a:tailEnd/>
          </a:ln>
        </p:spPr>
        <p:txBody>
          <a:bodyPr wrap="none" anchor="ct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1036" name="Text Box 22"/>
          <p:cNvSpPr txBox="1">
            <a:spLocks noChangeArrowheads="1"/>
          </p:cNvSpPr>
          <p:nvPr/>
        </p:nvSpPr>
        <p:spPr bwMode="auto">
          <a:xfrm>
            <a:off x="415554" y="1466271"/>
            <a:ext cx="20714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a:t>プログラミング</a:t>
            </a:r>
          </a:p>
          <a:p>
            <a:pPr eaLnBrk="1" hangingPunct="1"/>
            <a:r>
              <a:rPr lang="ja-JP" altLang="en-US" dirty="0" smtClean="0"/>
              <a:t>手作業</a:t>
            </a:r>
            <a:endParaRPr lang="en-US" altLang="ja-JP" dirty="0" smtClean="0"/>
          </a:p>
          <a:p>
            <a:pPr eaLnBrk="1" hangingPunct="1"/>
            <a:r>
              <a:rPr lang="ja-JP" altLang="en-US" dirty="0" smtClean="0"/>
              <a:t>エディタを使用</a:t>
            </a:r>
            <a:endParaRPr lang="en-US" altLang="ja-JP" dirty="0"/>
          </a:p>
        </p:txBody>
      </p:sp>
      <p:sp>
        <p:nvSpPr>
          <p:cNvPr id="1037" name="Text Box 23"/>
          <p:cNvSpPr txBox="1">
            <a:spLocks noChangeArrowheads="1"/>
          </p:cNvSpPr>
          <p:nvPr/>
        </p:nvSpPr>
        <p:spPr bwMode="auto">
          <a:xfrm>
            <a:off x="3402012" y="1466271"/>
            <a:ext cx="238398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smtClean="0"/>
              <a:t>コンパイル</a:t>
            </a:r>
            <a:endParaRPr lang="en-US" altLang="ja-JP" u="sng" dirty="0" smtClean="0"/>
          </a:p>
          <a:p>
            <a:pPr eaLnBrk="1" hangingPunct="1"/>
            <a:r>
              <a:rPr lang="ja-JP" altLang="en-US" dirty="0" smtClean="0"/>
              <a:t>自動変換</a:t>
            </a:r>
            <a:endParaRPr lang="en-US" altLang="ja-JP" dirty="0" smtClean="0"/>
          </a:p>
          <a:p>
            <a:pPr eaLnBrk="1" hangingPunct="1"/>
            <a:r>
              <a:rPr lang="ja-JP" altLang="en-US" dirty="0" smtClean="0"/>
              <a:t>コンパイラを使用</a:t>
            </a:r>
            <a:endParaRPr lang="ja-JP" altLang="en-US" dirty="0"/>
          </a:p>
        </p:txBody>
      </p:sp>
      <p:sp>
        <p:nvSpPr>
          <p:cNvPr id="1038" name="Text Box 24"/>
          <p:cNvSpPr txBox="1">
            <a:spLocks noChangeArrowheads="1"/>
          </p:cNvSpPr>
          <p:nvPr/>
        </p:nvSpPr>
        <p:spPr bwMode="auto">
          <a:xfrm>
            <a:off x="6118225" y="1452749"/>
            <a:ext cx="282641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smtClean="0"/>
              <a:t>実行</a:t>
            </a:r>
            <a:endParaRPr lang="en-US" altLang="ja-JP" u="sng" dirty="0" smtClean="0"/>
          </a:p>
          <a:p>
            <a:pPr eaLnBrk="1" hangingPunct="1"/>
            <a:r>
              <a:rPr lang="ja-JP" altLang="en-US" dirty="0" smtClean="0"/>
              <a:t>生成された</a:t>
            </a:r>
            <a:endParaRPr lang="en-US" altLang="ja-JP" dirty="0" smtClean="0"/>
          </a:p>
          <a:p>
            <a:pPr eaLnBrk="1" hangingPunct="1"/>
            <a:r>
              <a:rPr lang="ja-JP" altLang="en-US" dirty="0" smtClean="0"/>
              <a:t>実行ファイルを使用</a:t>
            </a:r>
            <a:endParaRPr lang="ja-JP" altLang="en-US" dirty="0"/>
          </a:p>
        </p:txBody>
      </p:sp>
      <p:sp>
        <p:nvSpPr>
          <p:cNvPr id="1039" name="Text Box 25"/>
          <p:cNvSpPr txBox="1">
            <a:spLocks noChangeArrowheads="1"/>
          </p:cNvSpPr>
          <p:nvPr/>
        </p:nvSpPr>
        <p:spPr bwMode="auto">
          <a:xfrm>
            <a:off x="1418061" y="5354059"/>
            <a:ext cx="238558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smtClean="0"/>
              <a:t>ソースプログラム</a:t>
            </a:r>
            <a:endParaRPr lang="ja-JP" altLang="en-US" u="sng" dirty="0"/>
          </a:p>
          <a:p>
            <a:pPr eaLnBrk="1" hangingPunct="1"/>
            <a:r>
              <a:rPr lang="en-US" altLang="ja-JP" dirty="0" smtClean="0"/>
              <a:t>(</a:t>
            </a:r>
            <a:r>
              <a:rPr lang="ja-JP" altLang="en-US" dirty="0" smtClean="0"/>
              <a:t>ソースコード</a:t>
            </a:r>
            <a:endParaRPr lang="ja-JP" altLang="en-US" dirty="0"/>
          </a:p>
          <a:p>
            <a:pPr eaLnBrk="1" hangingPunct="1"/>
            <a:r>
              <a:rPr lang="en-US" altLang="ja-JP" b="1" dirty="0" err="1">
                <a:solidFill>
                  <a:srgbClr val="3366FF"/>
                </a:solidFill>
              </a:rPr>
              <a:t>hoge.c</a:t>
            </a:r>
            <a:r>
              <a:rPr lang="en-US" altLang="ja-JP" dirty="0"/>
              <a:t> </a:t>
            </a:r>
            <a:r>
              <a:rPr lang="ja-JP" altLang="en-US" dirty="0"/>
              <a:t>等</a:t>
            </a:r>
            <a:r>
              <a:rPr lang="en-US" altLang="ja-JP" dirty="0"/>
              <a:t>)</a:t>
            </a:r>
          </a:p>
        </p:txBody>
      </p:sp>
      <p:sp>
        <p:nvSpPr>
          <p:cNvPr id="1040" name="Text Box 26"/>
          <p:cNvSpPr txBox="1">
            <a:spLocks noChangeArrowheads="1"/>
          </p:cNvSpPr>
          <p:nvPr/>
        </p:nvSpPr>
        <p:spPr bwMode="auto">
          <a:xfrm>
            <a:off x="4724400" y="5410200"/>
            <a:ext cx="24769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smtClean="0"/>
              <a:t>実行</a:t>
            </a:r>
            <a:r>
              <a:rPr lang="ja-JP" altLang="en-US" u="sng" dirty="0"/>
              <a:t>ファイル</a:t>
            </a:r>
          </a:p>
          <a:p>
            <a:pPr eaLnBrk="1" hangingPunct="1"/>
            <a:r>
              <a:rPr lang="en-US" altLang="ja-JP" dirty="0" smtClean="0"/>
              <a:t>(</a:t>
            </a:r>
            <a:r>
              <a:rPr lang="ja-JP" altLang="en-US" dirty="0" smtClean="0"/>
              <a:t>ロードモジュール</a:t>
            </a:r>
            <a:endParaRPr lang="ja-JP" altLang="en-US" dirty="0"/>
          </a:p>
          <a:p>
            <a:pPr eaLnBrk="1" hangingPunct="1"/>
            <a:r>
              <a:rPr lang="en-US" altLang="ja-JP" b="1" dirty="0" smtClean="0">
                <a:solidFill>
                  <a:srgbClr val="3366FF"/>
                </a:solidFill>
              </a:rPr>
              <a:t>a.exe</a:t>
            </a:r>
            <a:r>
              <a:rPr lang="en-US" altLang="ja-JP" dirty="0" smtClean="0"/>
              <a:t> </a:t>
            </a:r>
            <a:r>
              <a:rPr lang="ja-JP" altLang="en-US" dirty="0"/>
              <a:t>等</a:t>
            </a:r>
            <a:r>
              <a:rPr lang="en-US" altLang="ja-JP" dirty="0"/>
              <a:t>)</a:t>
            </a:r>
          </a:p>
        </p:txBody>
      </p:sp>
      <p:sp>
        <p:nvSpPr>
          <p:cNvPr id="1041" name="Text Box 27"/>
          <p:cNvSpPr txBox="1">
            <a:spLocks noChangeArrowheads="1"/>
          </p:cNvSpPr>
          <p:nvPr/>
        </p:nvSpPr>
        <p:spPr bwMode="auto">
          <a:xfrm>
            <a:off x="2743200" y="4495800"/>
            <a:ext cx="987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hoge.c</a:t>
            </a:r>
          </a:p>
        </p:txBody>
      </p:sp>
      <p:sp>
        <p:nvSpPr>
          <p:cNvPr id="1042" name="Text Box 28"/>
          <p:cNvSpPr txBox="1">
            <a:spLocks noChangeArrowheads="1"/>
          </p:cNvSpPr>
          <p:nvPr/>
        </p:nvSpPr>
        <p:spPr bwMode="auto">
          <a:xfrm>
            <a:off x="5334000" y="4648200"/>
            <a:ext cx="784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a.out</a:t>
            </a:r>
          </a:p>
        </p:txBody>
      </p:sp>
    </p:spTree>
    <p:extLst>
      <p:ext uri="{BB962C8B-B14F-4D97-AF65-F5344CB8AC3E}">
        <p14:creationId xmlns:p14="http://schemas.microsoft.com/office/powerpoint/2010/main" val="3342352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本授業での実習環境</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本端末室の</a:t>
            </a:r>
            <a:r>
              <a:rPr kumimoji="1" lang="en-US" altLang="ja-JP" dirty="0" smtClean="0"/>
              <a:t>PC</a:t>
            </a:r>
            <a:r>
              <a:rPr kumimoji="1" lang="ja-JP" altLang="en-US" dirty="0" smtClean="0"/>
              <a:t>を使います．</a:t>
            </a:r>
            <a:endParaRPr kumimoji="1" lang="en-US" altLang="ja-JP" dirty="0" smtClean="0"/>
          </a:p>
          <a:p>
            <a:r>
              <a:rPr lang="en-US" altLang="ja-JP" dirty="0" smtClean="0"/>
              <a:t>Cygwin</a:t>
            </a:r>
            <a:r>
              <a:rPr lang="ja-JP" altLang="en-US" dirty="0" smtClean="0"/>
              <a:t>と呼ばれる</a:t>
            </a:r>
            <a:r>
              <a:rPr lang="en-US" altLang="ja-JP" dirty="0" err="1" smtClean="0"/>
              <a:t>Wndows</a:t>
            </a:r>
            <a:r>
              <a:rPr lang="ja-JP" altLang="en-US" dirty="0" smtClean="0"/>
              <a:t>上で</a:t>
            </a:r>
            <a:r>
              <a:rPr lang="en-US" altLang="ja-JP" dirty="0" smtClean="0"/>
              <a:t>UNIX</a:t>
            </a:r>
            <a:r>
              <a:rPr lang="ja-JP" altLang="en-US" dirty="0" smtClean="0"/>
              <a:t>を模倣する環境を用います．</a:t>
            </a:r>
            <a:endParaRPr lang="en-US" altLang="ja-JP" dirty="0" smtClean="0"/>
          </a:p>
          <a:p>
            <a:pPr lvl="1"/>
            <a:r>
              <a:rPr lang="ja-JP" altLang="en-US" dirty="0" smtClean="0"/>
              <a:t>教科書</a:t>
            </a:r>
            <a:r>
              <a:rPr lang="en-US" altLang="ja-JP" dirty="0" smtClean="0"/>
              <a:t>[</a:t>
            </a:r>
            <a:r>
              <a:rPr lang="ja-JP" altLang="en-US" dirty="0" smtClean="0"/>
              <a:t>レ</a:t>
            </a:r>
            <a:r>
              <a:rPr lang="en-US" altLang="ja-JP" dirty="0" smtClean="0"/>
              <a:t>]</a:t>
            </a:r>
            <a:r>
              <a:rPr lang="ja-JP" altLang="en-US" dirty="0" smtClean="0"/>
              <a:t>の「</a:t>
            </a:r>
            <a:r>
              <a:rPr lang="en-US" altLang="ja-JP" dirty="0" smtClean="0"/>
              <a:t>UNIX</a:t>
            </a:r>
            <a:r>
              <a:rPr lang="ja-JP" altLang="en-US" dirty="0" smtClean="0"/>
              <a:t>」と書いてある表記のほうを見てください．</a:t>
            </a:r>
            <a:endParaRPr lang="en-US" altLang="ja-JP" dirty="0" smtClean="0"/>
          </a:p>
          <a:p>
            <a:r>
              <a:rPr kumimoji="1" lang="ja-JP" altLang="en-US" dirty="0" smtClean="0"/>
              <a:t>自分が作成したプログラム等はバックアップしてくださいね．</a:t>
            </a:r>
            <a:endParaRPr kumimoji="1" lang="en-US" altLang="ja-JP" dirty="0" smtClean="0"/>
          </a:p>
          <a:p>
            <a:pPr lvl="1"/>
            <a:r>
              <a:rPr lang="ja-JP" altLang="en-US" dirty="0" smtClean="0"/>
              <a:t>誤って消したりすると単位的に死にますし．</a:t>
            </a:r>
            <a:endParaRPr lang="en-US" altLang="ja-JP" dirty="0" smtClean="0"/>
          </a:p>
          <a:p>
            <a:pPr lvl="1"/>
            <a:r>
              <a:rPr kumimoji="1" lang="ja-JP" altLang="en-US" dirty="0" smtClean="0"/>
              <a:t>基本，クラウド</a:t>
            </a:r>
            <a:r>
              <a:rPr kumimoji="1" lang="en-US" altLang="ja-JP" dirty="0" smtClean="0"/>
              <a:t>(Dropbox</a:t>
            </a:r>
            <a:r>
              <a:rPr kumimoji="1" lang="ja-JP" altLang="en-US" dirty="0" smtClean="0"/>
              <a:t>等</a:t>
            </a:r>
            <a:r>
              <a:rPr kumimoji="1" lang="en-US" altLang="ja-JP" dirty="0" smtClean="0"/>
              <a:t>)</a:t>
            </a:r>
            <a:r>
              <a:rPr kumimoji="1" lang="ja-JP" altLang="en-US" dirty="0" smtClean="0"/>
              <a:t>や</a:t>
            </a:r>
            <a:r>
              <a:rPr kumimoji="1" lang="en-US" altLang="ja-JP" dirty="0" smtClean="0"/>
              <a:t>USB</a:t>
            </a:r>
            <a:r>
              <a:rPr kumimoji="1" lang="ja-JP" altLang="en-US" dirty="0" smtClean="0"/>
              <a:t>メモリ等にコピーを残す．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21</a:t>
            </a:fld>
            <a:endParaRPr kumimoji="1" lang="ja-JP" altLang="en-US"/>
          </a:p>
        </p:txBody>
      </p:sp>
    </p:spTree>
    <p:extLst>
      <p:ext uri="{BB962C8B-B14F-4D97-AF65-F5344CB8AC3E}">
        <p14:creationId xmlns:p14="http://schemas.microsoft.com/office/powerpoint/2010/main" val="20765891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テキストエディタについて</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ソースプログラムを書くためのワープロ．</a:t>
            </a:r>
            <a:endParaRPr kumimoji="1" lang="en-US" altLang="ja-JP" dirty="0" smtClean="0"/>
          </a:p>
          <a:p>
            <a:endParaRPr kumimoji="1" lang="en-US" altLang="ja-JP" dirty="0" smtClean="0"/>
          </a:p>
          <a:p>
            <a:r>
              <a:rPr kumimoji="1" lang="en-US" altLang="ja-JP" dirty="0" smtClean="0"/>
              <a:t>UNIX</a:t>
            </a:r>
            <a:r>
              <a:rPr kumimoji="1" lang="ja-JP" altLang="en-US" dirty="0" smtClean="0"/>
              <a:t>では </a:t>
            </a:r>
            <a:r>
              <a:rPr kumimoji="1" lang="en-US" altLang="ja-JP" dirty="0" smtClean="0"/>
              <a:t>vi (</a:t>
            </a:r>
            <a:r>
              <a:rPr kumimoji="1" lang="ja-JP" altLang="en-US" dirty="0" smtClean="0"/>
              <a:t>実際には</a:t>
            </a:r>
            <a:r>
              <a:rPr kumimoji="1" lang="en-US" altLang="ja-JP" dirty="0" smtClean="0"/>
              <a:t>vim</a:t>
            </a:r>
            <a:r>
              <a:rPr kumimoji="1" lang="ja-JP" altLang="en-US" dirty="0" smtClean="0"/>
              <a:t>と呼ばれる</a:t>
            </a:r>
            <a:r>
              <a:rPr kumimoji="1" lang="en-US" altLang="ja-JP" dirty="0" smtClean="0"/>
              <a:t>vi</a:t>
            </a:r>
            <a:r>
              <a:rPr kumimoji="1" lang="ja-JP" altLang="en-US" dirty="0" smtClean="0"/>
              <a:t>クローン</a:t>
            </a:r>
            <a:r>
              <a:rPr kumimoji="1" lang="en-US" altLang="ja-JP" dirty="0" smtClean="0"/>
              <a:t>)</a:t>
            </a:r>
            <a:r>
              <a:rPr kumimoji="1" lang="ja-JP" altLang="en-US" dirty="0" smtClean="0"/>
              <a:t>というエディタが一般的ですが，とても癖が強いです．</a:t>
            </a:r>
            <a:endParaRPr kumimoji="1" lang="en-US" altLang="ja-JP" dirty="0" smtClean="0"/>
          </a:p>
          <a:p>
            <a:r>
              <a:rPr lang="en-US" altLang="ja-JP" dirty="0" smtClean="0"/>
              <a:t>Cygwin</a:t>
            </a:r>
            <a:r>
              <a:rPr lang="ja-JP" altLang="en-US" dirty="0" smtClean="0"/>
              <a:t>では</a:t>
            </a:r>
            <a:r>
              <a:rPr lang="en-US" altLang="ja-JP" dirty="0" smtClean="0"/>
              <a:t>notepad(Windows</a:t>
            </a:r>
            <a:r>
              <a:rPr lang="ja-JP" altLang="en-US" dirty="0" smtClean="0"/>
              <a:t>のメモ帳</a:t>
            </a:r>
            <a:r>
              <a:rPr lang="en-US" altLang="ja-JP" dirty="0" smtClean="0"/>
              <a:t>)</a:t>
            </a:r>
            <a:r>
              <a:rPr lang="ja-JP" altLang="en-US" dirty="0" smtClean="0"/>
              <a:t>も利用できるので，面倒な方は</a:t>
            </a:r>
            <a:r>
              <a:rPr lang="en-US" altLang="ja-JP" dirty="0" smtClean="0"/>
              <a:t>notepad</a:t>
            </a:r>
            <a:r>
              <a:rPr lang="ja-JP" altLang="en-US" dirty="0" smtClean="0"/>
              <a:t>の利用で結構です．</a:t>
            </a:r>
            <a:endParaRPr lang="en-US" altLang="ja-JP" dirty="0" smtClean="0"/>
          </a:p>
          <a:p>
            <a:r>
              <a:rPr kumimoji="1" lang="en-US" altLang="ja-JP" dirty="0" smtClean="0"/>
              <a:t>Cygwin</a:t>
            </a:r>
            <a:r>
              <a:rPr kumimoji="1" lang="ja-JP" altLang="en-US" dirty="0" smtClean="0"/>
              <a:t>でも </a:t>
            </a:r>
            <a:r>
              <a:rPr kumimoji="1" lang="en-US" altLang="ja-JP" dirty="0" err="1" smtClean="0"/>
              <a:t>emacs</a:t>
            </a:r>
            <a:r>
              <a:rPr kumimoji="1" lang="en-US" altLang="ja-JP" dirty="0" smtClean="0"/>
              <a:t> </a:t>
            </a:r>
            <a:r>
              <a:rPr kumimoji="1" lang="ja-JP" altLang="en-US" dirty="0" smtClean="0"/>
              <a:t>はありますが，なぜか，非常に重いです．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22</a:t>
            </a:fld>
            <a:endParaRPr kumimoji="1" lang="ja-JP" altLang="en-US"/>
          </a:p>
        </p:txBody>
      </p:sp>
    </p:spTree>
    <p:extLst>
      <p:ext uri="{BB962C8B-B14F-4D97-AF65-F5344CB8AC3E}">
        <p14:creationId xmlns:p14="http://schemas.microsoft.com/office/powerpoint/2010/main" val="21088765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エディタ色々</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23</a:t>
            </a:fld>
            <a:endParaRPr kumimoji="1" lang="ja-JP" altLang="en-US"/>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817" y="1275229"/>
            <a:ext cx="5355954" cy="2952526"/>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277" y="1856143"/>
            <a:ext cx="5648673" cy="3113890"/>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6938" y="3088902"/>
            <a:ext cx="5328412" cy="3019985"/>
          </a:xfrm>
          <a:prstGeom prst="rect">
            <a:avLst/>
          </a:prstGeom>
        </p:spPr>
      </p:pic>
    </p:spTree>
    <p:extLst>
      <p:ext uri="{BB962C8B-B14F-4D97-AF65-F5344CB8AC3E}">
        <p14:creationId xmlns:p14="http://schemas.microsoft.com/office/powerpoint/2010/main" val="26864420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n</a:t>
            </a:r>
            <a:r>
              <a:rPr kumimoji="1" lang="en-US" altLang="ja-JP" dirty="0" smtClean="0"/>
              <a:t>otepad</a:t>
            </a:r>
            <a:r>
              <a:rPr kumimoji="1" lang="ja-JP" altLang="en-US" dirty="0" smtClean="0"/>
              <a:t>を使う場合の </a:t>
            </a:r>
            <a:r>
              <a:rPr kumimoji="1" lang="en-US" altLang="ja-JP" dirty="0" smtClean="0"/>
              <a:t>&amp;</a:t>
            </a:r>
            <a:endParaRPr kumimoji="1" lang="ja-JP" altLang="en-US" dirty="0"/>
          </a:p>
        </p:txBody>
      </p:sp>
      <p:sp>
        <p:nvSpPr>
          <p:cNvPr id="3" name="コンテンツ プレースホルダー 2"/>
          <p:cNvSpPr>
            <a:spLocks noGrp="1"/>
          </p:cNvSpPr>
          <p:nvPr>
            <p:ph idx="1"/>
          </p:nvPr>
        </p:nvSpPr>
        <p:spPr>
          <a:xfrm>
            <a:off x="628650" y="1202076"/>
            <a:ext cx="7886700" cy="1889467"/>
          </a:xfrm>
        </p:spPr>
        <p:txBody>
          <a:bodyPr/>
          <a:lstStyle/>
          <a:p>
            <a:r>
              <a:rPr kumimoji="1" lang="ja-JP" altLang="en-US" dirty="0" smtClean="0"/>
              <a:t>メモ帳</a:t>
            </a:r>
            <a:r>
              <a:rPr kumimoji="1" lang="en-US" altLang="ja-JP" dirty="0" smtClean="0"/>
              <a:t>(notepad)</a:t>
            </a:r>
            <a:r>
              <a:rPr kumimoji="1" lang="ja-JP" altLang="en-US" dirty="0" smtClean="0"/>
              <a:t>を使う場合は，コマンドとファイル名の後に </a:t>
            </a:r>
            <a:r>
              <a:rPr kumimoji="1" lang="en-US" altLang="ja-JP" dirty="0" smtClean="0"/>
              <a:t>&amp; </a:t>
            </a:r>
            <a:r>
              <a:rPr kumimoji="1" lang="ja-JP" altLang="en-US" dirty="0" smtClean="0"/>
              <a:t>をつけてください．</a:t>
            </a:r>
            <a:endParaRPr kumimoji="1" lang="en-US" altLang="ja-JP" dirty="0" smtClean="0"/>
          </a:p>
          <a:p>
            <a:r>
              <a:rPr lang="en-US" altLang="ja-JP" dirty="0" smtClean="0"/>
              <a:t>&amp; </a:t>
            </a:r>
            <a:r>
              <a:rPr lang="ja-JP" altLang="en-US" dirty="0" smtClean="0"/>
              <a:t>をつけないと，メモ帳を終了するまで，ターミナルを使うことができません．</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24</a:t>
            </a:fld>
            <a:endParaRPr kumimoji="1" lang="ja-JP" altLang="en-US"/>
          </a:p>
        </p:txBody>
      </p:sp>
      <p:pic>
        <p:nvPicPr>
          <p:cNvPr id="6" name="図 5"/>
          <p:cNvPicPr>
            <a:picLocks noChangeAspect="1"/>
          </p:cNvPicPr>
          <p:nvPr/>
        </p:nvPicPr>
        <p:blipFill>
          <a:blip r:embed="rId2"/>
          <a:stretch>
            <a:fillRect/>
          </a:stretch>
        </p:blipFill>
        <p:spPr>
          <a:xfrm>
            <a:off x="761999" y="4027714"/>
            <a:ext cx="4071258" cy="2480336"/>
          </a:xfrm>
          <a:prstGeom prst="rect">
            <a:avLst/>
          </a:prstGeom>
          <a:ln>
            <a:solidFill>
              <a:schemeClr val="accent1"/>
            </a:solidFill>
          </a:ln>
        </p:spPr>
      </p:pic>
      <p:sp>
        <p:nvSpPr>
          <p:cNvPr id="7" name="角丸四角形吹き出し 6"/>
          <p:cNvSpPr/>
          <p:nvPr/>
        </p:nvSpPr>
        <p:spPr>
          <a:xfrm>
            <a:off x="3461658" y="3091543"/>
            <a:ext cx="2471057" cy="782060"/>
          </a:xfrm>
          <a:prstGeom prst="wedgeRoundRectCallout">
            <a:avLst>
              <a:gd name="adj1" fmla="val -86472"/>
              <a:gd name="adj2" fmla="val 12109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4400" dirty="0" smtClean="0"/>
              <a:t>コレ</a:t>
            </a:r>
            <a:endParaRPr kumimoji="1" lang="ja-JP" altLang="en-US" sz="4400" dirty="0"/>
          </a:p>
        </p:txBody>
      </p:sp>
    </p:spTree>
    <p:extLst>
      <p:ext uri="{BB962C8B-B14F-4D97-AF65-F5344CB8AC3E}">
        <p14:creationId xmlns:p14="http://schemas.microsoft.com/office/powerpoint/2010/main" val="13910453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日本語の扱いについて</a:t>
            </a:r>
            <a:endParaRPr kumimoji="1" lang="ja-JP" altLang="en-US" dirty="0"/>
          </a:p>
        </p:txBody>
      </p:sp>
      <p:sp>
        <p:nvSpPr>
          <p:cNvPr id="3" name="コンテンツ プレースホルダー 2"/>
          <p:cNvSpPr>
            <a:spLocks noGrp="1"/>
          </p:cNvSpPr>
          <p:nvPr>
            <p:ph idx="1"/>
          </p:nvPr>
        </p:nvSpPr>
        <p:spPr>
          <a:xfrm>
            <a:off x="628650" y="1202076"/>
            <a:ext cx="7886700" cy="5261477"/>
          </a:xfrm>
        </p:spPr>
        <p:txBody>
          <a:bodyPr>
            <a:normAutofit fontScale="92500" lnSpcReduction="10000"/>
          </a:bodyPr>
          <a:lstStyle/>
          <a:p>
            <a:r>
              <a:rPr kumimoji="1" lang="ja-JP" altLang="en-US" u="sng" dirty="0" smtClean="0">
                <a:solidFill>
                  <a:srgbClr val="FF0000"/>
                </a:solidFill>
              </a:rPr>
              <a:t>ファイル内において</a:t>
            </a:r>
            <a:r>
              <a:rPr kumimoji="1" lang="ja-JP" altLang="en-US" b="1" u="sng" dirty="0" smtClean="0">
                <a:solidFill>
                  <a:srgbClr val="FF0000"/>
                </a:solidFill>
              </a:rPr>
              <a:t>日本語は使わない</a:t>
            </a:r>
            <a:r>
              <a:rPr kumimoji="1" lang="ja-JP" altLang="en-US" u="sng" dirty="0" smtClean="0">
                <a:solidFill>
                  <a:srgbClr val="FF0000"/>
                </a:solidFill>
              </a:rPr>
              <a:t>でください．</a:t>
            </a:r>
            <a:endParaRPr kumimoji="1" lang="en-US" altLang="ja-JP" u="sng" dirty="0" smtClean="0">
              <a:solidFill>
                <a:srgbClr val="FF0000"/>
              </a:solidFill>
            </a:endParaRPr>
          </a:p>
          <a:p>
            <a:pPr lvl="1"/>
            <a:r>
              <a:rPr lang="en-US" altLang="ja-JP" dirty="0" smtClean="0"/>
              <a:t>Latin1</a:t>
            </a:r>
            <a:r>
              <a:rPr lang="ja-JP" altLang="en-US" dirty="0" smtClean="0"/>
              <a:t>の拡張部分も使わないで！</a:t>
            </a:r>
            <a:endParaRPr lang="en-US" altLang="ja-JP" dirty="0" smtClean="0"/>
          </a:p>
          <a:p>
            <a:pPr lvl="1"/>
            <a:r>
              <a:rPr lang="ja-JP" altLang="en-US" dirty="0" smtClean="0"/>
              <a:t>ドイツ語等にある </a:t>
            </a:r>
            <a:r>
              <a:rPr lang="en-GB" altLang="ja-JP" dirty="0" smtClean="0"/>
              <a:t>ë </a:t>
            </a:r>
            <a:r>
              <a:rPr lang="ja-JP" altLang="en-US" dirty="0" smtClean="0"/>
              <a:t>みたいなの．</a:t>
            </a:r>
            <a:endParaRPr kumimoji="1" lang="en-US" altLang="ja-JP" dirty="0" smtClean="0"/>
          </a:p>
          <a:p>
            <a:endParaRPr lang="en-US" altLang="ja-JP" dirty="0"/>
          </a:p>
          <a:p>
            <a:r>
              <a:rPr kumimoji="1" lang="ja-JP" altLang="en-US" u="sng" dirty="0" smtClean="0">
                <a:solidFill>
                  <a:srgbClr val="FF0000"/>
                </a:solidFill>
              </a:rPr>
              <a:t>ファイル名に日本語を使わないでください．</a:t>
            </a:r>
            <a:endParaRPr kumimoji="1" lang="en-US" altLang="ja-JP" u="sng" dirty="0" smtClean="0">
              <a:solidFill>
                <a:srgbClr val="FF0000"/>
              </a:solidFill>
            </a:endParaRPr>
          </a:p>
          <a:p>
            <a:r>
              <a:rPr lang="ja-JP" altLang="en-US" dirty="0" smtClean="0"/>
              <a:t>ファイルの中身</a:t>
            </a:r>
            <a:r>
              <a:rPr lang="en-US" altLang="ja-JP" dirty="0" smtClean="0"/>
              <a:t>(</a:t>
            </a:r>
            <a:r>
              <a:rPr lang="ja-JP" altLang="en-US" dirty="0" smtClean="0"/>
              <a:t>ソースプログラム内</a:t>
            </a:r>
            <a:r>
              <a:rPr lang="en-US" altLang="ja-JP" dirty="0" smtClean="0"/>
              <a:t>)</a:t>
            </a:r>
            <a:r>
              <a:rPr lang="ja-JP" altLang="en-US" dirty="0" smtClean="0"/>
              <a:t>に記述しないでください．</a:t>
            </a:r>
            <a:endParaRPr lang="en-US" altLang="ja-JP" dirty="0" smtClean="0"/>
          </a:p>
          <a:p>
            <a:endParaRPr kumimoji="1" lang="en-US" altLang="ja-JP" dirty="0"/>
          </a:p>
          <a:p>
            <a:r>
              <a:rPr lang="ja-JP" altLang="en-US" dirty="0" smtClean="0"/>
              <a:t>「日本語の空白文字」等，つまらないトラブルの原因になるので，本授業では</a:t>
            </a:r>
            <a:r>
              <a:rPr lang="ja-JP" altLang="en-US" dirty="0" smtClean="0">
                <a:solidFill>
                  <a:srgbClr val="FF0000"/>
                </a:solidFill>
              </a:rPr>
              <a:t>ファイルでの</a:t>
            </a:r>
            <a:r>
              <a:rPr lang="ja-JP" altLang="en-US" u="sng" dirty="0" smtClean="0">
                <a:solidFill>
                  <a:srgbClr val="FF0000"/>
                </a:solidFill>
              </a:rPr>
              <a:t>日本語利用を禁止</a:t>
            </a:r>
            <a:r>
              <a:rPr lang="ja-JP" altLang="en-US" dirty="0" smtClean="0"/>
              <a:t>します．</a:t>
            </a:r>
            <a:endParaRPr lang="en-US" altLang="ja-JP" dirty="0" smtClean="0"/>
          </a:p>
          <a:p>
            <a:endParaRPr kumimoji="1" lang="en-US" altLang="ja-JP" dirty="0"/>
          </a:p>
          <a:p>
            <a:r>
              <a:rPr lang="ja-JP" altLang="en-US" dirty="0" smtClean="0"/>
              <a:t>質問等は日本語でも結構です．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25</a:t>
            </a:fld>
            <a:endParaRPr kumimoji="1" lang="ja-JP" altLang="en-US"/>
          </a:p>
        </p:txBody>
      </p:sp>
    </p:spTree>
    <p:extLst>
      <p:ext uri="{BB962C8B-B14F-4D97-AF65-F5344CB8AC3E}">
        <p14:creationId xmlns:p14="http://schemas.microsoft.com/office/powerpoint/2010/main" val="21632570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a:stretch>
            <a:fillRect/>
          </a:stretch>
        </p:blipFill>
        <p:spPr>
          <a:xfrm>
            <a:off x="725035" y="2883050"/>
            <a:ext cx="5872978" cy="3803052"/>
          </a:xfrm>
          <a:prstGeom prst="rect">
            <a:avLst/>
          </a:prstGeom>
        </p:spPr>
      </p:pic>
      <p:sp>
        <p:nvSpPr>
          <p:cNvPr id="2" name="タイトル 1"/>
          <p:cNvSpPr>
            <a:spLocks noGrp="1"/>
          </p:cNvSpPr>
          <p:nvPr>
            <p:ph type="title"/>
          </p:nvPr>
        </p:nvSpPr>
        <p:spPr/>
        <p:txBody>
          <a:bodyPr>
            <a:normAutofit fontScale="90000"/>
          </a:bodyPr>
          <a:lstStyle/>
          <a:p>
            <a:r>
              <a:rPr kumimoji="1" lang="en-US" altLang="ja-JP" dirty="0" smtClean="0"/>
              <a:t>Cygwin</a:t>
            </a:r>
            <a:r>
              <a:rPr kumimoji="1" lang="ja-JP" altLang="en-US" dirty="0" smtClean="0"/>
              <a:t>の起動</a:t>
            </a:r>
            <a:endParaRPr kumimoji="1" lang="ja-JP" altLang="en-US" dirty="0"/>
          </a:p>
        </p:txBody>
      </p:sp>
      <p:sp>
        <p:nvSpPr>
          <p:cNvPr id="3" name="コンテンツ プレースホルダー 2"/>
          <p:cNvSpPr>
            <a:spLocks noGrp="1"/>
          </p:cNvSpPr>
          <p:nvPr>
            <p:ph sz="half" idx="1"/>
          </p:nvPr>
        </p:nvSpPr>
        <p:spPr>
          <a:xfrm>
            <a:off x="628650" y="1227354"/>
            <a:ext cx="3886200" cy="1655696"/>
          </a:xfrm>
        </p:spPr>
        <p:txBody>
          <a:bodyPr>
            <a:normAutofit/>
          </a:bodyPr>
          <a:lstStyle/>
          <a:p>
            <a:r>
              <a:rPr kumimoji="1" lang="ja-JP" altLang="en-US" sz="2400" dirty="0" smtClean="0"/>
              <a:t>スタートメニュー中に左図のようにあるはずです．</a:t>
            </a:r>
            <a:endParaRPr kumimoji="1" lang="en-US" altLang="ja-JP" sz="2400" dirty="0" smtClean="0"/>
          </a:p>
          <a:p>
            <a:r>
              <a:rPr kumimoji="1" lang="ja-JP" altLang="en-US" sz="2400" dirty="0" smtClean="0"/>
              <a:t>下図のような「端末」が表記されるはずです</a:t>
            </a:r>
            <a:r>
              <a:rPr lang="ja-JP" altLang="en-US" sz="2400" dirty="0"/>
              <a:t>．</a:t>
            </a:r>
            <a:endParaRPr kumimoji="1" lang="ja-JP" altLang="en-US" sz="2400" dirty="0"/>
          </a:p>
        </p:txBody>
      </p:sp>
      <p:sp>
        <p:nvSpPr>
          <p:cNvPr id="5" name="スライド番号プレースホルダー 4"/>
          <p:cNvSpPr>
            <a:spLocks noGrp="1"/>
          </p:cNvSpPr>
          <p:nvPr>
            <p:ph type="sldNum" sz="quarter" idx="12"/>
          </p:nvPr>
        </p:nvSpPr>
        <p:spPr/>
        <p:txBody>
          <a:bodyPr/>
          <a:lstStyle/>
          <a:p>
            <a:fld id="{E46B2F52-C7B9-4691-9EF1-7AA61A7F3363}" type="slidenum">
              <a:rPr kumimoji="1" lang="ja-JP" altLang="en-US" smtClean="0"/>
              <a:t>26</a:t>
            </a:fld>
            <a:endParaRPr kumimoji="1" lang="ja-JP" altLang="en-US"/>
          </a:p>
        </p:txBody>
      </p:sp>
      <p:pic>
        <p:nvPicPr>
          <p:cNvPr id="8" name="図 7"/>
          <p:cNvPicPr>
            <a:picLocks noChangeAspect="1"/>
          </p:cNvPicPr>
          <p:nvPr/>
        </p:nvPicPr>
        <p:blipFill>
          <a:blip r:embed="rId3"/>
          <a:stretch>
            <a:fillRect/>
          </a:stretch>
        </p:blipFill>
        <p:spPr>
          <a:xfrm>
            <a:off x="4514850" y="1227353"/>
            <a:ext cx="4362450" cy="4991100"/>
          </a:xfrm>
          <a:prstGeom prst="rect">
            <a:avLst/>
          </a:prstGeom>
        </p:spPr>
      </p:pic>
    </p:spTree>
    <p:extLst>
      <p:ext uri="{BB962C8B-B14F-4D97-AF65-F5344CB8AC3E}">
        <p14:creationId xmlns:p14="http://schemas.microsoft.com/office/powerpoint/2010/main" val="6607975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警告等が文字化けしたら</a:t>
            </a:r>
            <a:endParaRPr kumimoji="1" lang="ja-JP" altLang="en-US" dirty="0"/>
          </a:p>
        </p:txBody>
      </p:sp>
      <p:sp>
        <p:nvSpPr>
          <p:cNvPr id="3" name="コンテンツ プレースホルダー 2"/>
          <p:cNvSpPr>
            <a:spLocks noGrp="1"/>
          </p:cNvSpPr>
          <p:nvPr>
            <p:ph sz="half" idx="1"/>
          </p:nvPr>
        </p:nvSpPr>
        <p:spPr/>
        <p:txBody>
          <a:bodyPr/>
          <a:lstStyle/>
          <a:p>
            <a:r>
              <a:rPr kumimoji="1" lang="ja-JP" altLang="en-US" dirty="0" smtClean="0"/>
              <a:t>コンパイラのエラー等の警告が左記の図のように，文字化けしたら，</a:t>
            </a:r>
            <a:endParaRPr kumimoji="1" lang="en-US" altLang="ja-JP" dirty="0" smtClean="0"/>
          </a:p>
          <a:p>
            <a:r>
              <a:rPr lang="ja-JP" altLang="en-US" dirty="0" smtClean="0"/>
              <a:t>以下のコマンドをうってください．</a:t>
            </a:r>
            <a:endParaRPr lang="en-US" altLang="ja-JP" dirty="0" smtClean="0"/>
          </a:p>
          <a:p>
            <a:pPr marL="0" indent="0">
              <a:buNone/>
            </a:pPr>
            <a:r>
              <a:rPr kumimoji="1" lang="en-US" altLang="ja-JP" dirty="0" smtClean="0">
                <a:latin typeface="Courier New" panose="02070309020205020404" pitchFamily="49" charset="0"/>
                <a:cs typeface="Courier New" panose="02070309020205020404" pitchFamily="49" charset="0"/>
              </a:rPr>
              <a:t>export LANG=C</a:t>
            </a:r>
          </a:p>
          <a:p>
            <a:r>
              <a:rPr lang="ja-JP" altLang="en-US" dirty="0" smtClean="0"/>
              <a:t>警告は英語になりますが，文字化けは解消されます．</a:t>
            </a:r>
            <a:endParaRPr kumimoji="1" lang="ja-JP" altLang="en-US" dirty="0"/>
          </a:p>
        </p:txBody>
      </p:sp>
      <p:sp>
        <p:nvSpPr>
          <p:cNvPr id="5" name="スライド番号プレースホルダー 4"/>
          <p:cNvSpPr>
            <a:spLocks noGrp="1"/>
          </p:cNvSpPr>
          <p:nvPr>
            <p:ph type="sldNum" sz="quarter" idx="12"/>
          </p:nvPr>
        </p:nvSpPr>
        <p:spPr/>
        <p:txBody>
          <a:bodyPr/>
          <a:lstStyle/>
          <a:p>
            <a:fld id="{E46B2F52-C7B9-4691-9EF1-7AA61A7F3363}" type="slidenum">
              <a:rPr kumimoji="1" lang="ja-JP" altLang="en-US" smtClean="0"/>
              <a:t>27</a:t>
            </a:fld>
            <a:endParaRPr kumimoji="1" lang="ja-JP" altLang="en-US"/>
          </a:p>
        </p:txBody>
      </p:sp>
      <p:pic>
        <p:nvPicPr>
          <p:cNvPr id="6" name="図 5"/>
          <p:cNvPicPr>
            <a:picLocks noChangeAspect="1"/>
          </p:cNvPicPr>
          <p:nvPr/>
        </p:nvPicPr>
        <p:blipFill>
          <a:blip r:embed="rId2"/>
          <a:stretch>
            <a:fillRect/>
          </a:stretch>
        </p:blipFill>
        <p:spPr>
          <a:xfrm>
            <a:off x="4602130" y="1227353"/>
            <a:ext cx="4136835" cy="3605904"/>
          </a:xfrm>
          <a:prstGeom prst="rect">
            <a:avLst/>
          </a:prstGeom>
        </p:spPr>
      </p:pic>
    </p:spTree>
    <p:extLst>
      <p:ext uri="{BB962C8B-B14F-4D97-AF65-F5344CB8AC3E}">
        <p14:creationId xmlns:p14="http://schemas.microsoft.com/office/powerpoint/2010/main" val="6078854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バグについて</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バグとはプログラムの誤りです．</a:t>
            </a:r>
            <a:endParaRPr kumimoji="1" lang="en-US" altLang="ja-JP" dirty="0" smtClean="0"/>
          </a:p>
          <a:p>
            <a:r>
              <a:rPr kumimoji="1" lang="en-US" altLang="ja-JP" dirty="0" smtClean="0"/>
              <a:t>Defect </a:t>
            </a:r>
            <a:r>
              <a:rPr kumimoji="1" lang="ja-JP" altLang="en-US" dirty="0" smtClean="0"/>
              <a:t>とも呼ばれ</a:t>
            </a:r>
            <a:r>
              <a:rPr lang="ja-JP" altLang="en-US" dirty="0" smtClean="0"/>
              <a:t>，プログラムが意図した振る舞いをしない原因のことです．</a:t>
            </a:r>
            <a:endParaRPr lang="en-US" altLang="ja-JP" dirty="0" smtClean="0"/>
          </a:p>
          <a:p>
            <a:r>
              <a:rPr kumimoji="1" lang="ja-JP" altLang="en-US" dirty="0" smtClean="0"/>
              <a:t>以下の二種類のバグが典型的です．</a:t>
            </a:r>
            <a:endParaRPr kumimoji="1" lang="en-US" altLang="ja-JP" dirty="0" smtClean="0"/>
          </a:p>
          <a:p>
            <a:pPr lvl="1"/>
            <a:r>
              <a:rPr lang="ja-JP" altLang="en-US" dirty="0" smtClean="0"/>
              <a:t>構文的なバグ</a:t>
            </a:r>
            <a:endParaRPr lang="en-US" altLang="ja-JP" dirty="0" smtClean="0"/>
          </a:p>
          <a:p>
            <a:pPr lvl="2"/>
            <a:r>
              <a:rPr lang="ja-JP" altLang="en-US" dirty="0" smtClean="0"/>
              <a:t>プログラムの文法が誤っているため，プログラムがコンパイルできない，もしくは，意図と異なる動作をすること．</a:t>
            </a:r>
            <a:endParaRPr lang="en-US" altLang="ja-JP" dirty="0" smtClean="0"/>
          </a:p>
          <a:p>
            <a:pPr lvl="2"/>
            <a:r>
              <a:rPr lang="ja-JP" altLang="en-US" dirty="0" smtClean="0"/>
              <a:t>比較的，発見はたやすい．だって，動かないし．</a:t>
            </a:r>
            <a:endParaRPr lang="en-US" altLang="ja-JP" dirty="0" smtClean="0"/>
          </a:p>
          <a:p>
            <a:pPr lvl="1"/>
            <a:r>
              <a:rPr kumimoji="1" lang="ja-JP" altLang="en-US" dirty="0" smtClean="0"/>
              <a:t>意味的なバグ</a:t>
            </a:r>
            <a:endParaRPr kumimoji="1" lang="en-US" altLang="ja-JP" dirty="0" smtClean="0"/>
          </a:p>
          <a:p>
            <a:pPr lvl="2"/>
            <a:r>
              <a:rPr lang="ja-JP" altLang="en-US" dirty="0" smtClean="0"/>
              <a:t>プログラムが意図した振る舞いと異なること．</a:t>
            </a:r>
            <a:endParaRPr lang="en-US" altLang="ja-JP" dirty="0" smtClean="0"/>
          </a:p>
          <a:p>
            <a:pPr lvl="2"/>
            <a:r>
              <a:rPr kumimoji="1" lang="ja-JP" altLang="en-US" dirty="0" smtClean="0"/>
              <a:t>構文はあってるけど，結果がおかしいこと．</a:t>
            </a:r>
            <a:endParaRPr kumimoji="1" lang="en-US" altLang="ja-JP" dirty="0" smtClean="0"/>
          </a:p>
          <a:p>
            <a:pPr lvl="3"/>
            <a:r>
              <a:rPr lang="ja-JP" altLang="en-US" dirty="0" smtClean="0"/>
              <a:t>数列の足し算をしてるつもりなのに，結果が合わない等</a:t>
            </a:r>
            <a:endParaRPr kumimoji="1" lang="en-US" altLang="ja-JP" dirty="0" smtClean="0"/>
          </a:p>
          <a:p>
            <a:pPr lvl="2"/>
            <a:r>
              <a:rPr lang="ja-JP" altLang="en-US" dirty="0" smtClean="0"/>
              <a:t>これを発見するのは容易ではない．</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28</a:t>
            </a:fld>
            <a:endParaRPr kumimoji="1" lang="ja-JP" altLang="en-US"/>
          </a:p>
        </p:txBody>
      </p:sp>
    </p:spTree>
    <p:extLst>
      <p:ext uri="{BB962C8B-B14F-4D97-AF65-F5344CB8AC3E}">
        <p14:creationId xmlns:p14="http://schemas.microsoft.com/office/powerpoint/2010/main" val="18934008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参考</a:t>
            </a:r>
            <a:r>
              <a:rPr lang="en-US" altLang="ja-JP" dirty="0" smtClean="0"/>
              <a:t>: </a:t>
            </a:r>
            <a:r>
              <a:rPr lang="ja-JP" altLang="en-US" dirty="0" smtClean="0"/>
              <a:t>バックアップについて</a:t>
            </a:r>
            <a:endParaRPr kumimoji="1" lang="ja-JP" altLang="en-US" dirty="0"/>
          </a:p>
        </p:txBody>
      </p:sp>
      <p:sp>
        <p:nvSpPr>
          <p:cNvPr id="3" name="コンテンツ プレースホルダー 2"/>
          <p:cNvSpPr>
            <a:spLocks noGrp="1"/>
          </p:cNvSpPr>
          <p:nvPr>
            <p:ph idx="1"/>
          </p:nvPr>
        </p:nvSpPr>
        <p:spPr>
          <a:xfrm>
            <a:off x="628650" y="1202076"/>
            <a:ext cx="7886700" cy="2389423"/>
          </a:xfrm>
        </p:spPr>
        <p:txBody>
          <a:bodyPr>
            <a:normAutofit fontScale="77500" lnSpcReduction="20000"/>
          </a:bodyPr>
          <a:lstStyle/>
          <a:p>
            <a:pPr>
              <a:lnSpc>
                <a:spcPct val="120000"/>
              </a:lnSpc>
            </a:pPr>
            <a:r>
              <a:rPr kumimoji="1" lang="en-US" altLang="ja-JP" dirty="0" smtClean="0"/>
              <a:t>USB</a:t>
            </a:r>
            <a:r>
              <a:rPr kumimoji="1" lang="ja-JP" altLang="en-US" dirty="0" smtClean="0"/>
              <a:t>メモリにその日の内容をバックアップするのがよいと思います．</a:t>
            </a:r>
            <a:r>
              <a:rPr kumimoji="1" lang="en-US" altLang="ja-JP" dirty="0" smtClean="0"/>
              <a:t>(</a:t>
            </a:r>
            <a:r>
              <a:rPr kumimoji="1" lang="en-US" altLang="ja-JP" dirty="0" err="1" smtClean="0"/>
              <a:t>dropbox</a:t>
            </a:r>
            <a:r>
              <a:rPr kumimoji="1" lang="ja-JP" altLang="en-US" dirty="0" smtClean="0"/>
              <a:t>等のネットストレージでもよいですが・・・</a:t>
            </a:r>
            <a:r>
              <a:rPr kumimoji="1" lang="en-US" altLang="ja-JP" dirty="0" smtClean="0"/>
              <a:t>)</a:t>
            </a:r>
          </a:p>
          <a:p>
            <a:pPr>
              <a:lnSpc>
                <a:spcPct val="120000"/>
              </a:lnSpc>
            </a:pPr>
            <a:r>
              <a:rPr lang="ja-JP" altLang="en-US" dirty="0" smtClean="0"/>
              <a:t>以下の例では，</a:t>
            </a:r>
            <a:r>
              <a:rPr lang="en-US" altLang="ja-JP" dirty="0" smtClean="0"/>
              <a:t>USB</a:t>
            </a:r>
            <a:r>
              <a:rPr lang="ja-JP" altLang="en-US" dirty="0" smtClean="0"/>
              <a:t>メモリは</a:t>
            </a:r>
            <a:r>
              <a:rPr lang="en-US" altLang="ja-JP" dirty="0" smtClean="0"/>
              <a:t>E</a:t>
            </a:r>
            <a:r>
              <a:rPr lang="ja-JP" altLang="en-US" dirty="0" smtClean="0"/>
              <a:t>ドライブにあるものとして，</a:t>
            </a:r>
            <a:r>
              <a:rPr lang="en-US" altLang="ja-JP" dirty="0" smtClean="0"/>
              <a:t>0902.zip </a:t>
            </a:r>
            <a:r>
              <a:rPr lang="ja-JP" altLang="en-US" dirty="0" smtClean="0"/>
              <a:t>というファイルにその日作成した </a:t>
            </a:r>
            <a:r>
              <a:rPr lang="en-US" altLang="ja-JP" dirty="0" smtClean="0"/>
              <a:t>.c </a:t>
            </a:r>
            <a:r>
              <a:rPr lang="ja-JP" altLang="en-US" dirty="0" smtClean="0"/>
              <a:t>で終わるファイルを保存しています．</a:t>
            </a:r>
            <a:endParaRPr lang="en-US" altLang="ja-JP" dirty="0" smtClean="0"/>
          </a:p>
          <a:p>
            <a:pPr marL="0" indent="0">
              <a:lnSpc>
                <a:spcPct val="120000"/>
              </a:lnSpc>
              <a:buNone/>
            </a:pPr>
            <a:r>
              <a:rPr lang="en-US" altLang="ja-JP" dirty="0">
                <a:latin typeface="Courier New" panose="02070309020205020404" pitchFamily="49" charset="0"/>
                <a:cs typeface="Courier New" panose="02070309020205020404" pitchFamily="49" charset="0"/>
              </a:rPr>
              <a:t>z</a:t>
            </a:r>
            <a:r>
              <a:rPr kumimoji="1" lang="en-US" altLang="ja-JP" dirty="0" smtClean="0">
                <a:latin typeface="Courier New" panose="02070309020205020404" pitchFamily="49" charset="0"/>
                <a:cs typeface="Courier New" panose="02070309020205020404" pitchFamily="49" charset="0"/>
              </a:rPr>
              <a:t>ip –r /</a:t>
            </a:r>
            <a:r>
              <a:rPr kumimoji="1" lang="en-US" altLang="ja-JP" dirty="0" err="1" smtClean="0">
                <a:latin typeface="Courier New" panose="02070309020205020404" pitchFamily="49" charset="0"/>
                <a:cs typeface="Courier New" panose="02070309020205020404" pitchFamily="49" charset="0"/>
              </a:rPr>
              <a:t>cygdrive</a:t>
            </a:r>
            <a:r>
              <a:rPr kumimoji="1" lang="en-US" altLang="ja-JP" dirty="0" smtClean="0">
                <a:latin typeface="Courier New" panose="02070309020205020404" pitchFamily="49" charset="0"/>
                <a:cs typeface="Courier New" panose="02070309020205020404" pitchFamily="49" charset="0"/>
              </a:rPr>
              <a:t>/e/0902.zip *.c</a:t>
            </a:r>
            <a:endParaRPr kumimoji="1" lang="ja-JP" altLang="en-US" dirty="0">
              <a:latin typeface="Courier New" panose="02070309020205020404" pitchFamily="49" charset="0"/>
              <a:cs typeface="Courier New" panose="02070309020205020404" pitchFamily="49" charset="0"/>
            </a:endParaRPr>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29</a:t>
            </a:fld>
            <a:endParaRPr kumimoji="1" lang="ja-JP" altLang="en-US"/>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606" y="3591499"/>
            <a:ext cx="5667375" cy="3124200"/>
          </a:xfrm>
          <a:prstGeom prst="rect">
            <a:avLst/>
          </a:prstGeom>
        </p:spPr>
      </p:pic>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5328" y="3591499"/>
            <a:ext cx="4252519" cy="2972885"/>
          </a:xfrm>
          <a:prstGeom prst="rect">
            <a:avLst/>
          </a:prstGeom>
        </p:spPr>
      </p:pic>
    </p:spTree>
    <p:extLst>
      <p:ext uri="{BB962C8B-B14F-4D97-AF65-F5344CB8AC3E}">
        <p14:creationId xmlns:p14="http://schemas.microsoft.com/office/powerpoint/2010/main" val="14620459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以上</a:t>
            </a:r>
            <a:r>
              <a:rPr lang="ja-JP" altLang="en-US" dirty="0" smtClean="0"/>
              <a:t>，次に続く</a:t>
            </a:r>
            <a:endParaRPr kumimoji="1" lang="ja-JP" altLang="en-US" dirty="0"/>
          </a:p>
        </p:txBody>
      </p:sp>
      <p:sp>
        <p:nvSpPr>
          <p:cNvPr id="3" name="サブタイトル 2"/>
          <p:cNvSpPr>
            <a:spLocks noGrp="1"/>
          </p:cNvSpPr>
          <p:nvPr>
            <p:ph type="subTitle" idx="1"/>
          </p:nvPr>
        </p:nvSpPr>
        <p:spPr>
          <a:xfrm>
            <a:off x="1143000" y="4023360"/>
            <a:ext cx="6858000" cy="1667434"/>
          </a:xfrm>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30</a:t>
            </a:fld>
            <a:endParaRPr kumimoji="1" lang="ja-JP" altLang="en-US"/>
          </a:p>
        </p:txBody>
      </p:sp>
    </p:spTree>
    <p:extLst>
      <p:ext uri="{BB962C8B-B14F-4D97-AF65-F5344CB8AC3E}">
        <p14:creationId xmlns:p14="http://schemas.microsoft.com/office/powerpoint/2010/main" val="9686763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C1909199-7007-481B-BA3A-507185DBE52E}" vid="{3CED555F-8E89-490D-875D-3C1FD2B3A27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kaiya</Template>
  <TotalTime>318</TotalTime>
  <Words>1911</Words>
  <Application>Microsoft Office PowerPoint</Application>
  <PresentationFormat>画面に合わせる (4:3)</PresentationFormat>
  <Paragraphs>363</Paragraphs>
  <Slides>30</Slides>
  <Notes>1</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30</vt:i4>
      </vt:variant>
    </vt:vector>
  </HeadingPairs>
  <TitlesOfParts>
    <vt:vector size="37" baseType="lpstr">
      <vt:lpstr>ＭＳ Ｐゴシック</vt:lpstr>
      <vt:lpstr>Arial</vt:lpstr>
      <vt:lpstr>Calibri</vt:lpstr>
      <vt:lpstr>Courier New</vt:lpstr>
      <vt:lpstr>Times New Roman</vt:lpstr>
      <vt:lpstr>Office テーマ</vt:lpstr>
      <vt:lpstr>ｸﾘｯﾌﾟ</vt:lpstr>
      <vt:lpstr>プログラミングI 数理物理，総合理学等向け</vt:lpstr>
      <vt:lpstr>目次</vt:lpstr>
      <vt:lpstr>本授業の対象者</vt:lpstr>
      <vt:lpstr>他の授業を受けるべき学生</vt:lpstr>
      <vt:lpstr>対応する演習科目</vt:lpstr>
      <vt:lpstr>評価</vt:lpstr>
      <vt:lpstr>本授業の目標・背景・顛末</vt:lpstr>
      <vt:lpstr>授業のやり方</vt:lpstr>
      <vt:lpstr>さて本題</vt:lpstr>
      <vt:lpstr>何故，プログラミングしないと いけないのか？</vt:lpstr>
      <vt:lpstr>例題によるコンピュータ動作の説明</vt:lpstr>
      <vt:lpstr>簡易な例題 ～ 二値の平均</vt:lpstr>
      <vt:lpstr>簡易な例題 ～ 二値の平均</vt:lpstr>
      <vt:lpstr>簡易な例題 ～ 二値の平均</vt:lpstr>
      <vt:lpstr>簡易な例題 ～ 二値の平均</vt:lpstr>
      <vt:lpstr>簡易な例題 ～ 二値の平均</vt:lpstr>
      <vt:lpstr>簡易な例題 ～ 二値の平均</vt:lpstr>
      <vt:lpstr>プログラムの実際</vt:lpstr>
      <vt:lpstr>プログラミング言語への要件</vt:lpstr>
      <vt:lpstr>Cプログラムの開発の流れ</vt:lpstr>
      <vt:lpstr>本授業での実習環境</vt:lpstr>
      <vt:lpstr>テキストエディタについて</vt:lpstr>
      <vt:lpstr>エディタ色々</vt:lpstr>
      <vt:lpstr>notepadを使う場合の &amp;</vt:lpstr>
      <vt:lpstr>日本語の扱いについて</vt:lpstr>
      <vt:lpstr>Cygwinの起動</vt:lpstr>
      <vt:lpstr>警告等が文字化けしたら</vt:lpstr>
      <vt:lpstr>バグについて</vt:lpstr>
      <vt:lpstr>参考: バックアップについて</vt:lpstr>
      <vt:lpstr>以上，次に続く</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プログラミングI 主に数理物理向け</dc:title>
  <dc:creator>kaiya</dc:creator>
  <cp:lastModifiedBy>kaiya</cp:lastModifiedBy>
  <cp:revision>109</cp:revision>
  <dcterms:created xsi:type="dcterms:W3CDTF">2014-09-01T06:38:18Z</dcterms:created>
  <dcterms:modified xsi:type="dcterms:W3CDTF">2018-09-12T10:05:16Z</dcterms:modified>
</cp:coreProperties>
</file>