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78" r:id="rId6"/>
    <p:sldId id="261" r:id="rId7"/>
    <p:sldId id="273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9" r:id="rId19"/>
    <p:sldId id="280" r:id="rId20"/>
    <p:sldId id="274" r:id="rId21"/>
    <p:sldId id="275" r:id="rId22"/>
    <p:sldId id="276" r:id="rId23"/>
    <p:sldId id="281" r:id="rId24"/>
    <p:sldId id="282" r:id="rId25"/>
    <p:sldId id="283" r:id="rId26"/>
    <p:sldId id="268" r:id="rId27"/>
    <p:sldId id="256" r:id="rId2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D2BC7-4CD7-4322-B922-CC4BA485C0D2}" type="datetimeFigureOut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A4AA9-0774-413E-9FB6-F90841B47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041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88A62-B506-45F1-9B5A-D5B41B60EB2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2653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CF68-A8FA-46DC-B3F8-0D5B9172DB4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327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A4AA9-0774-413E-9FB6-F90841B47DAD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025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38057"/>
          </a:xfrm>
        </p:spPr>
        <p:txBody>
          <a:bodyPr anchor="b">
            <a:normAutofit/>
          </a:bodyPr>
          <a:lstStyle>
            <a:lvl1pPr algn="ctr">
              <a:defRPr sz="4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74820"/>
            <a:ext cx="6858000" cy="1604984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2012-8525-4380-B342-585E8C2BBAB1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666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98BD-1F8B-4D2D-B141-8EAC4F714BFD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312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61408-472A-4AD6-BCF1-56731F8E8213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666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27353"/>
            <a:ext cx="3886200" cy="494961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27353"/>
            <a:ext cx="3886200" cy="494961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8604-D97B-447B-AFE1-8BCE24377A09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774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0338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30749-CF4B-4F05-9768-B6551BB5C223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943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016E-9690-4BB6-9AAA-6B5B67F30B1C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640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D7EA-0B63-48BA-B0B6-002DE645F8C1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6489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99B89-2630-4AF4-B590-E3F977969CC7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449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1F03-9803-4EE6-A8FF-381DA1BC2988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65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5382-8904-415A-ACC7-4593124ED63D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68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9F2A-AF92-4248-88E1-C271AEC6FE8C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380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2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02076"/>
            <a:ext cx="7886700" cy="4974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ABE11-43B9-4D1D-AC0B-D85A02AF53FD}" type="datetime1">
              <a:rPr kumimoji="1" lang="ja-JP" altLang="en-US" smtClean="0"/>
              <a:t>2018/10/21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E46B2F52-C7B9-4691-9EF1-7AA61A7F336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9677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0521" y="1937657"/>
            <a:ext cx="8517698" cy="1926772"/>
          </a:xfrm>
        </p:spPr>
        <p:txBody>
          <a:bodyPr/>
          <a:lstStyle/>
          <a:p>
            <a:r>
              <a:rPr kumimoji="1" lang="ja-JP" altLang="en-US" dirty="0" smtClean="0"/>
              <a:t>プログラミング</a:t>
            </a:r>
            <a:r>
              <a:rPr kumimoji="1" lang="en-US" altLang="ja-JP" dirty="0" smtClean="0"/>
              <a:t>I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数理物理，総合理学等向け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4495379"/>
            <a:ext cx="6858000" cy="1611507"/>
          </a:xfrm>
        </p:spPr>
        <p:txBody>
          <a:bodyPr/>
          <a:lstStyle/>
          <a:p>
            <a:r>
              <a:rPr kumimoji="1" lang="en-US" altLang="ja-JP" dirty="0" smtClean="0"/>
              <a:t>2018</a:t>
            </a:r>
            <a:r>
              <a:rPr kumimoji="1" lang="ja-JP" altLang="en-US" dirty="0" smtClean="0"/>
              <a:t>年</a:t>
            </a:r>
            <a:r>
              <a:rPr lang="en-US" altLang="ja-JP" dirty="0" smtClean="0"/>
              <a:t>10</a:t>
            </a:r>
            <a:r>
              <a:rPr kumimoji="1" lang="ja-JP" altLang="en-US" dirty="0" smtClean="0"/>
              <a:t>月</a:t>
            </a:r>
            <a:r>
              <a:rPr lang="en-US" altLang="ja-JP" dirty="0" smtClean="0"/>
              <a:t>22</a:t>
            </a:r>
            <a:r>
              <a:rPr kumimoji="1" lang="ja-JP" altLang="en-US" dirty="0" smtClean="0"/>
              <a:t>日</a:t>
            </a:r>
            <a:endParaRPr kumimoji="1" lang="en-US" altLang="ja-JP" dirty="0" smtClean="0"/>
          </a:p>
          <a:p>
            <a:r>
              <a:rPr lang="ja-JP" altLang="en-US" dirty="0" smtClean="0"/>
              <a:t>海谷 治彦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370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idx="1"/>
          </p:nvPr>
        </p:nvSpPr>
        <p:spPr>
          <a:xfrm>
            <a:off x="628650" y="1247796"/>
            <a:ext cx="7886700" cy="4974887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演習</a:t>
            </a:r>
            <a:r>
              <a:rPr lang="en-US" altLang="ja-JP" dirty="0"/>
              <a:t>3</a:t>
            </a:r>
            <a:r>
              <a:rPr lang="ja-JP" altLang="en-US" dirty="0" smtClean="0"/>
              <a:t>の解説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日本語表示しないで．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scanf</a:t>
            </a:r>
            <a:r>
              <a:rPr lang="en-US" altLang="ja-JP" dirty="0" smtClean="0"/>
              <a:t> </a:t>
            </a:r>
            <a:r>
              <a:rPr lang="ja-JP" altLang="en-US" dirty="0" smtClean="0"/>
              <a:t>はシンプルに使って．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if-else if</a:t>
            </a:r>
            <a:r>
              <a:rPr kumimoji="1" lang="ja-JP" altLang="en-US" dirty="0" smtClean="0"/>
              <a:t>文 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教科書は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章</a:t>
            </a:r>
            <a:r>
              <a:rPr kumimoji="1" lang="en-US" altLang="ja-JP" dirty="0" smtClean="0"/>
              <a:t>)</a:t>
            </a:r>
          </a:p>
          <a:p>
            <a:endParaRPr lang="en-US" altLang="ja-JP" dirty="0"/>
          </a:p>
          <a:p>
            <a:r>
              <a:rPr lang="ja-JP" altLang="en-US" dirty="0" smtClean="0"/>
              <a:t>条件の組み合わせ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ja-JP" altLang="en-US" dirty="0" smtClean="0"/>
              <a:t>演習</a:t>
            </a:r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56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本日の演習</a:t>
            </a:r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7"/>
            <a:ext cx="7886700" cy="1970782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kumimoji="1" lang="ja-JP" altLang="en-US" dirty="0" smtClean="0"/>
              <a:t>身長と体重を入力し，</a:t>
            </a:r>
            <a:r>
              <a:rPr lang="ja-JP" altLang="en-US" dirty="0" smtClean="0"/>
              <a:t>身長から体重を引いた値が，</a:t>
            </a:r>
            <a:endParaRPr lang="en-US" altLang="ja-JP" dirty="0" smtClean="0"/>
          </a:p>
          <a:p>
            <a:pPr lvl="1">
              <a:lnSpc>
                <a:spcPct val="110000"/>
              </a:lnSpc>
            </a:pPr>
            <a:r>
              <a:rPr kumimoji="1" lang="en-US" altLang="ja-JP" dirty="0" smtClean="0"/>
              <a:t>100</a:t>
            </a:r>
            <a:r>
              <a:rPr kumimoji="1" lang="ja-JP" altLang="en-US" dirty="0" smtClean="0"/>
              <a:t>以下の場合，「やせろ」</a:t>
            </a:r>
            <a:endParaRPr lang="en-US" altLang="ja-JP" dirty="0" smtClean="0"/>
          </a:p>
          <a:p>
            <a:pPr lvl="1">
              <a:lnSpc>
                <a:spcPct val="110000"/>
              </a:lnSpc>
            </a:pPr>
            <a:r>
              <a:rPr lang="ja-JP" altLang="en-US" dirty="0" smtClean="0"/>
              <a:t>それ以外</a:t>
            </a:r>
            <a:r>
              <a:rPr lang="ja-JP" altLang="en-US" dirty="0"/>
              <a:t>は「ふとれ</a:t>
            </a:r>
            <a:r>
              <a:rPr lang="ja-JP" altLang="en-US" dirty="0" smtClean="0"/>
              <a:t>」</a:t>
            </a:r>
            <a:endParaRPr lang="en-US" altLang="ja-JP" dirty="0" smtClean="0"/>
          </a:p>
          <a:p>
            <a:pPr marL="0" indent="0">
              <a:lnSpc>
                <a:spcPct val="110000"/>
              </a:lnSpc>
              <a:buNone/>
            </a:pPr>
            <a:r>
              <a:rPr kumimoji="1" lang="ja-JP" altLang="en-US" dirty="0" smtClean="0"/>
              <a:t>と生意気に助言するプログラムを作成せよ．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メモ 4"/>
          <p:cNvSpPr/>
          <p:nvPr/>
        </p:nvSpPr>
        <p:spPr>
          <a:xfrm>
            <a:off x="628650" y="3786846"/>
            <a:ext cx="6691537" cy="2665700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t" anchorCtr="0"/>
          <a:lstStyle/>
          <a:p>
            <a:r>
              <a:rPr kumimoji="1"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 cc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–o </a:t>
            </a:r>
            <a:r>
              <a:rPr lang="en-US" altLang="ja-JP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smbi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sbmi.c</a:t>
            </a:r>
            <a:endParaRPr kumimoji="1"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en-US" altLang="ja-JP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sbmi</a:t>
            </a:r>
            <a:endParaRPr kumimoji="1"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 smtClean="0">
                <a:solidFill>
                  <a:srgbClr val="FF3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175</a:t>
            </a:r>
          </a:p>
          <a:p>
            <a:r>
              <a:rPr lang="en-US" altLang="ja-JP" sz="2400" dirty="0" smtClean="0">
                <a:solidFill>
                  <a:srgbClr val="FF3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height = 175 weight = 80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Lose your weight!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07465" y="3263626"/>
            <a:ext cx="3283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期待される結果の例</a:t>
            </a:r>
            <a:endParaRPr kumimoji="1" lang="ja-JP" altLang="en-US" sz="2800" dirty="0"/>
          </a:p>
        </p:txBody>
      </p:sp>
      <p:sp>
        <p:nvSpPr>
          <p:cNvPr id="7" name="角丸四角形吹き出し 6"/>
          <p:cNvSpPr/>
          <p:nvPr/>
        </p:nvSpPr>
        <p:spPr>
          <a:xfrm>
            <a:off x="5827924" y="3690651"/>
            <a:ext cx="2785398" cy="1252616"/>
          </a:xfrm>
          <a:prstGeom prst="wedgeRoundRectCallout">
            <a:avLst>
              <a:gd name="adj1" fmla="val -205106"/>
              <a:gd name="adj2" fmla="val 47222"/>
              <a:gd name="adj3" fmla="val 16667"/>
            </a:avLst>
          </a:prstGeom>
          <a:solidFill>
            <a:srgbClr val="FF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コレはユーザーが</a:t>
            </a:r>
            <a:endParaRPr kumimoji="1" lang="en-US" altLang="ja-JP" dirty="0" smtClean="0"/>
          </a:p>
          <a:p>
            <a:pPr algn="ctr"/>
            <a:r>
              <a:rPr lang="en-US" altLang="ja-JP" dirty="0" smtClean="0"/>
              <a:t>175</a:t>
            </a:r>
            <a:r>
              <a:rPr lang="ja-JP" altLang="en-US" dirty="0" smtClean="0"/>
              <a:t>と</a:t>
            </a:r>
            <a:r>
              <a:rPr lang="en-US" altLang="ja-JP" dirty="0" smtClean="0"/>
              <a:t>80</a:t>
            </a:r>
            <a:r>
              <a:rPr lang="ja-JP" altLang="en-US" dirty="0"/>
              <a:t>を</a:t>
            </a:r>
            <a:r>
              <a:rPr lang="ja-JP" altLang="en-US" dirty="0" smtClean="0"/>
              <a:t>入力して，</a:t>
            </a:r>
            <a:endParaRPr lang="en-US" altLang="ja-JP" dirty="0" smtClean="0"/>
          </a:p>
          <a:p>
            <a:pPr algn="ctr"/>
            <a:r>
              <a:rPr kumimoji="1" lang="ja-JP" altLang="en-US" dirty="0" smtClean="0"/>
              <a:t>それぞれエンターを押す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ものとしてください．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20040" y="211016"/>
            <a:ext cx="141577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3200" dirty="0" smtClean="0"/>
              <a:t>前回</a:t>
            </a:r>
            <a:r>
              <a:rPr lang="ja-JP" altLang="en-US" sz="3200" dirty="0"/>
              <a:t>の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75452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演習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のポイント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条件式の中で計算式を扱うことができます．</a:t>
            </a:r>
            <a:endParaRPr lang="en-US" altLang="ja-JP" dirty="0" smtClean="0"/>
          </a:p>
          <a:p>
            <a:r>
              <a:rPr kumimoji="1" lang="ja-JP" altLang="en-US" dirty="0" smtClean="0"/>
              <a:t>別に身長と体重の差分を改めて別の変数に保存しても</a:t>
            </a:r>
            <a:r>
              <a:rPr kumimoji="1" lang="en-US" altLang="ja-JP" dirty="0" smtClean="0"/>
              <a:t>OK</a:t>
            </a:r>
            <a:r>
              <a:rPr kumimoji="1" lang="ja-JP" altLang="en-US" dirty="0" smtClean="0"/>
              <a:t>です．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err="1" smtClean="0"/>
              <a:t>scanf</a:t>
            </a:r>
            <a:r>
              <a:rPr kumimoji="1" lang="ja-JP" altLang="en-US" dirty="0" smtClean="0"/>
              <a:t>について 別紙</a:t>
            </a:r>
            <a:endParaRPr kumimoji="1" lang="en-US" altLang="ja-JP" dirty="0" smtClean="0"/>
          </a:p>
          <a:p>
            <a:r>
              <a:rPr lang="ja-JP" altLang="en-US" dirty="0" smtClean="0"/>
              <a:t>日本語表示について 別紙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62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err="1" smtClean="0"/>
              <a:t>scanf</a:t>
            </a:r>
            <a:r>
              <a:rPr kumimoji="1" lang="ja-JP" altLang="en-US" dirty="0" smtClean="0"/>
              <a:t>について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単純に </a:t>
            </a:r>
            <a:r>
              <a:rPr kumimoji="1" lang="en-US" altLang="ja-JP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("%d", </a:t>
            </a:r>
            <a:r>
              <a:rPr kumimoji="1" lang="en-US" altLang="ja-JP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&amp;x); </a:t>
            </a:r>
            <a:r>
              <a:rPr kumimoji="1" lang="ja-JP" altLang="en-US" dirty="0" smtClean="0"/>
              <a:t>等で値をとってください．</a:t>
            </a:r>
            <a:endParaRPr kumimoji="1"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複数の値</a:t>
            </a:r>
            <a:r>
              <a:rPr lang="ja-JP" altLang="en-US" dirty="0" smtClean="0"/>
              <a:t>をとる場合，</a:t>
            </a:r>
            <a:r>
              <a:rPr lang="ja-JP" altLang="en-US" dirty="0" smtClean="0">
                <a:solidFill>
                  <a:srgbClr val="FF0000"/>
                </a:solidFill>
              </a:rPr>
              <a:t>上記を複数行</a:t>
            </a:r>
            <a:r>
              <a:rPr lang="ja-JP" altLang="en-US" dirty="0" smtClean="0"/>
              <a:t>書いてください．</a:t>
            </a:r>
            <a:endParaRPr lang="en-US" altLang="ja-JP" dirty="0" smtClean="0"/>
          </a:p>
          <a:p>
            <a:r>
              <a:rPr lang="en-US" altLang="ja-JP" dirty="0" err="1" smtClean="0">
                <a:solidFill>
                  <a:srgbClr val="FF0000"/>
                </a:solidFill>
              </a:rPr>
              <a:t>scanf</a:t>
            </a:r>
            <a:r>
              <a:rPr lang="ja-JP" altLang="en-US" dirty="0" smtClean="0">
                <a:solidFill>
                  <a:srgbClr val="FF0000"/>
                </a:solidFill>
              </a:rPr>
              <a:t> </a:t>
            </a:r>
            <a:r>
              <a:rPr lang="ja-JP" altLang="en-US" dirty="0" smtClean="0"/>
              <a:t>は</a:t>
            </a:r>
            <a:r>
              <a:rPr lang="ja-JP" altLang="en-US" dirty="0" smtClean="0">
                <a:solidFill>
                  <a:srgbClr val="FF0000"/>
                </a:solidFill>
              </a:rPr>
              <a:t>多機能</a:t>
            </a:r>
            <a:r>
              <a:rPr lang="ja-JP" altLang="en-US" dirty="0" smtClean="0"/>
              <a:t>なのですが，</a:t>
            </a:r>
            <a:r>
              <a:rPr lang="ja-JP" altLang="en-US" dirty="0" smtClean="0">
                <a:solidFill>
                  <a:srgbClr val="FF0000"/>
                </a:solidFill>
              </a:rPr>
              <a:t>それを覚える</a:t>
            </a:r>
            <a:r>
              <a:rPr lang="ja-JP" altLang="en-US" dirty="0">
                <a:solidFill>
                  <a:srgbClr val="FF0000"/>
                </a:solidFill>
              </a:rPr>
              <a:t>必要</a:t>
            </a:r>
            <a:r>
              <a:rPr lang="ja-JP" altLang="en-US" dirty="0" smtClean="0">
                <a:solidFill>
                  <a:srgbClr val="FF0000"/>
                </a:solidFill>
              </a:rPr>
              <a:t>はない</a:t>
            </a:r>
            <a:r>
              <a:rPr lang="ja-JP" altLang="en-US" dirty="0" smtClean="0"/>
              <a:t>ので，最も単純な使い方のみで押し通して．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いまどき，実践的には</a:t>
            </a:r>
            <a:r>
              <a:rPr lang="en-US" altLang="ja-JP" dirty="0" smtClean="0"/>
              <a:t>GUI</a:t>
            </a:r>
            <a:r>
              <a:rPr lang="ja-JP" altLang="en-US" dirty="0" smtClean="0"/>
              <a:t>でしょう．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教科書</a:t>
            </a:r>
            <a:r>
              <a:rPr lang="en-US" altLang="ja-JP" dirty="0" smtClean="0"/>
              <a:t>[</a:t>
            </a:r>
            <a:r>
              <a:rPr lang="ja-JP" altLang="en-US" dirty="0" smtClean="0"/>
              <a:t>レ</a:t>
            </a:r>
            <a:r>
              <a:rPr lang="en-US" altLang="ja-JP" dirty="0" smtClean="0"/>
              <a:t>]</a:t>
            </a:r>
            <a:r>
              <a:rPr lang="ja-JP" altLang="en-US" dirty="0" smtClean="0"/>
              <a:t>のやり方 </a:t>
            </a:r>
            <a:r>
              <a:rPr lang="en-US" altLang="ja-JP" dirty="0" smtClean="0"/>
              <a:t>gets + </a:t>
            </a:r>
            <a:r>
              <a:rPr lang="en-US" altLang="ja-JP" dirty="0" err="1" smtClean="0"/>
              <a:t>atoi</a:t>
            </a:r>
            <a:r>
              <a:rPr lang="en-US" altLang="ja-JP" dirty="0" smtClean="0"/>
              <a:t> </a:t>
            </a:r>
            <a:r>
              <a:rPr lang="ja-JP" altLang="en-US" dirty="0"/>
              <a:t>は</a:t>
            </a:r>
            <a:r>
              <a:rPr lang="ja-JP" altLang="en-US" dirty="0" smtClean="0"/>
              <a:t>さらに複雑なので，</a:t>
            </a:r>
            <a:r>
              <a:rPr lang="ja-JP" altLang="en-US" dirty="0" smtClean="0">
                <a:solidFill>
                  <a:srgbClr val="FF0000"/>
                </a:solidFill>
              </a:rPr>
              <a:t>無視してください</a:t>
            </a:r>
            <a:r>
              <a:rPr lang="ja-JP" altLang="en-US" dirty="0" smtClean="0"/>
              <a:t>．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加えて </a:t>
            </a:r>
            <a:r>
              <a:rPr lang="en-US" altLang="ja-JP" dirty="0" smtClean="0">
                <a:solidFill>
                  <a:srgbClr val="FF0000"/>
                </a:solidFill>
              </a:rPr>
              <a:t>gets </a:t>
            </a:r>
            <a:r>
              <a:rPr lang="ja-JP" altLang="en-US" dirty="0" smtClean="0">
                <a:solidFill>
                  <a:srgbClr val="FF0000"/>
                </a:solidFill>
              </a:rPr>
              <a:t>は利用が非推奨</a:t>
            </a:r>
            <a:r>
              <a:rPr lang="ja-JP" altLang="en-US" dirty="0" smtClean="0"/>
              <a:t>です</a:t>
            </a:r>
            <a:r>
              <a:rPr lang="en-US" altLang="ja-JP" dirty="0" smtClean="0"/>
              <a:t>(</a:t>
            </a:r>
            <a:r>
              <a:rPr lang="ja-JP" altLang="en-US" dirty="0" smtClean="0"/>
              <a:t>セキュリティ上</a:t>
            </a:r>
            <a:r>
              <a:rPr lang="en-US" altLang="ja-JP" dirty="0" smtClean="0"/>
              <a:t>)</a:t>
            </a:r>
            <a:r>
              <a:rPr lang="ja-JP" altLang="en-US" dirty="0" err="1" smtClean="0"/>
              <a:t>．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0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日本語を表示させないで！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>
                <a:solidFill>
                  <a:srgbClr val="FF0000"/>
                </a:solidFill>
              </a:rPr>
              <a:t>printf</a:t>
            </a:r>
            <a:r>
              <a:rPr kumimoji="1" lang="ja-JP" altLang="en-US" dirty="0" smtClean="0">
                <a:solidFill>
                  <a:srgbClr val="FF0000"/>
                </a:solidFill>
              </a:rPr>
              <a:t>文</a:t>
            </a:r>
            <a:r>
              <a:rPr kumimoji="1" lang="ja-JP" altLang="en-US" dirty="0" smtClean="0"/>
              <a:t>等を用いて，</a:t>
            </a:r>
            <a:r>
              <a:rPr kumimoji="1" lang="ja-JP" altLang="en-US" dirty="0" smtClean="0">
                <a:solidFill>
                  <a:srgbClr val="FF0000"/>
                </a:solidFill>
              </a:rPr>
              <a:t>日本語</a:t>
            </a:r>
            <a:r>
              <a:rPr kumimoji="1" lang="ja-JP" altLang="en-US" dirty="0" smtClean="0"/>
              <a:t>を表示しようと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しない</a:t>
            </a:r>
            <a:r>
              <a:rPr kumimoji="1" lang="ja-JP" altLang="en-US" dirty="0" smtClean="0"/>
              <a:t>でください！</a:t>
            </a:r>
            <a:endParaRPr kumimoji="1" lang="en-US" altLang="ja-JP" dirty="0" smtClean="0"/>
          </a:p>
          <a:p>
            <a:r>
              <a:rPr lang="en-US" altLang="ja-JP" dirty="0" smtClean="0">
                <a:solidFill>
                  <a:srgbClr val="FF0000"/>
                </a:solidFill>
              </a:rPr>
              <a:t>notepad</a:t>
            </a:r>
            <a:r>
              <a:rPr lang="en-US" altLang="ja-JP" dirty="0" smtClean="0"/>
              <a:t> (</a:t>
            </a:r>
            <a:r>
              <a:rPr lang="ja-JP" altLang="en-US" dirty="0" smtClean="0"/>
              <a:t>メモ帳</a:t>
            </a:r>
            <a:r>
              <a:rPr lang="en-US" altLang="ja-JP" dirty="0" smtClean="0"/>
              <a:t>)</a:t>
            </a:r>
            <a:r>
              <a:rPr lang="ja-JP" altLang="en-US" dirty="0" smtClean="0"/>
              <a:t>は</a:t>
            </a:r>
            <a:r>
              <a:rPr lang="ja-JP" altLang="en-US" dirty="0" smtClean="0">
                <a:solidFill>
                  <a:srgbClr val="FF0000"/>
                </a:solidFill>
              </a:rPr>
              <a:t>機能が乏しい</a:t>
            </a:r>
            <a:r>
              <a:rPr lang="ja-JP" altLang="en-US" dirty="0" smtClean="0"/>
              <a:t>ので，端末に対応した日本語ファイルを作成できません．</a:t>
            </a:r>
            <a:endParaRPr lang="en-US" altLang="ja-JP" dirty="0" smtClean="0"/>
          </a:p>
          <a:p>
            <a:r>
              <a:rPr lang="ja-JP" altLang="en-US" dirty="0" smtClean="0"/>
              <a:t>加えて，プログラム中の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ja-JP" dirty="0" smtClean="0"/>
              <a:t> </a:t>
            </a:r>
            <a:r>
              <a:rPr lang="ja-JP" altLang="en-US" dirty="0" smtClean="0"/>
              <a:t>や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ja-JP" altLang="en-US" dirty="0" smtClean="0"/>
              <a:t>等，</a:t>
            </a:r>
            <a:r>
              <a:rPr lang="ja-JP" altLang="en-US" dirty="0" smtClean="0">
                <a:solidFill>
                  <a:srgbClr val="FF0000"/>
                </a:solidFill>
              </a:rPr>
              <a:t>本来，半角でなければいけない文字</a:t>
            </a:r>
            <a:r>
              <a:rPr lang="ja-JP" altLang="en-US" dirty="0" smtClean="0"/>
              <a:t>の誤りも出ます．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これを目視で探すのは，かなり大変！</a:t>
            </a:r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本格的な多言語対応</a:t>
            </a:r>
            <a:r>
              <a:rPr lang="ja-JP" altLang="en-US" dirty="0" smtClean="0"/>
              <a:t>は高度なプログラミングになります．単一言語対応なら英語がベター．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>
                <a:solidFill>
                  <a:srgbClr val="FF0000"/>
                </a:solidFill>
              </a:rPr>
              <a:t>日本語は表示させないで！</a:t>
            </a:r>
            <a:endParaRPr lang="en-US" altLang="ja-JP" dirty="0" smtClean="0">
              <a:solidFill>
                <a:srgbClr val="FF000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64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if else if </a:t>
            </a:r>
            <a:r>
              <a:rPr kumimoji="1" lang="ja-JP" altLang="en-US" dirty="0" smtClean="0"/>
              <a:t>文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9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else if </a:t>
            </a:r>
            <a:r>
              <a:rPr kumimoji="1" lang="ja-JP" altLang="en-US" dirty="0" smtClean="0"/>
              <a:t>は沢山かける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7"/>
            <a:ext cx="7886700" cy="997916"/>
          </a:xfrm>
        </p:spPr>
        <p:txBody>
          <a:bodyPr/>
          <a:lstStyle/>
          <a:p>
            <a:r>
              <a:rPr kumimoji="1" lang="ja-JP" altLang="en-US" dirty="0" smtClean="0"/>
              <a:t>条件が複数通りある場合，</a:t>
            </a:r>
            <a:r>
              <a:rPr kumimoji="1" lang="en-US" altLang="ja-JP" dirty="0" smtClean="0"/>
              <a:t>else if </a:t>
            </a:r>
            <a:r>
              <a:rPr kumimoji="1" lang="ja-JP" altLang="en-US" dirty="0" smtClean="0"/>
              <a:t>を沢山書くことで，場合分けを細かくできる．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メモ 4"/>
          <p:cNvSpPr/>
          <p:nvPr/>
        </p:nvSpPr>
        <p:spPr>
          <a:xfrm>
            <a:off x="393259" y="2474293"/>
            <a:ext cx="4884911" cy="3229390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kumimoji="1" lang="ja-JP" altLang="en-US" sz="2400" dirty="0" smtClean="0"/>
              <a:t>ある条件</a:t>
            </a:r>
            <a:r>
              <a:rPr lang="en-US" altLang="ja-JP" sz="2400" dirty="0" smtClean="0"/>
              <a:t>a</a:t>
            </a:r>
            <a:r>
              <a:rPr kumimoji="1" lang="ja-JP" altLang="en-US" sz="2400" dirty="0" smtClean="0"/>
              <a:t>が成り立ては，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   命令群</a:t>
            </a:r>
            <a:r>
              <a:rPr kumimoji="1" lang="en-US" altLang="ja-JP" sz="2400" dirty="0" smtClean="0"/>
              <a:t>A</a:t>
            </a:r>
            <a:r>
              <a:rPr kumimoji="1" lang="ja-JP" altLang="en-US" sz="2400" dirty="0" smtClean="0"/>
              <a:t>を実行する．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そうでなくて，条件</a:t>
            </a:r>
            <a:r>
              <a:rPr kumimoji="1" lang="en-US" altLang="ja-JP" sz="2400" dirty="0" smtClean="0"/>
              <a:t>b</a:t>
            </a:r>
            <a:r>
              <a:rPr kumimoji="1" lang="ja-JP" altLang="en-US" sz="2400" dirty="0" smtClean="0"/>
              <a:t>が成り立ては，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   命令群</a:t>
            </a:r>
            <a:r>
              <a:rPr lang="en-US" altLang="ja-JP" sz="2400" dirty="0" smtClean="0"/>
              <a:t>B</a:t>
            </a:r>
            <a:r>
              <a:rPr lang="ja-JP" altLang="en-US" sz="2400" dirty="0" smtClean="0"/>
              <a:t>を実行する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そうでなくて条件</a:t>
            </a:r>
            <a:r>
              <a:rPr kumimoji="1" lang="en-US" altLang="ja-JP" sz="2400" dirty="0" smtClean="0"/>
              <a:t>c</a:t>
            </a:r>
            <a:r>
              <a:rPr kumimoji="1" lang="ja-JP" altLang="en-US" sz="2400" dirty="0" smtClean="0"/>
              <a:t>が成り立てば，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   条件群</a:t>
            </a:r>
            <a:r>
              <a:rPr lang="en-US" altLang="ja-JP" sz="2400" dirty="0" smtClean="0"/>
              <a:t>C</a:t>
            </a:r>
            <a:r>
              <a:rPr lang="ja-JP" altLang="en-US" sz="2400" dirty="0" smtClean="0"/>
              <a:t>を実行する．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そうでなければ，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   命令群</a:t>
            </a:r>
            <a:r>
              <a:rPr lang="en-US" altLang="ja-JP" sz="2400" dirty="0"/>
              <a:t>D</a:t>
            </a:r>
            <a:r>
              <a:rPr kumimoji="1" lang="ja-JP" altLang="en-US" sz="2400" dirty="0" smtClean="0"/>
              <a:t>を実行する．</a:t>
            </a:r>
            <a:endParaRPr kumimoji="1" lang="ja-JP" altLang="en-US" sz="2400" dirty="0"/>
          </a:p>
        </p:txBody>
      </p:sp>
      <p:sp>
        <p:nvSpPr>
          <p:cNvPr id="6" name="メモ 5"/>
          <p:cNvSpPr/>
          <p:nvPr/>
        </p:nvSpPr>
        <p:spPr>
          <a:xfrm>
            <a:off x="5774601" y="2068372"/>
            <a:ext cx="2536480" cy="3897861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kumimoji="1" lang="en-US" altLang="ja-JP" sz="2400" dirty="0" smtClean="0"/>
              <a:t>// </a:t>
            </a:r>
            <a:r>
              <a:rPr kumimoji="1" lang="ja-JP" altLang="en-US" sz="2400" dirty="0" smtClean="0"/>
              <a:t>一般形</a:t>
            </a:r>
            <a:endParaRPr kumimoji="1" lang="en-US" altLang="ja-JP" sz="2400" dirty="0" smtClean="0"/>
          </a:p>
          <a:p>
            <a:r>
              <a:rPr kumimoji="1" lang="en-US" altLang="ja-JP" sz="2400" dirty="0" smtClean="0"/>
              <a:t>if(</a:t>
            </a:r>
            <a:r>
              <a:rPr kumimoji="1" lang="ja-JP" altLang="en-US" sz="2400" dirty="0" smtClean="0"/>
              <a:t>条件</a:t>
            </a:r>
            <a:r>
              <a:rPr kumimoji="1" lang="en-US" altLang="ja-JP" sz="2400" dirty="0" smtClean="0"/>
              <a:t>a) {</a:t>
            </a:r>
          </a:p>
          <a:p>
            <a:r>
              <a:rPr kumimoji="1" lang="en-US" altLang="ja-JP" sz="2400" dirty="0" smtClean="0"/>
              <a:t>    </a:t>
            </a:r>
            <a:r>
              <a:rPr kumimoji="1" lang="ja-JP" altLang="en-US" sz="2400" dirty="0" smtClean="0"/>
              <a:t>命令群</a:t>
            </a:r>
            <a:r>
              <a:rPr kumimoji="1" lang="en-US" altLang="ja-JP" sz="2400" dirty="0" smtClean="0"/>
              <a:t>A</a:t>
            </a:r>
          </a:p>
          <a:p>
            <a:r>
              <a:rPr lang="en-US" altLang="ja-JP" sz="2400" dirty="0" smtClean="0"/>
              <a:t>}else if(</a:t>
            </a:r>
            <a:r>
              <a:rPr lang="ja-JP" altLang="en-US" sz="2400" dirty="0" smtClean="0"/>
              <a:t>条件</a:t>
            </a:r>
            <a:r>
              <a:rPr lang="en-US" altLang="ja-JP" sz="2400" dirty="0" smtClean="0"/>
              <a:t>b){</a:t>
            </a:r>
          </a:p>
          <a:p>
            <a:r>
              <a:rPr kumimoji="1" lang="en-US" altLang="ja-JP" sz="2400" dirty="0"/>
              <a:t> </a:t>
            </a:r>
            <a:r>
              <a:rPr kumimoji="1" lang="en-US" altLang="ja-JP" sz="2400" dirty="0" smtClean="0"/>
              <a:t>   </a:t>
            </a:r>
            <a:r>
              <a:rPr kumimoji="1" lang="ja-JP" altLang="en-US" sz="2400" dirty="0" smtClean="0"/>
              <a:t>令名群</a:t>
            </a:r>
            <a:r>
              <a:rPr kumimoji="1" lang="en-US" altLang="ja-JP" sz="2400" dirty="0" smtClean="0"/>
              <a:t>B</a:t>
            </a:r>
          </a:p>
          <a:p>
            <a:r>
              <a:rPr kumimoji="1" lang="en-US" altLang="ja-JP" sz="2400" dirty="0" smtClean="0"/>
              <a:t>}else if(</a:t>
            </a:r>
            <a:r>
              <a:rPr kumimoji="1" lang="ja-JP" altLang="en-US" sz="2400" dirty="0" smtClean="0"/>
              <a:t>条件</a:t>
            </a:r>
            <a:r>
              <a:rPr kumimoji="1" lang="en-US" altLang="ja-JP" sz="2400" dirty="0" smtClean="0"/>
              <a:t>c){</a:t>
            </a:r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  </a:t>
            </a:r>
            <a:r>
              <a:rPr lang="ja-JP" altLang="en-US" sz="2400" dirty="0" smtClean="0"/>
              <a:t>命令群</a:t>
            </a:r>
            <a:r>
              <a:rPr lang="en-US" altLang="ja-JP" sz="2400" dirty="0"/>
              <a:t>C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}else{</a:t>
            </a:r>
          </a:p>
          <a:p>
            <a:r>
              <a:rPr kumimoji="1" lang="en-US" altLang="ja-JP" sz="2400" dirty="0"/>
              <a:t> </a:t>
            </a:r>
            <a:r>
              <a:rPr kumimoji="1" lang="en-US" altLang="ja-JP" sz="2400" dirty="0" smtClean="0"/>
              <a:t>    </a:t>
            </a:r>
            <a:r>
              <a:rPr kumimoji="1" lang="ja-JP" altLang="en-US" sz="2400" dirty="0" smtClean="0"/>
              <a:t>命令群</a:t>
            </a:r>
            <a:r>
              <a:rPr lang="en-US" altLang="ja-JP" sz="2400" dirty="0"/>
              <a:t>D</a:t>
            </a:r>
            <a:endParaRPr kumimoji="1" lang="en-US" altLang="ja-JP" sz="2400" dirty="0" smtClean="0"/>
          </a:p>
          <a:p>
            <a:r>
              <a:rPr lang="en-US" altLang="ja-JP" sz="2400" dirty="0"/>
              <a:t>}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803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58722"/>
            <a:ext cx="7886700" cy="682838"/>
          </a:xfrm>
        </p:spPr>
        <p:txBody>
          <a:bodyPr>
            <a:normAutofit fontScale="90000"/>
          </a:bodyPr>
          <a:lstStyle/>
          <a:p>
            <a:r>
              <a:rPr lang="ja-JP" altLang="en-US" dirty="0" smtClean="0"/>
              <a:t>例 </a:t>
            </a:r>
            <a:r>
              <a:rPr lang="en-US" altLang="ja-JP" dirty="0" smtClean="0"/>
              <a:t>tax4.c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4" name="メモ 3"/>
          <p:cNvSpPr/>
          <p:nvPr/>
        </p:nvSpPr>
        <p:spPr>
          <a:xfrm>
            <a:off x="371192" y="2309385"/>
            <a:ext cx="8144158" cy="3865077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実例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tax4.c</a:t>
            </a:r>
            <a:endParaRPr lang="ja-JP" alt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if(income &gt;= 10000000){ // </a:t>
            </a:r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収入が一千万以上なら</a:t>
            </a:r>
          </a:p>
          <a:p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tax = income *30/100; // </a:t>
            </a:r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税率は</a:t>
            </a:r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30%</a:t>
            </a:r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だ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 if (income &gt;= 8000000){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1000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～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800</a:t>
            </a: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*25/100; // </a:t>
            </a:r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800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 税率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25%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 if (income &gt;= 5000000){ // 800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～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500</a:t>
            </a: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*22/100; //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税率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22%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}else{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500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万未満</a:t>
            </a:r>
            <a:endParaRPr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*20/100; //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税率は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20%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だ．</a:t>
            </a:r>
            <a:endParaRPr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角丸四角形吹き出し 4"/>
          <p:cNvSpPr/>
          <p:nvPr/>
        </p:nvSpPr>
        <p:spPr>
          <a:xfrm>
            <a:off x="628650" y="941560"/>
            <a:ext cx="7483255" cy="1086416"/>
          </a:xfrm>
          <a:prstGeom prst="wedgeRoundRectCallout">
            <a:avLst>
              <a:gd name="adj1" fmla="val 5541"/>
              <a:gd name="adj2" fmla="val 186667"/>
              <a:gd name="adj3" fmla="val 16667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kumimoji="1" lang="ja-JP" altLang="en-US" sz="2000" dirty="0" smtClean="0"/>
              <a:t>ポイント</a:t>
            </a:r>
            <a:r>
              <a:rPr kumimoji="1" lang="en-US" altLang="ja-JP" sz="2000" dirty="0" smtClean="0"/>
              <a:t>:</a:t>
            </a:r>
          </a:p>
          <a:p>
            <a:r>
              <a:rPr lang="en-US" altLang="ja-JP" sz="2000" dirty="0" smtClean="0"/>
              <a:t>if else </a:t>
            </a:r>
            <a:r>
              <a:rPr lang="ja-JP" altLang="en-US" sz="2000" dirty="0"/>
              <a:t>は</a:t>
            </a:r>
            <a:r>
              <a:rPr lang="ja-JP" altLang="en-US" sz="2000" u="sng" dirty="0" smtClean="0"/>
              <a:t>書いてある順番に判定される</a:t>
            </a:r>
            <a:r>
              <a:rPr lang="ja-JP" altLang="en-US" sz="2000" dirty="0" smtClean="0"/>
              <a:t>ので，</a:t>
            </a:r>
            <a:endParaRPr lang="en-US" altLang="ja-JP" sz="2000" dirty="0" smtClean="0"/>
          </a:p>
          <a:p>
            <a:r>
              <a:rPr kumimoji="1" lang="ja-JP" altLang="en-US" sz="2000" dirty="0" smtClean="0"/>
              <a:t>ココは </a:t>
            </a:r>
            <a:r>
              <a:rPr lang="en-US" altLang="ja-JP" sz="2000" dirty="0" smtClean="0"/>
              <a:t>10000000 &gt; income </a:t>
            </a:r>
            <a:r>
              <a:rPr lang="ja-JP" altLang="en-US" sz="2000" dirty="0" smtClean="0"/>
              <a:t>≧ </a:t>
            </a:r>
            <a:r>
              <a:rPr lang="en-US" altLang="ja-JP" sz="2000" dirty="0" smtClean="0"/>
              <a:t>8000000 </a:t>
            </a:r>
            <a:r>
              <a:rPr lang="ja-JP" altLang="en-US" sz="2000" dirty="0" smtClean="0"/>
              <a:t>の範囲となる．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9045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37132" y="133890"/>
            <a:ext cx="8869736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main(void){ // list4-2x.c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n, ret=0;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(“Input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the probability of rain: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“);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(“%d”,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&amp;n);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(“It’s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%d %%. \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n”,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n);</a:t>
            </a:r>
          </a:p>
          <a:p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if(n&gt;100){ // </a:t>
            </a:r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ゼロ未満もチェックすべきですが，それは次に</a:t>
            </a:r>
          </a:p>
          <a:p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(“Incorrect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probability, it should be 0 to 100! \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n”);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ret=1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; // </a:t>
            </a:r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例外に相当するので，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を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返すことにしました．</a:t>
            </a:r>
            <a:endParaRPr lang="ja-JP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}else if(n&gt;=50){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(“You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have to bring your umbrella. \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n”);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(“You don’t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have to bring your umbrella. \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n”);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(“Have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a nice day!\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n”);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return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ret; // 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変数の値利用可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kumimoji="1" lang="en-US" altLang="ja-JP" dirty="0" smtClean="0"/>
              <a:t>List 4-2</a:t>
            </a:r>
            <a:r>
              <a:rPr lang="ja-JP" altLang="en-US" dirty="0" smtClean="0"/>
              <a:t>改 </a:t>
            </a:r>
            <a:r>
              <a:rPr lang="en-US" altLang="ja-JP" dirty="0" smtClean="0"/>
              <a:t>p.85[</a:t>
            </a:r>
            <a:r>
              <a:rPr lang="ja-JP" altLang="en-US" dirty="0" smtClean="0"/>
              <a:t>レ</a:t>
            </a:r>
            <a:r>
              <a:rPr lang="en-US" altLang="ja-JP" dirty="0" smtClean="0"/>
              <a:t>]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368" y="4594226"/>
            <a:ext cx="43815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2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条件の組み合わせ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6"/>
            <a:ext cx="7886700" cy="5343579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二つの条件を組み合わせた条件を書くことができます．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条件の否定を示す条件をかけます．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「</a:t>
            </a:r>
            <a:r>
              <a:rPr kumimoji="1" lang="ja-JP" altLang="en-US" dirty="0" smtClean="0"/>
              <a:t>条件」</a:t>
            </a:r>
            <a:r>
              <a:rPr lang="ja-JP" altLang="en-US" dirty="0" smtClean="0"/>
              <a:t>に対して「</a:t>
            </a:r>
            <a:r>
              <a:rPr lang="en-US" altLang="ja-JP" dirty="0" smtClean="0"/>
              <a:t>!(</a:t>
            </a:r>
            <a:r>
              <a:rPr lang="ja-JP" altLang="en-US" dirty="0" smtClean="0"/>
              <a:t>条件</a:t>
            </a:r>
            <a:r>
              <a:rPr lang="en-US" altLang="ja-JP" dirty="0" smtClean="0"/>
              <a:t>)</a:t>
            </a:r>
            <a:r>
              <a:rPr lang="ja-JP" altLang="en-US" dirty="0" smtClean="0"/>
              <a:t>」と表記，￢条件の意味．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例 </a:t>
            </a:r>
            <a:r>
              <a:rPr kumimoji="1" lang="en-US" altLang="ja-JP" dirty="0" smtClean="0"/>
              <a:t>x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0</a:t>
            </a:r>
            <a:r>
              <a:rPr kumimoji="1" lang="ja-JP" altLang="en-US" dirty="0" smtClean="0"/>
              <a:t>より大きくない </a:t>
            </a:r>
            <a:r>
              <a:rPr kumimoji="1"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!(x&gt;0)</a:t>
            </a:r>
            <a:r>
              <a:rPr kumimoji="1"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kumimoji="1" lang="en-US" altLang="ja-JP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kumimoji="1" lang="ja-JP" altLang="en-US" dirty="0" smtClean="0"/>
              <a:t>すなわち</a:t>
            </a:r>
            <a:r>
              <a:rPr kumimoji="1" lang="en-US" altLang="ja-JP" dirty="0" smtClean="0"/>
              <a:t>x</a:t>
            </a:r>
            <a:r>
              <a:rPr kumimoji="1" lang="ja-JP" altLang="en-US" dirty="0" smtClean="0"/>
              <a:t>は</a:t>
            </a:r>
            <a:r>
              <a:rPr lang="en-US" altLang="ja-JP" dirty="0" smtClean="0"/>
              <a:t>0</a:t>
            </a:r>
            <a:r>
              <a:rPr lang="ja-JP" altLang="en-US" dirty="0" smtClean="0"/>
              <a:t>以下 </a:t>
            </a:r>
            <a:r>
              <a:rPr lang="en-US" altLang="ja-JP" dirty="0" smtClean="0"/>
              <a:t>(x&lt;=0)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09" y="2165382"/>
            <a:ext cx="6438936" cy="2288924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4273236" y="1729212"/>
            <a:ext cx="1837853" cy="733331"/>
          </a:xfrm>
          <a:prstGeom prst="wedgeRoundRectCallout">
            <a:avLst>
              <a:gd name="adj1" fmla="val -10981"/>
              <a:gd name="adj2" fmla="val 9336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600" dirty="0" smtClean="0"/>
              <a:t>C</a:t>
            </a:r>
            <a:r>
              <a:rPr kumimoji="1" lang="ja-JP" altLang="en-US" sz="1600" dirty="0" smtClean="0"/>
              <a:t>では</a:t>
            </a:r>
            <a:endParaRPr kumimoji="1" lang="en-US" altLang="ja-JP" sz="1600" dirty="0" smtClean="0"/>
          </a:p>
          <a:p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&amp;&amp; 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ja-JP" altLang="en-US" sz="1600" dirty="0" smtClean="0"/>
              <a:t>と表記</a:t>
            </a:r>
            <a:endParaRPr kumimoji="1" lang="ja-JP" altLang="en-US" sz="1600" dirty="0"/>
          </a:p>
        </p:txBody>
      </p:sp>
      <p:sp>
        <p:nvSpPr>
          <p:cNvPr id="7" name="角丸四角形吹き出し 6"/>
          <p:cNvSpPr/>
          <p:nvPr/>
        </p:nvSpPr>
        <p:spPr>
          <a:xfrm>
            <a:off x="6359021" y="1756575"/>
            <a:ext cx="1837853" cy="733331"/>
          </a:xfrm>
          <a:prstGeom prst="wedgeRoundRectCallout">
            <a:avLst>
              <a:gd name="adj1" fmla="val -10981"/>
              <a:gd name="adj2" fmla="val 9336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600" dirty="0" smtClean="0"/>
              <a:t>C</a:t>
            </a:r>
            <a:r>
              <a:rPr kumimoji="1" lang="ja-JP" altLang="en-US" sz="1600" dirty="0" smtClean="0"/>
              <a:t>では</a:t>
            </a:r>
            <a:endParaRPr kumimoji="1" lang="en-US" altLang="ja-JP" sz="1600" dirty="0" smtClean="0"/>
          </a:p>
          <a:p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|| 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ja-JP" altLang="en-US" sz="1600" dirty="0" smtClean="0"/>
              <a:t>と表記</a:t>
            </a:r>
            <a:endParaRPr kumimoji="1" lang="ja-JP" altLang="en-US" sz="1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846576" y="466051"/>
            <a:ext cx="66877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dirty="0" smtClean="0"/>
              <a:t>p.60-</a:t>
            </a:r>
          </a:p>
          <a:p>
            <a:pPr algn="r"/>
            <a:r>
              <a:rPr lang="en-US" altLang="ja-JP" dirty="0" smtClean="0"/>
              <a:t>(</a:t>
            </a:r>
            <a:r>
              <a:rPr lang="ja-JP" altLang="en-US" dirty="0" smtClean="0"/>
              <a:t>明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38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図のイメージ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24" y="2053483"/>
            <a:ext cx="7388093" cy="240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274264" y="95051"/>
            <a:ext cx="8869736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main(void){ // list4-3x.c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n;</a:t>
            </a:r>
          </a:p>
          <a:p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("Input the probability of rain\n");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("%d", &amp;n);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("It's %d %%. \n", n);</a:t>
            </a:r>
          </a:p>
          <a:p>
            <a:endParaRPr lang="en-US" altLang="ja-JP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if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altLang="ja-JP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n&lt;0 </a:t>
            </a:r>
            <a:r>
              <a:rPr lang="en-US" altLang="ja-JP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|| </a:t>
            </a:r>
            <a:r>
              <a:rPr lang="en-US" altLang="ja-JP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n&gt;100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ゼロ未満もチェックしました</a:t>
            </a:r>
          </a:p>
          <a:p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("Incorrect probability, it should be 0 to 100! \n");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1; // </a:t>
            </a:r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例外に相当するので，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を返して終了してみました</a:t>
            </a:r>
          </a:p>
          <a:p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}else if(n&gt;=50){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("You have to bring your umbrella. \n");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("You don't have to bring your umbrella. \n");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("Have a nice day!\n");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kumimoji="1" lang="en-US" altLang="ja-JP" dirty="0" smtClean="0"/>
              <a:t>List 4-3</a:t>
            </a:r>
            <a:r>
              <a:rPr kumimoji="1" lang="ja-JP" altLang="en-US" dirty="0" smtClean="0"/>
              <a:t>改 </a:t>
            </a:r>
            <a:r>
              <a:rPr kumimoji="1" lang="en-US" altLang="ja-JP" dirty="0" smtClean="0"/>
              <a:t>p.89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5" name="角丸四角形吹き出し 4"/>
          <p:cNvSpPr/>
          <p:nvPr/>
        </p:nvSpPr>
        <p:spPr>
          <a:xfrm>
            <a:off x="4747365" y="1931189"/>
            <a:ext cx="3655252" cy="1180646"/>
          </a:xfrm>
          <a:prstGeom prst="wedgeRoundRectCallout">
            <a:avLst>
              <a:gd name="adj1" fmla="val -127794"/>
              <a:gd name="adj2" fmla="val 5570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 smtClean="0"/>
              <a:t>以下のほうが自然かも</a:t>
            </a:r>
            <a:endParaRPr kumimoji="1" lang="en-US" altLang="ja-JP" dirty="0"/>
          </a:p>
          <a:p>
            <a:r>
              <a:rPr lang="en-US" altLang="ja-JP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if(!(0&lt;=n &amp;&amp; n&lt;=100))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ja-JP" altLang="en-US" dirty="0" smtClean="0"/>
              <a:t>「</a:t>
            </a:r>
            <a:r>
              <a:rPr lang="en-US" altLang="ja-JP" dirty="0" smtClean="0"/>
              <a:t>(0</a:t>
            </a:r>
            <a:r>
              <a:rPr lang="ja-JP" altLang="en-US" dirty="0" smtClean="0"/>
              <a:t>以上か</a:t>
            </a:r>
            <a:r>
              <a:rPr lang="ja-JP" altLang="en-US" dirty="0"/>
              <a:t>つ</a:t>
            </a:r>
            <a:r>
              <a:rPr lang="en-US" altLang="ja-JP" dirty="0" smtClean="0"/>
              <a:t>100</a:t>
            </a:r>
            <a:r>
              <a:rPr lang="ja-JP" altLang="en-US" dirty="0" smtClean="0"/>
              <a:t>以下</a:t>
            </a:r>
            <a:r>
              <a:rPr lang="en-US" altLang="ja-JP" dirty="0" smtClean="0"/>
              <a:t>)</a:t>
            </a:r>
            <a:r>
              <a:rPr lang="ja-JP" altLang="en-US" dirty="0" smtClean="0"/>
              <a:t>では無い」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4319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68629"/>
            <a:ext cx="7886700" cy="682838"/>
          </a:xfrm>
        </p:spPr>
        <p:txBody>
          <a:bodyPr>
            <a:normAutofit fontScale="90000"/>
          </a:bodyPr>
          <a:lstStyle/>
          <a:p>
            <a:r>
              <a:rPr kumimoji="1" lang="en-GB" dirty="0" smtClean="0"/>
              <a:t>C</a:t>
            </a:r>
            <a:r>
              <a:rPr kumimoji="1" lang="ja-JP" altLang="en-US" dirty="0" err="1" smtClean="0"/>
              <a:t>での</a:t>
            </a:r>
            <a:r>
              <a:rPr kumimoji="1" lang="ja-JP" altLang="en-US" dirty="0" smtClean="0"/>
              <a:t>単純な条件式</a:t>
            </a:r>
            <a:endParaRPr kumimoji="1" lang="en-GB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047965"/>
            <a:ext cx="7886700" cy="5477013"/>
          </a:xfrm>
        </p:spPr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変数や定数の一致や，大小関係</a:t>
            </a:r>
            <a:endParaRPr kumimoji="1" lang="en-US" altLang="ja-JP" dirty="0" smtClean="0"/>
          </a:p>
          <a:p>
            <a:pPr lvl="1"/>
            <a:r>
              <a:rPr lang="en-US" altLang="ja-JP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&gt; 0</a:t>
            </a:r>
          </a:p>
          <a:p>
            <a:pPr lvl="1"/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3*r*r</a:t>
            </a:r>
            <a:r>
              <a:rPr kumimoji="1"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&gt;= 10</a:t>
            </a:r>
          </a:p>
          <a:p>
            <a:pPr lvl="1"/>
            <a:r>
              <a:rPr lang="en-US" altLang="ja-JP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== s</a:t>
            </a:r>
          </a:p>
          <a:p>
            <a:pPr lvl="1"/>
            <a:r>
              <a:rPr kumimoji="1"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 == 1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kumimoji="1"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1"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が</a:t>
            </a:r>
            <a:r>
              <a:rPr kumimoji="1"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1"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と等しいのは当たり前なので常に真</a:t>
            </a:r>
            <a:r>
              <a:rPr kumimoji="1"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457200" lvl="1" indent="0">
              <a:buNone/>
            </a:pPr>
            <a:r>
              <a:rPr lang="ja-JP" altLang="en-US" dirty="0"/>
              <a:t>等</a:t>
            </a:r>
            <a:endParaRPr kumimoji="1" lang="en-US" altLang="ja-JP" dirty="0" smtClean="0"/>
          </a:p>
          <a:p>
            <a:r>
              <a:rPr lang="en-US" dirty="0" smtClean="0"/>
              <a:t>C</a:t>
            </a:r>
            <a:r>
              <a:rPr lang="ja-JP" altLang="en-US" dirty="0" smtClean="0"/>
              <a:t>言語では，</a:t>
            </a:r>
            <a:r>
              <a:rPr lang="ja-JP" altLang="en-US" dirty="0">
                <a:solidFill>
                  <a:srgbClr val="FF0000"/>
                </a:solidFill>
              </a:rPr>
              <a:t>値</a:t>
            </a:r>
            <a:r>
              <a:rPr lang="ja-JP" altLang="en-US" dirty="0" smtClean="0">
                <a:solidFill>
                  <a:srgbClr val="FF0000"/>
                </a:solidFill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0 </a:t>
            </a:r>
            <a:r>
              <a:rPr lang="ja-JP" altLang="en-US" dirty="0" smtClean="0"/>
              <a:t>は，「</a:t>
            </a:r>
            <a:r>
              <a:rPr lang="ja-JP" altLang="en-US" dirty="0" smtClean="0">
                <a:solidFill>
                  <a:srgbClr val="FF0000"/>
                </a:solidFill>
              </a:rPr>
              <a:t>条件が成り立たないことを示す値</a:t>
            </a:r>
            <a:r>
              <a:rPr lang="ja-JP" altLang="en-US" dirty="0" smtClean="0"/>
              <a:t>」と定義されている．</a:t>
            </a:r>
            <a:endParaRPr lang="en-US" altLang="ja-JP" dirty="0" smtClean="0"/>
          </a:p>
          <a:p>
            <a:pPr lvl="1"/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if(0) </a:t>
            </a:r>
            <a:r>
              <a:rPr lang="ja-JP" altLang="en-US" dirty="0" smtClean="0"/>
              <a:t>も文法的には正しい，意味ないけど．</a:t>
            </a:r>
            <a:endParaRPr lang="en-US" altLang="ja-JP" dirty="0" smtClean="0"/>
          </a:p>
          <a:p>
            <a:r>
              <a:rPr kumimoji="1" lang="ja-JP" altLang="en-US" dirty="0" smtClean="0"/>
              <a:t>一方，</a:t>
            </a:r>
            <a:r>
              <a:rPr lang="ja-JP" altLang="en-US" dirty="0" smtClean="0">
                <a:solidFill>
                  <a:srgbClr val="FF0000"/>
                </a:solidFill>
              </a:rPr>
              <a:t>値 </a:t>
            </a:r>
            <a:r>
              <a:rPr lang="en-US" altLang="ja-JP" dirty="0" smtClean="0">
                <a:solidFill>
                  <a:srgbClr val="FF0000"/>
                </a:solidFill>
              </a:rPr>
              <a:t>0 </a:t>
            </a:r>
            <a:r>
              <a:rPr lang="ja-JP" altLang="en-US" dirty="0" smtClean="0">
                <a:solidFill>
                  <a:srgbClr val="FF0000"/>
                </a:solidFill>
              </a:rPr>
              <a:t>以外 </a:t>
            </a:r>
            <a:r>
              <a:rPr lang="en-US" altLang="ja-JP" dirty="0" smtClean="0"/>
              <a:t>(1, -1, 100 </a:t>
            </a:r>
            <a:r>
              <a:rPr lang="ja-JP" altLang="en-US" dirty="0" smtClean="0"/>
              <a:t>等</a:t>
            </a:r>
            <a:r>
              <a:rPr lang="en-US" altLang="ja-JP" dirty="0" smtClean="0"/>
              <a:t>)</a:t>
            </a:r>
            <a:r>
              <a:rPr lang="ja-JP" altLang="en-US" dirty="0" smtClean="0"/>
              <a:t>は，</a:t>
            </a:r>
            <a:r>
              <a:rPr lang="ja-JP" altLang="en-US" dirty="0" smtClean="0">
                <a:solidFill>
                  <a:srgbClr val="FF0000"/>
                </a:solidFill>
              </a:rPr>
              <a:t>条件が常に成り立つこと</a:t>
            </a:r>
            <a:r>
              <a:rPr lang="ja-JP" altLang="en-US" dirty="0" smtClean="0"/>
              <a:t>を示す．</a:t>
            </a:r>
            <a:endParaRPr lang="en-US" altLang="ja-JP" dirty="0" smtClean="0"/>
          </a:p>
          <a:p>
            <a:pPr lvl="1">
              <a:lnSpc>
                <a:spcPct val="100000"/>
              </a:lnSpc>
            </a:pP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if(1) </a:t>
            </a:r>
            <a:r>
              <a:rPr lang="ja-JP" altLang="en-US" dirty="0"/>
              <a:t>等も文法的には正しい，意味ないけど</a:t>
            </a:r>
            <a:r>
              <a:rPr lang="ja-JP" altLang="en-US" dirty="0" smtClean="0"/>
              <a:t>．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繰り返しの話が出てこないと意味がない．</a:t>
            </a:r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08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条件の合成規則</a:t>
            </a:r>
            <a:endParaRPr kumimoji="1" lang="en-GB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6"/>
            <a:ext cx="7886700" cy="2988924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恐らく高校数学で習ったと思うが，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∧ </a:t>
            </a:r>
            <a:r>
              <a:rPr kumimoji="1" lang="en-US" altLang="ja-JP" dirty="0" smtClean="0"/>
              <a:t>(and, </a:t>
            </a:r>
            <a:r>
              <a:rPr kumimoji="1" lang="ja-JP" altLang="en-US" dirty="0" smtClean="0"/>
              <a:t>かつ，</a:t>
            </a:r>
            <a:r>
              <a:rPr kumimoji="1" lang="en-US" altLang="ja-JP" dirty="0" smtClean="0"/>
              <a:t>C</a:t>
            </a:r>
            <a:r>
              <a:rPr kumimoji="1" lang="ja-JP" altLang="en-US" dirty="0" smtClean="0"/>
              <a:t>での </a:t>
            </a:r>
            <a:r>
              <a:rPr kumimoji="1"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&amp;&amp;</a:t>
            </a:r>
            <a:r>
              <a:rPr kumimoji="1" lang="en-US" altLang="ja-JP" dirty="0" smtClean="0"/>
              <a:t>)</a:t>
            </a:r>
          </a:p>
          <a:p>
            <a:pPr lvl="1"/>
            <a:r>
              <a:rPr lang="ja-JP" altLang="en-US" dirty="0" smtClean="0"/>
              <a:t>∨ </a:t>
            </a:r>
            <a:r>
              <a:rPr lang="en-US" altLang="ja-JP" dirty="0" smtClean="0"/>
              <a:t>(or, </a:t>
            </a:r>
            <a:r>
              <a:rPr lang="ja-JP" altLang="en-US" dirty="0" smtClean="0"/>
              <a:t>または，</a:t>
            </a:r>
            <a:r>
              <a:rPr lang="en-US" altLang="ja-JP" dirty="0" smtClean="0"/>
              <a:t>C</a:t>
            </a:r>
            <a:r>
              <a:rPr lang="ja-JP" altLang="en-US" dirty="0" smtClean="0"/>
              <a:t>での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||</a:t>
            </a:r>
            <a:r>
              <a:rPr lang="en-US" altLang="ja-JP" dirty="0" smtClean="0"/>
              <a:t>)</a:t>
            </a:r>
          </a:p>
          <a:p>
            <a:pPr lvl="1"/>
            <a:r>
              <a:rPr kumimoji="1" lang="ja-JP" altLang="en-US" dirty="0" smtClean="0"/>
              <a:t>￢ </a:t>
            </a:r>
            <a:r>
              <a:rPr kumimoji="1" lang="en-US" altLang="ja-JP" dirty="0" smtClean="0"/>
              <a:t>(not, </a:t>
            </a:r>
            <a:r>
              <a:rPr kumimoji="1" lang="ja-JP" altLang="en-US" dirty="0" smtClean="0"/>
              <a:t>否定，</a:t>
            </a:r>
            <a:r>
              <a:rPr kumimoji="1" lang="en-US" altLang="ja-JP" dirty="0" smtClean="0"/>
              <a:t>C</a:t>
            </a:r>
            <a:r>
              <a:rPr kumimoji="1" lang="ja-JP" altLang="en-US" dirty="0" smtClean="0"/>
              <a:t>での </a:t>
            </a:r>
            <a:r>
              <a:rPr kumimoji="1"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!</a:t>
            </a:r>
            <a:r>
              <a:rPr kumimoji="1" lang="en-US" altLang="ja-JP" dirty="0" smtClean="0"/>
              <a:t>) </a:t>
            </a:r>
          </a:p>
          <a:p>
            <a:pPr marL="457200" lvl="1" indent="0">
              <a:buNone/>
            </a:pPr>
            <a:r>
              <a:rPr lang="ja-JP" altLang="en-US" dirty="0" smtClean="0"/>
              <a:t>の意味は以下のように定義されている．ちなみに，</a:t>
            </a:r>
            <a:endParaRPr lang="en-US" altLang="ja-JP" dirty="0" smtClean="0"/>
          </a:p>
          <a:p>
            <a:pPr lvl="1"/>
            <a:r>
              <a:rPr lang="en-US" dirty="0" smtClean="0"/>
              <a:t>T (true, </a:t>
            </a:r>
            <a:r>
              <a:rPr lang="ja-JP" altLang="en-US" dirty="0" smtClean="0"/>
              <a:t>条件が成り立つ値，</a:t>
            </a:r>
            <a:r>
              <a:rPr lang="en-US" altLang="ja-JP" dirty="0" smtClean="0"/>
              <a:t>C</a:t>
            </a:r>
            <a:r>
              <a:rPr lang="ja-JP" altLang="en-US" dirty="0" err="1" smtClean="0"/>
              <a:t>での</a:t>
            </a:r>
            <a:r>
              <a:rPr lang="en-US" altLang="ja-JP" dirty="0" smtClean="0"/>
              <a:t>0</a:t>
            </a:r>
            <a:r>
              <a:rPr lang="ja-JP" altLang="en-US" dirty="0" smtClean="0"/>
              <a:t>以外</a:t>
            </a:r>
            <a:r>
              <a:rPr lang="en-US" altLang="ja-JP" dirty="0" smtClean="0"/>
              <a:t>)</a:t>
            </a:r>
          </a:p>
          <a:p>
            <a:pPr lvl="1"/>
            <a:r>
              <a:rPr lang="en-US" dirty="0" smtClean="0"/>
              <a:t>F (false, </a:t>
            </a:r>
            <a:r>
              <a:rPr lang="ja-JP" altLang="en-US" dirty="0" smtClean="0"/>
              <a:t>条件が成り立たない値</a:t>
            </a:r>
            <a:r>
              <a:rPr lang="en-US" altLang="ja-JP" dirty="0" smtClean="0"/>
              <a:t>, C</a:t>
            </a:r>
            <a:r>
              <a:rPr lang="ja-JP" altLang="en-US" dirty="0" err="1" smtClean="0"/>
              <a:t>での</a:t>
            </a:r>
            <a:r>
              <a:rPr lang="en-US" altLang="ja-JP" dirty="0" smtClean="0"/>
              <a:t>0) </a:t>
            </a:r>
            <a:r>
              <a:rPr lang="ja-JP" altLang="en-US" dirty="0" smtClean="0"/>
              <a:t>とする．</a:t>
            </a:r>
            <a:endParaRPr lang="en-US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15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550633"/>
              </p:ext>
            </p:extLst>
          </p:nvPr>
        </p:nvGraphicFramePr>
        <p:xfrm>
          <a:off x="1648693" y="4345111"/>
          <a:ext cx="1619244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030"/>
                <a:gridCol w="359093"/>
                <a:gridCol w="893121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 </a:t>
                      </a:r>
                      <a:r>
                        <a:rPr lang="ja-JP" altLang="en-US" dirty="0" smtClean="0"/>
                        <a:t>∧ </a:t>
                      </a:r>
                      <a:r>
                        <a:rPr lang="en-US" altLang="ja-JP" dirty="0" smtClean="0"/>
                        <a:t>B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83139"/>
              </p:ext>
            </p:extLst>
          </p:nvPr>
        </p:nvGraphicFramePr>
        <p:xfrm>
          <a:off x="4121730" y="4358367"/>
          <a:ext cx="1619244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030"/>
                <a:gridCol w="359093"/>
                <a:gridCol w="893121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 </a:t>
                      </a:r>
                      <a:r>
                        <a:rPr lang="ja-JP" altLang="en-US" dirty="0" smtClean="0"/>
                        <a:t>∨ </a:t>
                      </a:r>
                      <a:r>
                        <a:rPr lang="en-US" altLang="ja-JP" dirty="0" smtClean="0"/>
                        <a:t>B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>
            <p:extLst/>
          </p:nvPr>
        </p:nvGraphicFramePr>
        <p:xfrm>
          <a:off x="6683087" y="4653605"/>
          <a:ext cx="1015048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030"/>
                <a:gridCol w="64801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dirty="0" smtClean="0"/>
                        <a:t>￢ </a:t>
                      </a:r>
                      <a:r>
                        <a:rPr lang="en-US" altLang="ja-JP" dirty="0" smtClean="0"/>
                        <a:t>A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03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条件式の合成</a:t>
            </a:r>
            <a:endParaRPr kumimoji="1" lang="en-GB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6"/>
            <a:ext cx="7886700" cy="5154275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A, B, C, D </a:t>
            </a:r>
            <a:r>
              <a:rPr kumimoji="1" lang="ja-JP" altLang="en-US" dirty="0" smtClean="0"/>
              <a:t>等を「</a:t>
            </a:r>
            <a:r>
              <a:rPr kumimoji="1" lang="en-US" altLang="ja-JP" dirty="0" smtClean="0"/>
              <a:t>x</a:t>
            </a:r>
            <a:r>
              <a:rPr kumimoji="1" lang="ja-JP" altLang="en-US" dirty="0" smtClean="0"/>
              <a:t>が</a:t>
            </a:r>
            <a:r>
              <a:rPr kumimoji="1" lang="en-US" altLang="ja-JP" dirty="0" smtClean="0"/>
              <a:t>10</a:t>
            </a:r>
            <a:r>
              <a:rPr kumimoji="1" lang="ja-JP" altLang="en-US" dirty="0" smtClean="0"/>
              <a:t>より大きい」等の条件とする．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C</a:t>
            </a:r>
            <a:r>
              <a:rPr lang="ja-JP" altLang="en-US" dirty="0" smtClean="0"/>
              <a:t>言語の場合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&gt;= 10 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等</a:t>
            </a:r>
            <a:endParaRPr lang="en-US" altLang="ja-JP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実は </a:t>
            </a:r>
            <a:r>
              <a:rPr kumimoji="1"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A=(x&gt;=10); </a:t>
            </a:r>
            <a:r>
              <a:rPr kumimoji="1"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等，条件判断の「値」を整数として，変数に保存してもよい．</a:t>
            </a:r>
            <a:endParaRPr kumimoji="1" lang="en-US" altLang="ja-JP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ja-JP" altLang="en-US" dirty="0" smtClean="0"/>
              <a:t>∧ ∨ ￢ を階層的に組み合わせて，複雑な条件を構成するこができる</a:t>
            </a:r>
            <a:r>
              <a:rPr lang="ja-JP" altLang="en-US" dirty="0"/>
              <a:t> </a:t>
            </a:r>
            <a:r>
              <a:rPr lang="en-US" altLang="ja-JP" dirty="0" smtClean="0"/>
              <a:t>(</a:t>
            </a:r>
            <a:r>
              <a:rPr lang="ja-JP" altLang="en-US" dirty="0" smtClean="0"/>
              <a:t>高校数学で習ったと思う</a:t>
            </a:r>
            <a:r>
              <a:rPr lang="en-US" altLang="ja-JP" dirty="0" smtClean="0"/>
              <a:t>)</a:t>
            </a:r>
          </a:p>
          <a:p>
            <a:pPr lvl="1"/>
            <a:r>
              <a:rPr lang="ja-JP" altLang="en-US" dirty="0" smtClean="0"/>
              <a:t>例 ￢</a:t>
            </a:r>
            <a:r>
              <a:rPr lang="en-US" altLang="ja-JP" dirty="0" smtClean="0"/>
              <a:t>(A </a:t>
            </a:r>
            <a:r>
              <a:rPr lang="ja-JP" altLang="en-US" dirty="0" smtClean="0"/>
              <a:t>∧ </a:t>
            </a:r>
            <a:r>
              <a:rPr lang="en-US" altLang="ja-JP" dirty="0" smtClean="0"/>
              <a:t>(B </a:t>
            </a:r>
            <a:r>
              <a:rPr lang="ja-JP" altLang="en-US" dirty="0" smtClean="0"/>
              <a:t>∨ </a:t>
            </a:r>
            <a:r>
              <a:rPr lang="en-US" altLang="ja-JP" dirty="0" smtClean="0"/>
              <a:t>(C </a:t>
            </a:r>
            <a:r>
              <a:rPr lang="ja-JP" altLang="en-US" dirty="0" smtClean="0"/>
              <a:t>∧ ￢</a:t>
            </a:r>
            <a:r>
              <a:rPr lang="en-US" altLang="ja-JP" dirty="0" smtClean="0"/>
              <a:t>D))) </a:t>
            </a:r>
          </a:p>
          <a:p>
            <a:r>
              <a:rPr kumimoji="1" lang="en-GB" dirty="0" smtClean="0"/>
              <a:t>C</a:t>
            </a:r>
            <a:r>
              <a:rPr kumimoji="1" lang="ja-JP" altLang="en-US" dirty="0" smtClean="0"/>
              <a:t>の条件式も同様のことが可能である．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例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!(A &amp;&amp; (B || (C &amp;&amp; !D)))</a:t>
            </a:r>
          </a:p>
          <a:p>
            <a:pPr lvl="1"/>
            <a:endParaRPr kumimoji="1" lang="en-US" dirty="0"/>
          </a:p>
          <a:p>
            <a:r>
              <a:rPr lang="en-US" dirty="0" smtClean="0"/>
              <a:t>if</a:t>
            </a:r>
            <a:r>
              <a:rPr lang="ja-JP" altLang="en-US" dirty="0"/>
              <a:t>文</a:t>
            </a:r>
            <a:r>
              <a:rPr lang="ja-JP" altLang="en-US" dirty="0" smtClean="0"/>
              <a:t>での条件には，上記のような条件を書くことができる．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無論，単純な条件，例えば 数値</a:t>
            </a:r>
            <a:r>
              <a:rPr kumimoji="1" lang="en-US" altLang="ja-JP" dirty="0" smtClean="0"/>
              <a:t>1 </a:t>
            </a:r>
            <a:r>
              <a:rPr kumimoji="1" lang="ja-JP" altLang="en-US" dirty="0" smtClean="0"/>
              <a:t>や </a:t>
            </a:r>
            <a:r>
              <a:rPr kumimoji="1" lang="en-US" altLang="ja-JP" dirty="0" smtClean="0"/>
              <a:t>0 </a:t>
            </a:r>
            <a:r>
              <a:rPr kumimoji="1" lang="ja-JP" altLang="en-US" dirty="0" smtClean="0"/>
              <a:t>等も書ける．</a:t>
            </a:r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87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数学の条件と</a:t>
            </a:r>
            <a:r>
              <a:rPr lang="en-US" altLang="ja-JP" dirty="0" smtClean="0"/>
              <a:t>C</a:t>
            </a:r>
            <a:r>
              <a:rPr lang="ja-JP" altLang="en-US" dirty="0" smtClean="0"/>
              <a:t>言語の条件の違い</a:t>
            </a:r>
            <a:endParaRPr kumimoji="1" lang="en-GB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6"/>
            <a:ext cx="7886700" cy="5279644"/>
          </a:xfrm>
        </p:spPr>
        <p:txBody>
          <a:bodyPr>
            <a:normAutofit fontScale="92500"/>
          </a:bodyPr>
          <a:lstStyle/>
          <a:p>
            <a:r>
              <a:rPr kumimoji="1" lang="ja-JP" altLang="en-US" dirty="0" smtClean="0"/>
              <a:t>条件判断は，左から右に順番に行われる，結果，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∧ で</a:t>
            </a:r>
            <a:r>
              <a:rPr lang="ja-JP" altLang="en-US" dirty="0"/>
              <a:t>繋</a:t>
            </a:r>
            <a:r>
              <a:rPr lang="ja-JP" altLang="en-US" dirty="0" smtClean="0"/>
              <a:t>がっている条件で，より左のものが</a:t>
            </a:r>
            <a:r>
              <a:rPr lang="en-US" altLang="ja-JP" dirty="0" smtClean="0"/>
              <a:t>false</a:t>
            </a:r>
            <a:r>
              <a:rPr lang="ja-JP" altLang="en-US" dirty="0" smtClean="0"/>
              <a:t>になれば，続く条件の評価は行われない．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 &amp;&amp; B &amp;&amp; C &amp;&amp; D </a:t>
            </a:r>
            <a:r>
              <a:rPr lang="ja-JP" altLang="en-US" dirty="0" smtClean="0"/>
              <a:t>では，</a:t>
            </a:r>
            <a:r>
              <a:rPr lang="en-US" altLang="ja-JP" dirty="0" smtClean="0"/>
              <a:t>A, B, C, D </a:t>
            </a:r>
            <a:r>
              <a:rPr lang="ja-JP" altLang="en-US" dirty="0" smtClean="0"/>
              <a:t>の順で評価を行い，もし，</a:t>
            </a:r>
            <a:r>
              <a:rPr lang="en-US" altLang="ja-JP" dirty="0" smtClean="0"/>
              <a:t>B</a:t>
            </a:r>
            <a:r>
              <a:rPr lang="ja-JP" altLang="en-US" dirty="0" smtClean="0"/>
              <a:t>が成り立たなければ，</a:t>
            </a:r>
            <a:r>
              <a:rPr lang="en-US" altLang="ja-JP" dirty="0" smtClean="0"/>
              <a:t>C, D </a:t>
            </a:r>
            <a:r>
              <a:rPr lang="ja-JP" altLang="en-US" dirty="0" smtClean="0"/>
              <a:t>の評価はしない．</a:t>
            </a:r>
            <a:endParaRPr lang="en-US" altLang="ja-JP" dirty="0" smtClean="0"/>
          </a:p>
          <a:p>
            <a:r>
              <a:rPr kumimoji="1" lang="ja-JP" altLang="en-US" dirty="0" smtClean="0"/>
              <a:t>∨ で繋がっている条件で，より左のものが</a:t>
            </a:r>
            <a:r>
              <a:rPr kumimoji="1" lang="en-US" altLang="ja-JP" dirty="0" smtClean="0"/>
              <a:t>true</a:t>
            </a:r>
            <a:r>
              <a:rPr kumimoji="1" lang="ja-JP" altLang="en-US" dirty="0" smtClean="0"/>
              <a:t>になれば，続く条件の評価は行われない．</a:t>
            </a:r>
            <a:endParaRPr kumimoji="1" lang="en-US" altLang="ja-JP" dirty="0" smtClean="0"/>
          </a:p>
          <a:p>
            <a:pPr lvl="1"/>
            <a:r>
              <a:rPr lang="en-US" altLang="ja-JP" dirty="0"/>
              <a:t>A </a:t>
            </a:r>
            <a:r>
              <a:rPr lang="en-US" altLang="ja-JP" dirty="0" smtClean="0"/>
              <a:t>|| </a:t>
            </a:r>
            <a:r>
              <a:rPr lang="en-US" altLang="ja-JP" dirty="0"/>
              <a:t>B </a:t>
            </a:r>
            <a:r>
              <a:rPr lang="en-US" altLang="ja-JP" dirty="0" smtClean="0"/>
              <a:t>|| </a:t>
            </a:r>
            <a:r>
              <a:rPr lang="en-US" altLang="ja-JP" dirty="0"/>
              <a:t>C </a:t>
            </a:r>
            <a:r>
              <a:rPr lang="en-US" altLang="ja-JP" dirty="0" smtClean="0"/>
              <a:t>|| </a:t>
            </a:r>
            <a:r>
              <a:rPr lang="en-US" altLang="ja-JP" dirty="0"/>
              <a:t>D </a:t>
            </a:r>
            <a:r>
              <a:rPr lang="ja-JP" altLang="en-US" dirty="0"/>
              <a:t>では，</a:t>
            </a:r>
            <a:r>
              <a:rPr lang="en-US" altLang="ja-JP" dirty="0"/>
              <a:t>A, B, C, D </a:t>
            </a:r>
            <a:r>
              <a:rPr lang="ja-JP" altLang="en-US" dirty="0"/>
              <a:t>の順で評価を行い，もし，</a:t>
            </a:r>
            <a:r>
              <a:rPr lang="en-US" altLang="ja-JP" dirty="0"/>
              <a:t>B</a:t>
            </a:r>
            <a:r>
              <a:rPr lang="ja-JP" altLang="en-US" dirty="0"/>
              <a:t>が成り立</a:t>
            </a:r>
            <a:r>
              <a:rPr lang="ja-JP" altLang="en-US" dirty="0" smtClean="0"/>
              <a:t>たて</a:t>
            </a:r>
            <a:r>
              <a:rPr lang="ja-JP" altLang="en-US" dirty="0"/>
              <a:t>ば</a:t>
            </a:r>
            <a:r>
              <a:rPr lang="ja-JP" altLang="en-US" dirty="0" smtClean="0"/>
              <a:t>，</a:t>
            </a:r>
            <a:r>
              <a:rPr lang="en-US" altLang="ja-JP" dirty="0"/>
              <a:t>C, D </a:t>
            </a:r>
            <a:r>
              <a:rPr lang="ja-JP" altLang="en-US" dirty="0"/>
              <a:t>の評価はしない</a:t>
            </a:r>
            <a:r>
              <a:rPr lang="ja-JP" altLang="en-US" dirty="0" smtClean="0"/>
              <a:t>．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en-US" altLang="ja-JP" dirty="0" smtClean="0"/>
              <a:t>A &amp;&amp; B </a:t>
            </a:r>
            <a:r>
              <a:rPr lang="ja-JP" altLang="en-US" dirty="0" smtClean="0"/>
              <a:t>と </a:t>
            </a:r>
            <a:r>
              <a:rPr lang="en-US" altLang="ja-JP" dirty="0" smtClean="0"/>
              <a:t>B &amp;&amp; A </a:t>
            </a:r>
            <a:r>
              <a:rPr lang="ja-JP" altLang="en-US" dirty="0" smtClean="0"/>
              <a:t>の意味が変わる場合が</a:t>
            </a:r>
            <a:r>
              <a:rPr lang="en-US" altLang="ja-JP" dirty="0" smtClean="0"/>
              <a:t>C</a:t>
            </a:r>
            <a:r>
              <a:rPr lang="ja-JP" altLang="en-US" dirty="0" smtClean="0"/>
              <a:t>ではある．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数学では， </a:t>
            </a:r>
            <a:r>
              <a:rPr lang="en-US" altLang="ja-JP" dirty="0" smtClean="0"/>
              <a:t>A </a:t>
            </a:r>
            <a:r>
              <a:rPr lang="ja-JP" altLang="en-US" dirty="0" smtClean="0"/>
              <a:t>∧ </a:t>
            </a:r>
            <a:r>
              <a:rPr lang="en-US" altLang="ja-JP" dirty="0" smtClean="0"/>
              <a:t>B </a:t>
            </a:r>
            <a:r>
              <a:rPr lang="ja-JP" altLang="en-US" dirty="0" smtClean="0"/>
              <a:t>と </a:t>
            </a:r>
            <a:r>
              <a:rPr lang="en-US" altLang="ja-JP" dirty="0" smtClean="0"/>
              <a:t>B </a:t>
            </a:r>
            <a:r>
              <a:rPr lang="ja-JP" altLang="en-US" dirty="0" smtClean="0"/>
              <a:t>∧ </a:t>
            </a:r>
            <a:r>
              <a:rPr lang="en-US" altLang="ja-JP" dirty="0" smtClean="0"/>
              <a:t>A </a:t>
            </a:r>
            <a:r>
              <a:rPr lang="ja-JP" altLang="en-US" dirty="0" smtClean="0"/>
              <a:t>の意味は常に同じ．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58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58722"/>
            <a:ext cx="7886700" cy="682838"/>
          </a:xfrm>
        </p:spPr>
        <p:txBody>
          <a:bodyPr>
            <a:normAutofit fontScale="90000"/>
          </a:bodyPr>
          <a:lstStyle/>
          <a:p>
            <a:r>
              <a:rPr lang="ja-JP" altLang="en-US" dirty="0" smtClean="0"/>
              <a:t>例 </a:t>
            </a:r>
            <a:r>
              <a:rPr lang="en-US" altLang="ja-JP" dirty="0" smtClean="0"/>
              <a:t>tax4.c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4" name="メモ 3"/>
          <p:cNvSpPr/>
          <p:nvPr/>
        </p:nvSpPr>
        <p:spPr>
          <a:xfrm>
            <a:off x="371192" y="2309385"/>
            <a:ext cx="8144158" cy="3865077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実例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tax4.c</a:t>
            </a:r>
            <a:endParaRPr lang="ja-JP" alt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if(income &gt;= 10000000){ // </a:t>
            </a:r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収入が一千万以上なら</a:t>
            </a:r>
          </a:p>
          <a:p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tax = income *30/100; // </a:t>
            </a:r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税率は</a:t>
            </a:r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30%</a:t>
            </a:r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だ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 if (income &gt;= 8000000){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800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万以上</a:t>
            </a:r>
            <a:endParaRPr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*25/100; // </a:t>
            </a:r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800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 税率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25%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 if (income &gt;= 5000000){ // 500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万以上</a:t>
            </a:r>
            <a:endParaRPr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*22/100; //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税率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22%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}else{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その他は</a:t>
            </a:r>
            <a:endParaRPr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*20/100; //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税率は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20%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だ．</a:t>
            </a:r>
            <a:endParaRPr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角丸四角形吹き出し 4"/>
          <p:cNvSpPr/>
          <p:nvPr/>
        </p:nvSpPr>
        <p:spPr>
          <a:xfrm>
            <a:off x="628650" y="941560"/>
            <a:ext cx="7483255" cy="1086416"/>
          </a:xfrm>
          <a:prstGeom prst="wedgeRoundRectCallout">
            <a:avLst>
              <a:gd name="adj1" fmla="val 5541"/>
              <a:gd name="adj2" fmla="val 186667"/>
              <a:gd name="adj3" fmla="val 16667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kumimoji="1" lang="ja-JP" altLang="en-US" sz="2000" dirty="0" smtClean="0"/>
              <a:t>ポイント</a:t>
            </a:r>
            <a:r>
              <a:rPr kumimoji="1" lang="en-US" altLang="ja-JP" sz="2000" dirty="0" smtClean="0"/>
              <a:t>:</a:t>
            </a:r>
          </a:p>
          <a:p>
            <a:r>
              <a:rPr lang="en-US" altLang="ja-JP" sz="2000" dirty="0" smtClean="0"/>
              <a:t>if else </a:t>
            </a:r>
            <a:r>
              <a:rPr lang="ja-JP" altLang="en-US" sz="2000" dirty="0"/>
              <a:t>は</a:t>
            </a:r>
            <a:r>
              <a:rPr lang="ja-JP" altLang="en-US" sz="2000" u="sng" dirty="0" smtClean="0"/>
              <a:t>書いてある順番に判定される</a:t>
            </a:r>
            <a:r>
              <a:rPr lang="ja-JP" altLang="en-US" sz="2000" dirty="0" smtClean="0"/>
              <a:t>ので，</a:t>
            </a:r>
            <a:endParaRPr lang="en-US" altLang="ja-JP" sz="2000" dirty="0" smtClean="0"/>
          </a:p>
          <a:p>
            <a:r>
              <a:rPr kumimoji="1" lang="ja-JP" altLang="en-US" sz="2000" dirty="0" smtClean="0"/>
              <a:t>ココは </a:t>
            </a:r>
            <a:r>
              <a:rPr lang="en-US" altLang="ja-JP" sz="2000" dirty="0" smtClean="0"/>
              <a:t>10000000 &gt; income </a:t>
            </a:r>
            <a:r>
              <a:rPr lang="ja-JP" altLang="en-US" sz="2000" dirty="0" smtClean="0"/>
              <a:t>≧ </a:t>
            </a:r>
            <a:r>
              <a:rPr lang="en-US" altLang="ja-JP" sz="2000" dirty="0" smtClean="0"/>
              <a:t>8000000 </a:t>
            </a:r>
            <a:r>
              <a:rPr lang="ja-JP" altLang="en-US" sz="2000" dirty="0" smtClean="0"/>
              <a:t>の範囲となる．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20040" y="211016"/>
            <a:ext cx="141577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3200" dirty="0" smtClean="0"/>
              <a:t>再掲載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770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64710"/>
            <a:ext cx="7886700" cy="682838"/>
          </a:xfrm>
        </p:spPr>
        <p:txBody>
          <a:bodyPr>
            <a:normAutofit fontScale="90000"/>
          </a:bodyPr>
          <a:lstStyle/>
          <a:p>
            <a:pPr algn="l"/>
            <a:r>
              <a:rPr kumimoji="1" lang="ja-JP" altLang="en-US" dirty="0" smtClean="0"/>
              <a:t>同じ意味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4" name="メモ 3"/>
          <p:cNvSpPr/>
          <p:nvPr/>
        </p:nvSpPr>
        <p:spPr>
          <a:xfrm>
            <a:off x="3011835" y="172149"/>
            <a:ext cx="5503515" cy="2532609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ja-JP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実例 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tax4.c</a:t>
            </a:r>
            <a:endParaRPr lang="ja-JP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if(income &gt;= 10000000){ // </a:t>
            </a:r>
            <a:r>
              <a:rPr lang="ja-JP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収入が一千万以上なら</a:t>
            </a:r>
          </a:p>
          <a:p>
            <a:r>
              <a:rPr lang="ja-JP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tax = income *30/100; // </a:t>
            </a:r>
            <a:r>
              <a:rPr lang="ja-JP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税率は</a:t>
            </a:r>
            <a:r>
              <a:rPr lang="en-US" altLang="ja-JP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30%</a:t>
            </a:r>
            <a:r>
              <a:rPr lang="ja-JP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だ</a:t>
            </a:r>
          </a:p>
          <a:p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 if (income &gt;= 8000000){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800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万以上</a:t>
            </a:r>
            <a:endParaRPr lang="en-US" altLang="ja-JP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*25/100; // </a:t>
            </a:r>
            <a:r>
              <a:rPr lang="en-US" altLang="ja-JP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800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 税率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25%</a:t>
            </a:r>
          </a:p>
          <a:p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 if (income &gt;= 5000000){ // 500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万以上</a:t>
            </a:r>
            <a:endParaRPr lang="en-US" altLang="ja-JP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*22/100; // 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税率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22%</a:t>
            </a:r>
          </a:p>
          <a:p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}else{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その他は</a:t>
            </a:r>
            <a:endParaRPr lang="en-US" altLang="ja-JP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*20/100; // 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税率は</a:t>
            </a:r>
            <a:r>
              <a:rPr lang="en-US" altLang="ja-JP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20%</a:t>
            </a:r>
            <a:r>
              <a:rPr lang="ja-JP" alt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だ．</a:t>
            </a:r>
            <a:endParaRPr lang="en-US" altLang="ja-JP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メモ 4"/>
          <p:cNvSpPr/>
          <p:nvPr/>
        </p:nvSpPr>
        <p:spPr>
          <a:xfrm>
            <a:off x="342225" y="2863701"/>
            <a:ext cx="8626411" cy="3675212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実例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tax5.c</a:t>
            </a:r>
            <a:endParaRPr lang="ja-JP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if(income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&gt;=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10000000 ){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収入が一千万以上なら</a:t>
            </a:r>
          </a:p>
          <a:p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tax = income *30/100; // </a:t>
            </a:r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税率は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30%</a:t>
            </a:r>
            <a:r>
              <a:rPr lang="ja-JP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だ</a:t>
            </a:r>
          </a:p>
          <a:p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(10000000 &gt; income &amp;&amp; income &gt;= 8000000){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1000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万～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800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</a:t>
            </a:r>
            <a:endParaRPr lang="en-US" altLang="ja-JP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*25/100; // 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税率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25%</a:t>
            </a:r>
          </a:p>
          <a:p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(8000000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&gt; income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&amp;&amp; income &gt;= 5000000){ // 800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万～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500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</a:t>
            </a:r>
            <a:endParaRPr lang="en-US" altLang="ja-JP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*22/100; // 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税率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22%</a:t>
            </a:r>
          </a:p>
          <a:p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ja-JP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if(5000000 &gt; income){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500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万未満</a:t>
            </a:r>
            <a:endParaRPr lang="en-US" altLang="ja-JP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tax = income *20/100; // 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税率は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20%</a:t>
            </a:r>
            <a:r>
              <a:rPr lang="ja-JP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だ．</a:t>
            </a:r>
            <a:endParaRPr lang="en-US" altLang="ja-JP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40760" y="1209293"/>
            <a:ext cx="23182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上のほうが，</a:t>
            </a:r>
            <a:endParaRPr kumimoji="1" lang="en-US" altLang="ja-JP" dirty="0" smtClean="0"/>
          </a:p>
          <a:p>
            <a:r>
              <a:rPr lang="ja-JP" altLang="en-US" dirty="0" smtClean="0"/>
              <a:t>記述が少ないでしょ？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0171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組み合わせ</a:t>
            </a:r>
            <a:r>
              <a:rPr lang="ja-JP" altLang="en-US" dirty="0"/>
              <a:t>条件</a:t>
            </a:r>
            <a:r>
              <a:rPr lang="ja-JP" altLang="en-US" dirty="0" smtClean="0"/>
              <a:t> </a:t>
            </a:r>
            <a:r>
              <a:rPr lang="en-US" altLang="ja-JP" dirty="0" smtClean="0"/>
              <a:t>vs</a:t>
            </a:r>
            <a:r>
              <a:rPr lang="ja-JP" altLang="en-US" dirty="0" smtClean="0"/>
              <a:t> </a:t>
            </a:r>
            <a:r>
              <a:rPr lang="en-US" altLang="ja-JP" dirty="0" smtClean="0"/>
              <a:t>if</a:t>
            </a:r>
            <a:r>
              <a:rPr lang="ja-JP" altLang="en-US" dirty="0" smtClean="0"/>
              <a:t>の入れ子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7"/>
            <a:ext cx="7886700" cy="2267634"/>
          </a:xfrm>
        </p:spPr>
        <p:txBody>
          <a:bodyPr/>
          <a:lstStyle/>
          <a:p>
            <a:r>
              <a:rPr lang="ja-JP" altLang="en-US" dirty="0" smtClean="0"/>
              <a:t>条件を</a:t>
            </a:r>
            <a:r>
              <a:rPr lang="en-US" altLang="ja-JP" dirty="0" smtClean="0"/>
              <a:t>AND</a:t>
            </a:r>
            <a:r>
              <a:rPr lang="ja-JP" altLang="en-US" dirty="0" smtClean="0"/>
              <a:t>で組み合わせる処理は，</a:t>
            </a:r>
            <a:r>
              <a:rPr lang="en-US" altLang="ja-JP" dirty="0" smtClean="0"/>
              <a:t>if</a:t>
            </a:r>
            <a:r>
              <a:rPr lang="ja-JP" altLang="en-US" dirty="0" smtClean="0"/>
              <a:t>文のブロックを入れ子に組み合わせて記述することと意味が同じ．</a:t>
            </a:r>
            <a:endParaRPr lang="en-US" altLang="ja-JP" dirty="0" smtClean="0"/>
          </a:p>
          <a:p>
            <a:r>
              <a:rPr kumimoji="1" lang="ja-JP" altLang="en-US" dirty="0" smtClean="0"/>
              <a:t>ただし，組み合わせ条件の場合，事前に条件判定のための情報が全て必要．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78961" y="4444808"/>
            <a:ext cx="344357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 &amp;&amp;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B){</a:t>
            </a:r>
          </a:p>
          <a:p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何かやる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938591" y="4075477"/>
            <a:ext cx="229582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A){</a:t>
            </a: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if(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B){</a:t>
            </a:r>
          </a:p>
          <a:p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何かやる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ja-JP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左右矢印 6"/>
          <p:cNvSpPr/>
          <p:nvPr/>
        </p:nvSpPr>
        <p:spPr>
          <a:xfrm>
            <a:off x="4340899" y="4784942"/>
            <a:ext cx="1479325" cy="70145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64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組み合わせ条件の例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65184" y="906602"/>
            <a:ext cx="8813631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// freeice1.c </a:t>
            </a:r>
            <a:endParaRPr lang="en-US" altLang="ja-JP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年齢</a:t>
            </a:r>
            <a:r>
              <a:rPr lang="ja-JP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が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r>
              <a:rPr lang="ja-JP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歳以下で支払い価格が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2000</a:t>
            </a:r>
            <a:r>
              <a:rPr lang="ja-JP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円以上ならアイスクリームをサービス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// &amp;&amp; </a:t>
            </a:r>
            <a:r>
              <a:rPr lang="ja-JP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による複合条件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main(void){</a:t>
            </a:r>
          </a:p>
          <a:p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age, charge;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("input your age: ");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("%d", &amp;age);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("input your total payment: ");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("%d", &amp;charge);</a:t>
            </a:r>
          </a:p>
          <a:p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if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age </a:t>
            </a:r>
            <a:r>
              <a:rPr lang="en-US" altLang="ja-JP" sz="2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 15 &amp;&amp; charge &gt;=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2000 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("free ice cream for you!\n");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0;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950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24683" y="598825"/>
            <a:ext cx="8494633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// freeice2.c </a:t>
            </a:r>
            <a:endParaRPr lang="en-US" altLang="ja-JP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ja-JP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文の入れ子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main(void){</a:t>
            </a:r>
          </a:p>
          <a:p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age, charge;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("input your age: ");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("%d", &amp;age);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("input your total payment: ");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("%d", &amp;charge);</a:t>
            </a:r>
          </a:p>
          <a:p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if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age </a:t>
            </a:r>
            <a:r>
              <a:rPr lang="en-US" altLang="ja-JP" sz="2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 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charge </a:t>
            </a:r>
            <a:r>
              <a:rPr lang="en-US" altLang="ja-JP" sz="2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&gt;=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2000 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("free ice cream for you!\n");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0;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578070"/>
            <a:ext cx="7886700" cy="682838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ja-JP" dirty="0" smtClean="0"/>
              <a:t>if</a:t>
            </a:r>
            <a:r>
              <a:rPr lang="ja-JP" altLang="en-US" dirty="0" smtClean="0"/>
              <a:t>文の入れ子の例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19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24682" y="598825"/>
            <a:ext cx="8494633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// freeice3.c </a:t>
            </a:r>
            <a:endParaRPr lang="en-US" altLang="ja-JP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支払い価格が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2000</a:t>
            </a:r>
            <a:r>
              <a:rPr lang="ja-JP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円以上でないなら年齢は聞かない</a:t>
            </a:r>
            <a:r>
              <a:rPr lang="ja-JP" alt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，</a:t>
            </a:r>
            <a:endParaRPr lang="en-US" altLang="ja-JP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プライバシー</a:t>
            </a:r>
            <a:r>
              <a:rPr lang="ja-JP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に配慮っぽいかも．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main(void){</a:t>
            </a:r>
          </a:p>
          <a:p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charge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("input your total payment: ");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("%d", &amp;charge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if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charge </a:t>
            </a:r>
            <a:r>
              <a:rPr lang="en-US" altLang="ja-JP" sz="2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&gt;=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2000 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age;</a:t>
            </a:r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("input your age: ");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("%d", &amp;age);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if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age </a:t>
            </a:r>
            <a:r>
              <a:rPr lang="en-US" altLang="ja-JP" sz="2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 </a:t>
            </a:r>
            <a:r>
              <a:rPr lang="en-US" altLang="ja-JP" sz="20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 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altLang="ja-JP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("free ice cream for you!\n");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ja-JP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ja-JP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0;</a:t>
            </a:r>
          </a:p>
          <a:p>
            <a:r>
              <a:rPr lang="en-US" altLang="ja-JP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49" y="106855"/>
            <a:ext cx="7886700" cy="682838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ja-JP" dirty="0" smtClean="0"/>
              <a:t>if</a:t>
            </a:r>
            <a:r>
              <a:rPr lang="ja-JP" altLang="en-US" dirty="0" smtClean="0"/>
              <a:t>文の入れ子の例</a:t>
            </a:r>
            <a:r>
              <a:rPr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70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組み合わせ</a:t>
            </a:r>
            <a:r>
              <a:rPr lang="ja-JP" altLang="en-US" dirty="0"/>
              <a:t>条件</a:t>
            </a:r>
            <a:r>
              <a:rPr lang="ja-JP" altLang="en-US" dirty="0" smtClean="0"/>
              <a:t> </a:t>
            </a:r>
            <a:r>
              <a:rPr lang="en-US" altLang="ja-JP" dirty="0" smtClean="0"/>
              <a:t>vs</a:t>
            </a:r>
            <a:r>
              <a:rPr lang="ja-JP" altLang="en-US" dirty="0" smtClean="0"/>
              <a:t> </a:t>
            </a:r>
            <a:r>
              <a:rPr lang="en-US" altLang="ja-JP" dirty="0" smtClean="0"/>
              <a:t>else if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7"/>
            <a:ext cx="7886700" cy="2706044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条件を</a:t>
            </a:r>
            <a:r>
              <a:rPr lang="en-US" altLang="ja-JP" dirty="0" smtClean="0"/>
              <a:t>OR</a:t>
            </a:r>
            <a:r>
              <a:rPr lang="ja-JP" altLang="en-US" dirty="0" smtClean="0"/>
              <a:t>で組み合わせる処理は，</a:t>
            </a:r>
            <a:r>
              <a:rPr lang="en-US" altLang="ja-JP" dirty="0" smtClean="0"/>
              <a:t>if else</a:t>
            </a:r>
            <a:r>
              <a:rPr lang="ja-JP" altLang="en-US" dirty="0" smtClean="0"/>
              <a:t>文で記述することと意味が同じ．</a:t>
            </a:r>
            <a:endParaRPr kumimoji="1" lang="en-US" altLang="ja-JP" dirty="0" smtClean="0"/>
          </a:p>
          <a:p>
            <a:r>
              <a:rPr lang="ja-JP" altLang="en-US" dirty="0" smtClean="0"/>
              <a:t>同じ内容の「何かやる」を </a:t>
            </a:r>
            <a:r>
              <a:rPr lang="en-US" altLang="ja-JP" dirty="0" smtClean="0"/>
              <a:t>else if </a:t>
            </a:r>
            <a:r>
              <a:rPr lang="ja-JP" altLang="en-US" dirty="0" smtClean="0"/>
              <a:t>でも書くのでちょいと</a:t>
            </a:r>
            <a:r>
              <a:rPr lang="ja-JP" altLang="en-US" dirty="0"/>
              <a:t>冗長</a:t>
            </a:r>
            <a:r>
              <a:rPr lang="ja-JP" altLang="en-US" dirty="0" smtClean="0"/>
              <a:t>．</a:t>
            </a:r>
            <a:r>
              <a:rPr lang="en-US" altLang="ja-JP" dirty="0" smtClean="0"/>
              <a:t>(</a:t>
            </a:r>
            <a:r>
              <a:rPr lang="ja-JP" altLang="en-US" dirty="0" smtClean="0"/>
              <a:t>プログラムとしてはとても良くない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602" y="4444808"/>
            <a:ext cx="344357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 ||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B){</a:t>
            </a:r>
          </a:p>
          <a:p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何かやる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86184" y="4075476"/>
            <a:ext cx="3275256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A){</a:t>
            </a:r>
          </a:p>
          <a:p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何かやる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}else if (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条件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B){</a:t>
            </a:r>
          </a:p>
          <a:p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上と同じ何かやる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ja-JP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左右矢印 6"/>
          <p:cNvSpPr/>
          <p:nvPr/>
        </p:nvSpPr>
        <p:spPr>
          <a:xfrm>
            <a:off x="3832337" y="4694243"/>
            <a:ext cx="1479325" cy="70145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09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注意</a:t>
            </a:r>
            <a:r>
              <a:rPr lang="en-US" altLang="ja-JP" dirty="0" smtClean="0"/>
              <a:t>: </a:t>
            </a:r>
            <a:r>
              <a:rPr lang="ja-JP" altLang="en-US" dirty="0" smtClean="0"/>
              <a:t>代入文も条件式になるが・・・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6"/>
            <a:ext cx="7886700" cy="2806253"/>
          </a:xfrm>
        </p:spPr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実は</a:t>
            </a:r>
            <a:r>
              <a:rPr kumimoji="1" lang="ja-JP" altLang="en-US" dirty="0" smtClean="0">
                <a:solidFill>
                  <a:srgbClr val="FF0000"/>
                </a:solidFill>
              </a:rPr>
              <a:t>代入文自体も条件式の一種</a:t>
            </a:r>
            <a:r>
              <a:rPr kumimoji="1" lang="ja-JP" altLang="en-US" dirty="0" smtClean="0"/>
              <a:t>とみなせます．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この使い方</a:t>
            </a:r>
            <a:r>
              <a:rPr lang="ja-JP" altLang="en-US" dirty="0"/>
              <a:t>は</a:t>
            </a:r>
            <a:r>
              <a:rPr lang="ja-JP" altLang="en-US" dirty="0" smtClean="0"/>
              <a:t>難しいので</a:t>
            </a:r>
            <a:r>
              <a:rPr lang="ja-JP" altLang="en-US" dirty="0" smtClean="0">
                <a:solidFill>
                  <a:srgbClr val="FF0000"/>
                </a:solidFill>
              </a:rPr>
              <a:t>当面は使わないこと．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 smtClean="0"/>
              <a:t>結果，</a:t>
            </a:r>
            <a:r>
              <a:rPr lang="en-US" altLang="ja-JP" dirty="0" smtClean="0"/>
              <a:t>cc </a:t>
            </a:r>
            <a:r>
              <a:rPr lang="ja-JP" altLang="en-US" dirty="0" smtClean="0"/>
              <a:t>がエラーとして検出することは無い．</a:t>
            </a:r>
            <a:endParaRPr kumimoji="1" lang="en-US" altLang="ja-JP" dirty="0" smtClean="0"/>
          </a:p>
          <a:p>
            <a:r>
              <a:rPr lang="ja-JP" altLang="en-US" dirty="0" smtClean="0"/>
              <a:t>ただし，単なる</a:t>
            </a:r>
            <a:r>
              <a:rPr lang="ja-JP" altLang="en-US" dirty="0" smtClean="0">
                <a:solidFill>
                  <a:srgbClr val="FF0000"/>
                </a:solidFill>
              </a:rPr>
              <a:t>値の比較とは意味が違う</a:t>
            </a:r>
            <a:r>
              <a:rPr lang="ja-JP" altLang="en-US" dirty="0" smtClean="0"/>
              <a:t>．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代入された値が</a:t>
            </a:r>
            <a:r>
              <a:rPr lang="en-US" altLang="ja-JP" dirty="0" smtClean="0"/>
              <a:t>0</a:t>
            </a:r>
            <a:r>
              <a:rPr lang="ja-JP" altLang="en-US" dirty="0" smtClean="0"/>
              <a:t>か否かで真偽を判断</a:t>
            </a:r>
            <a:endParaRPr lang="en-US" altLang="ja-JP" dirty="0" smtClean="0"/>
          </a:p>
          <a:p>
            <a:r>
              <a:rPr kumimoji="1" lang="ja-JP" altLang="en-US" dirty="0" smtClean="0"/>
              <a:t>以下の二つのような例は意味がまったく異なります，厳重に注意してください．</a:t>
            </a:r>
            <a:r>
              <a:rPr lang="en-US" altLang="ja-JP" dirty="0" smtClean="0"/>
              <a:t>(</a:t>
            </a:r>
            <a:r>
              <a:rPr lang="ja-JP" altLang="en-US" dirty="0" smtClean="0">
                <a:solidFill>
                  <a:srgbClr val="FF0000"/>
                </a:solidFill>
              </a:rPr>
              <a:t>違いは，たった</a:t>
            </a:r>
            <a:r>
              <a:rPr lang="en-US" altLang="ja-JP" dirty="0" smtClean="0">
                <a:solidFill>
                  <a:srgbClr val="FF0000"/>
                </a:solidFill>
              </a:rPr>
              <a:t>1</a:t>
            </a:r>
            <a:r>
              <a:rPr lang="ja-JP" altLang="en-US" dirty="0" smtClean="0">
                <a:solidFill>
                  <a:srgbClr val="FF0000"/>
                </a:solidFill>
              </a:rPr>
              <a:t>文字</a:t>
            </a:r>
            <a:r>
              <a:rPr lang="ja-JP" altLang="en-US" dirty="0" smtClean="0"/>
              <a:t>の </a:t>
            </a:r>
            <a:r>
              <a:rPr lang="en-US" altLang="ja-JP" dirty="0" smtClean="0"/>
              <a:t>=)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2868" y="4180621"/>
            <a:ext cx="350128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("%d",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&amp;x);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if(x</a:t>
            </a:r>
            <a:r>
              <a:rPr lang="en-US" altLang="ja-JP" sz="2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10){</a:t>
            </a:r>
          </a:p>
          <a:p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//x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は入力時点のまま</a:t>
            </a:r>
            <a:endParaRPr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何かやる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275811" y="4207230"/>
            <a:ext cx="4469493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altLang="ja-JP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("%d",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&amp;x);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if(x</a:t>
            </a:r>
            <a:r>
              <a:rPr lang="en-US" altLang="ja-JP" sz="2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10){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常に成り立つ</a:t>
            </a:r>
            <a:endParaRPr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//x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は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になってしまっている</a:t>
            </a:r>
            <a:endParaRPr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ja-JP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ja-JP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何かやる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267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本日の</a:t>
            </a:r>
            <a:r>
              <a:rPr kumimoji="1" lang="ja-JP" altLang="en-US" dirty="0" smtClean="0"/>
              <a:t>演習</a:t>
            </a:r>
            <a:r>
              <a:rPr lang="en-US" altLang="ja-JP" dirty="0"/>
              <a:t>5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2077"/>
            <a:ext cx="7886700" cy="197078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kumimoji="1" lang="ja-JP" altLang="en-US" dirty="0" smtClean="0"/>
              <a:t>身長と体重を入力し，</a:t>
            </a:r>
            <a:r>
              <a:rPr lang="ja-JP" altLang="en-US" dirty="0" smtClean="0"/>
              <a:t>身長から体重を引いた値が，</a:t>
            </a:r>
            <a:endParaRPr lang="en-US" altLang="ja-JP" dirty="0" smtClean="0"/>
          </a:p>
          <a:p>
            <a:pPr lvl="1">
              <a:lnSpc>
                <a:spcPct val="110000"/>
              </a:lnSpc>
            </a:pPr>
            <a:r>
              <a:rPr kumimoji="1" lang="en-US" altLang="ja-JP" dirty="0" smtClean="0"/>
              <a:t>100</a:t>
            </a:r>
            <a:r>
              <a:rPr kumimoji="1" lang="ja-JP" altLang="en-US" dirty="0" smtClean="0"/>
              <a:t>以下の場合，「やせろ」</a:t>
            </a:r>
            <a:endParaRPr kumimoji="1" lang="en-US" altLang="ja-JP" dirty="0" smtClean="0"/>
          </a:p>
          <a:p>
            <a:pPr lvl="1">
              <a:lnSpc>
                <a:spcPct val="110000"/>
              </a:lnSpc>
            </a:pPr>
            <a:r>
              <a:rPr lang="en-US" altLang="ja-JP" dirty="0" smtClean="0"/>
              <a:t>120</a:t>
            </a:r>
            <a:r>
              <a:rPr lang="ja-JP" altLang="en-US" dirty="0"/>
              <a:t>以上</a:t>
            </a:r>
            <a:r>
              <a:rPr lang="ja-JP" altLang="en-US" dirty="0" smtClean="0"/>
              <a:t>の場合，「ふとれ」</a:t>
            </a:r>
            <a:endParaRPr lang="en-US" altLang="ja-JP" dirty="0" smtClean="0"/>
          </a:p>
          <a:p>
            <a:pPr lvl="1">
              <a:lnSpc>
                <a:spcPct val="110000"/>
              </a:lnSpc>
            </a:pPr>
            <a:r>
              <a:rPr lang="ja-JP" altLang="en-US" dirty="0" smtClean="0"/>
              <a:t>それ以外は無言</a:t>
            </a:r>
            <a:endParaRPr lang="en-US" altLang="ja-JP" dirty="0" smtClean="0"/>
          </a:p>
          <a:p>
            <a:pPr marL="0" indent="0">
              <a:lnSpc>
                <a:spcPct val="110000"/>
              </a:lnSpc>
              <a:buNone/>
            </a:pPr>
            <a:r>
              <a:rPr kumimoji="1" lang="ja-JP" altLang="en-US" dirty="0" smtClean="0"/>
              <a:t>と生意気に助言するプログラムを作成せよ．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5" name="メモ 4"/>
          <p:cNvSpPr/>
          <p:nvPr/>
        </p:nvSpPr>
        <p:spPr>
          <a:xfrm>
            <a:off x="628650" y="3786846"/>
            <a:ext cx="6691537" cy="2665700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t" anchorCtr="0"/>
          <a:lstStyle/>
          <a:p>
            <a:r>
              <a:rPr kumimoji="1"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 cc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–o sbmi2 sbmi2.c</a:t>
            </a:r>
            <a:endParaRPr kumimoji="1"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sbmi2</a:t>
            </a:r>
            <a:endParaRPr kumimoji="1" lang="en-US" altLang="ja-JP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ja-JP" sz="2400" dirty="0" smtClean="0">
                <a:solidFill>
                  <a:srgbClr val="FF3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175</a:t>
            </a:r>
          </a:p>
          <a:p>
            <a:r>
              <a:rPr lang="en-US" altLang="ja-JP" sz="2400" dirty="0" smtClean="0">
                <a:solidFill>
                  <a:srgbClr val="FF3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height = 175 weight = 80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Lose your weight!</a:t>
            </a:r>
          </a:p>
          <a:p>
            <a:r>
              <a:rPr lang="en-US" altLang="ja-JP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07465" y="3263626"/>
            <a:ext cx="3283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期待される結果の例</a:t>
            </a:r>
            <a:endParaRPr kumimoji="1" lang="ja-JP" altLang="en-US" sz="2800" dirty="0"/>
          </a:p>
        </p:txBody>
      </p:sp>
      <p:sp>
        <p:nvSpPr>
          <p:cNvPr id="7" name="角丸四角形吹き出し 6"/>
          <p:cNvSpPr/>
          <p:nvPr/>
        </p:nvSpPr>
        <p:spPr>
          <a:xfrm>
            <a:off x="5827924" y="3690651"/>
            <a:ext cx="2785398" cy="1252616"/>
          </a:xfrm>
          <a:prstGeom prst="wedgeRoundRectCallout">
            <a:avLst>
              <a:gd name="adj1" fmla="val -205106"/>
              <a:gd name="adj2" fmla="val 47222"/>
              <a:gd name="adj3" fmla="val 16667"/>
            </a:avLst>
          </a:prstGeom>
          <a:solidFill>
            <a:srgbClr val="FF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コレはユーザーが</a:t>
            </a:r>
            <a:endParaRPr kumimoji="1" lang="en-US" altLang="ja-JP" dirty="0" smtClean="0"/>
          </a:p>
          <a:p>
            <a:pPr algn="ctr"/>
            <a:r>
              <a:rPr lang="en-US" altLang="ja-JP" dirty="0" smtClean="0"/>
              <a:t>175</a:t>
            </a:r>
            <a:r>
              <a:rPr lang="ja-JP" altLang="en-US" dirty="0" smtClean="0"/>
              <a:t>と</a:t>
            </a:r>
            <a:r>
              <a:rPr lang="en-US" altLang="ja-JP" dirty="0" smtClean="0"/>
              <a:t>80</a:t>
            </a:r>
            <a:r>
              <a:rPr lang="ja-JP" altLang="en-US" dirty="0"/>
              <a:t>を</a:t>
            </a:r>
            <a:r>
              <a:rPr lang="ja-JP" altLang="en-US" dirty="0" smtClean="0"/>
              <a:t>入力して，</a:t>
            </a:r>
            <a:endParaRPr lang="en-US" altLang="ja-JP" dirty="0" smtClean="0"/>
          </a:p>
          <a:p>
            <a:pPr algn="ctr"/>
            <a:r>
              <a:rPr kumimoji="1" lang="ja-JP" altLang="en-US" dirty="0" smtClean="0"/>
              <a:t>それぞれエンターを押す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ものとしてください．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716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以上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2F52-C7B9-4691-9EF1-7AA61A7F3363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46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6C7E8FBA-CAD4-4D0A-95ED-D5A50D1AA4B6}" vid="{66FB06C3-E27F-44A4-A5CB-E6325F85189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kaiya</Template>
  <TotalTime>190</TotalTime>
  <Words>2521</Words>
  <Application>Microsoft Office PowerPoint</Application>
  <PresentationFormat>画面に合わせる (4:3)</PresentationFormat>
  <Paragraphs>423</Paragraphs>
  <Slides>27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33" baseType="lpstr">
      <vt:lpstr>ＭＳ Ｐゴシック</vt:lpstr>
      <vt:lpstr>Arial</vt:lpstr>
      <vt:lpstr>Calibri</vt:lpstr>
      <vt:lpstr>Courier New</vt:lpstr>
      <vt:lpstr>Times New Roman</vt:lpstr>
      <vt:lpstr>Office テーマ</vt:lpstr>
      <vt:lpstr>プログラミングI  数理物理，総合理学等向け</vt:lpstr>
      <vt:lpstr>目次</vt:lpstr>
      <vt:lpstr>本日の演習3</vt:lpstr>
      <vt:lpstr>演習3のポイント</vt:lpstr>
      <vt:lpstr>scanfについて</vt:lpstr>
      <vt:lpstr>日本語を表示させないで！</vt:lpstr>
      <vt:lpstr>if else if 文</vt:lpstr>
      <vt:lpstr>else if は沢山かける</vt:lpstr>
      <vt:lpstr>例 tax4.c</vt:lpstr>
      <vt:lpstr>List 4-2改 p.85[レ]</vt:lpstr>
      <vt:lpstr>条件の組み合わせ</vt:lpstr>
      <vt:lpstr>図のイメージ</vt:lpstr>
      <vt:lpstr>List 4-3改 p.89</vt:lpstr>
      <vt:lpstr>Cでの単純な条件式</vt:lpstr>
      <vt:lpstr>条件の合成規則</vt:lpstr>
      <vt:lpstr>条件式の合成</vt:lpstr>
      <vt:lpstr>数学の条件とC言語の条件の違い</vt:lpstr>
      <vt:lpstr>例 tax4.c</vt:lpstr>
      <vt:lpstr>同じ意味</vt:lpstr>
      <vt:lpstr>組み合わせ条件 vs ifの入れ子 </vt:lpstr>
      <vt:lpstr>組み合わせ条件の例</vt:lpstr>
      <vt:lpstr>if文の入れ子の例</vt:lpstr>
      <vt:lpstr>if文の入れ子の例2</vt:lpstr>
      <vt:lpstr>組み合わせ条件 vs else if </vt:lpstr>
      <vt:lpstr>注意: 代入文も条件式になるが・・・</vt:lpstr>
      <vt:lpstr>本日の演習5</vt:lpstr>
      <vt:lpstr>以上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以上</dc:title>
  <dc:creator>kaiya</dc:creator>
  <cp:lastModifiedBy>kaiya</cp:lastModifiedBy>
  <cp:revision>90</cp:revision>
  <dcterms:created xsi:type="dcterms:W3CDTF">2016-10-12T05:07:26Z</dcterms:created>
  <dcterms:modified xsi:type="dcterms:W3CDTF">2018-10-21T08:16:57Z</dcterms:modified>
</cp:coreProperties>
</file>