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56" r:id="rId3"/>
    <p:sldId id="286" r:id="rId4"/>
    <p:sldId id="287" r:id="rId5"/>
    <p:sldId id="288" r:id="rId6"/>
    <p:sldId id="289" r:id="rId7"/>
    <p:sldId id="290" r:id="rId8"/>
    <p:sldId id="275" r:id="rId9"/>
    <p:sldId id="276" r:id="rId10"/>
    <p:sldId id="284" r:id="rId11"/>
    <p:sldId id="285" r:id="rId12"/>
    <p:sldId id="260" r:id="rId13"/>
    <p:sldId id="261" r:id="rId14"/>
    <p:sldId id="262" r:id="rId15"/>
    <p:sldId id="263" r:id="rId16"/>
    <p:sldId id="264" r:id="rId17"/>
    <p:sldId id="265" r:id="rId18"/>
    <p:sldId id="266" r:id="rId19"/>
    <p:sldId id="267" r:id="rId20"/>
    <p:sldId id="268" r:id="rId21"/>
    <p:sldId id="277" r:id="rId22"/>
    <p:sldId id="279" r:id="rId23"/>
    <p:sldId id="278" r:id="rId24"/>
    <p:sldId id="280" r:id="rId25"/>
    <p:sldId id="282" r:id="rId26"/>
    <p:sldId id="283" r:id="rId27"/>
    <p:sldId id="281" r:id="rId28"/>
    <p:sldId id="259" r:id="rId29"/>
    <p:sldId id="258" r:id="rId3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4" autoAdjust="0"/>
    <p:restoredTop sz="94660"/>
  </p:normalViewPr>
  <p:slideViewPr>
    <p:cSldViewPr snapToGrid="0">
      <p:cViewPr varScale="1">
        <p:scale>
          <a:sx n="85" d="100"/>
          <a:sy n="85" d="100"/>
        </p:scale>
        <p:origin x="552"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2FE4A-5225-4CC0-BFB5-8DCBD24A1AA7}" type="datetimeFigureOut">
              <a:rPr kumimoji="1" lang="ja-JP" altLang="en-US" smtClean="0"/>
              <a:t>2018/10/15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02CF68-A8FA-46DC-B3F8-0D5B9172DB4F}" type="slidenum">
              <a:rPr kumimoji="1" lang="ja-JP" altLang="en-US" smtClean="0"/>
              <a:t>‹#›</a:t>
            </a:fld>
            <a:endParaRPr kumimoji="1" lang="ja-JP" altLang="en-US"/>
          </a:p>
        </p:txBody>
      </p:sp>
    </p:spTree>
    <p:extLst>
      <p:ext uri="{BB962C8B-B14F-4D97-AF65-F5344CB8AC3E}">
        <p14:creationId xmlns:p14="http://schemas.microsoft.com/office/powerpoint/2010/main" val="14857200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D988A62-B506-45F1-9B5A-D5B41B60EB20}" type="slidenum">
              <a:rPr kumimoji="1" lang="ja-JP" altLang="en-US" smtClean="0"/>
              <a:t>1</a:t>
            </a:fld>
            <a:endParaRPr kumimoji="1" lang="ja-JP" altLang="en-US"/>
          </a:p>
        </p:txBody>
      </p:sp>
    </p:spTree>
    <p:extLst>
      <p:ext uri="{BB962C8B-B14F-4D97-AF65-F5344CB8AC3E}">
        <p14:creationId xmlns:p14="http://schemas.microsoft.com/office/powerpoint/2010/main" val="3659229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D02CF68-A8FA-46DC-B3F8-0D5B9172DB4F}" type="slidenum">
              <a:rPr kumimoji="1" lang="ja-JP" altLang="en-US" smtClean="0"/>
              <a:t>2</a:t>
            </a:fld>
            <a:endParaRPr kumimoji="1" lang="ja-JP" altLang="en-US"/>
          </a:p>
        </p:txBody>
      </p:sp>
    </p:spTree>
    <p:extLst>
      <p:ext uri="{BB962C8B-B14F-4D97-AF65-F5344CB8AC3E}">
        <p14:creationId xmlns:p14="http://schemas.microsoft.com/office/powerpoint/2010/main" val="132052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EEF5AB6-577A-4DD1-9458-908E294E4650}" type="slidenum">
              <a:rPr kumimoji="1" lang="ja-JP" altLang="en-US" smtClean="0"/>
              <a:t>29</a:t>
            </a:fld>
            <a:endParaRPr kumimoji="1" lang="ja-JP" altLang="en-US"/>
          </a:p>
        </p:txBody>
      </p:sp>
    </p:spTree>
    <p:extLst>
      <p:ext uri="{BB962C8B-B14F-4D97-AF65-F5344CB8AC3E}">
        <p14:creationId xmlns:p14="http://schemas.microsoft.com/office/powerpoint/2010/main" val="138907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238057"/>
          </a:xfrm>
        </p:spPr>
        <p:txBody>
          <a:bodyPr anchor="b">
            <a:normAutofit/>
          </a:bodyPr>
          <a:lstStyle>
            <a:lvl1pPr algn="ctr">
              <a:defRPr sz="4800">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4274820"/>
            <a:ext cx="6858000" cy="1604984"/>
          </a:xfrm>
        </p:spPr>
        <p:txBody>
          <a:bodyPr>
            <a:normAutofit/>
          </a:bodyPr>
          <a:lstStyle>
            <a:lvl1pPr marL="0" indent="0" algn="ctr">
              <a:buNone/>
              <a:defRPr sz="40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0446744-78B8-49D1-98E3-57F10455ECCC}" type="datetime1">
              <a:rPr kumimoji="1" lang="ja-JP" altLang="en-US" smtClean="0"/>
              <a:t>2018/10/15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17206667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FACC0EA-1D69-40D1-94AE-21724EB847D8}" type="datetime1">
              <a:rPr kumimoji="1" lang="ja-JP" altLang="en-US" smtClean="0"/>
              <a:t>2018/10/15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383123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D2D4F56-945E-4BDE-BCE7-DD07C840D5E0}" type="datetime1">
              <a:rPr kumimoji="1" lang="ja-JP" altLang="en-US" smtClean="0"/>
              <a:t>2018/10/15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6786668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227353"/>
            <a:ext cx="3886200" cy="494961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FB64C63-54B6-40CA-8085-9272F8914BAD}" type="datetime1">
              <a:rPr kumimoji="1" lang="ja-JP" altLang="en-US" smtClean="0"/>
              <a:t>2018/10/15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1997748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703386"/>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A053487-511F-4D16-B00A-304DDAB96B4B}" type="datetime1">
              <a:rPr kumimoji="1" lang="ja-JP" altLang="en-US" smtClean="0"/>
              <a:t>2018/10/15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8549439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E3BD3450-D381-404E-AEEA-8643E72045F3}" type="datetime1">
              <a:rPr kumimoji="1" lang="ja-JP" altLang="en-US" smtClean="0"/>
              <a:t>2018/10/15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67664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DD96E-1BDE-4C00-94D7-6ADD95203F74}" type="datetime1">
              <a:rPr kumimoji="1" lang="ja-JP" altLang="en-US" smtClean="0"/>
              <a:t>2018/10/15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21648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E00A922-1A62-4CD4-BE42-C6F9D2170256}" type="datetime1">
              <a:rPr kumimoji="1" lang="ja-JP" altLang="en-US" smtClean="0"/>
              <a:t>2018/10/15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357144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B898BD9-B0E8-4E15-ACBF-15A2EB9F3756}" type="datetime1">
              <a:rPr kumimoji="1" lang="ja-JP" altLang="en-US" smtClean="0"/>
              <a:t>2018/10/15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817165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0BBBEB2-F6AF-47B4-B2D1-1B20A32FA670}" type="datetime1">
              <a:rPr kumimoji="1" lang="ja-JP" altLang="en-US" smtClean="0"/>
              <a:t>2018/10/15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72680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0F1CF58-7391-4902-B3DF-22B1FF0A9EB5}" type="datetime1">
              <a:rPr kumimoji="1" lang="ja-JP" altLang="en-US" smtClean="0"/>
              <a:t>2018/10/15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B2F52-C7B9-4691-9EF1-7AA61A7F3363}" type="slidenum">
              <a:rPr kumimoji="1" lang="ja-JP" altLang="en-US" smtClean="0"/>
              <a:t>‹#›</a:t>
            </a:fld>
            <a:endParaRPr kumimoji="1" lang="ja-JP" altLang="en-US"/>
          </a:p>
        </p:txBody>
      </p:sp>
    </p:spTree>
    <p:extLst>
      <p:ext uri="{BB962C8B-B14F-4D97-AF65-F5344CB8AC3E}">
        <p14:creationId xmlns:p14="http://schemas.microsoft.com/office/powerpoint/2010/main" val="246238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68283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202076"/>
            <a:ext cx="7886700" cy="497488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4FDA4-C552-48F4-B40F-E97445730F30}" type="datetime1">
              <a:rPr kumimoji="1" lang="ja-JP" altLang="en-US" smtClean="0"/>
              <a:t>2018/10/15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400" b="1">
                <a:solidFill>
                  <a:schemeClr val="tx1"/>
                </a:solidFill>
                <a:latin typeface="Times New Roman" panose="02020603050405020304" pitchFamily="18" charset="0"/>
                <a:cs typeface="Times New Roman" panose="02020603050405020304" pitchFamily="18" charset="0"/>
              </a:defRPr>
            </a:lvl1pPr>
          </a:lstStyle>
          <a:p>
            <a:fld id="{E46B2F52-C7B9-4691-9EF1-7AA61A7F3363}" type="slidenum">
              <a:rPr lang="ja-JP" altLang="en-US" smtClean="0"/>
              <a:pPr/>
              <a:t>‹#›</a:t>
            </a:fld>
            <a:endParaRPr lang="ja-JP" altLang="en-US" dirty="0"/>
          </a:p>
        </p:txBody>
      </p:sp>
    </p:spTree>
    <p:extLst>
      <p:ext uri="{BB962C8B-B14F-4D97-AF65-F5344CB8AC3E}">
        <p14:creationId xmlns:p14="http://schemas.microsoft.com/office/powerpoint/2010/main" val="3496777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kumimoji="1"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0521" y="1937657"/>
            <a:ext cx="8517698" cy="1926772"/>
          </a:xfrm>
        </p:spPr>
        <p:txBody>
          <a:bodyPr/>
          <a:lstStyle/>
          <a:p>
            <a:r>
              <a:rPr kumimoji="1" lang="ja-JP" altLang="en-US" dirty="0" smtClean="0"/>
              <a:t>プログラミング</a:t>
            </a:r>
            <a:r>
              <a:rPr kumimoji="1" lang="en-US" altLang="ja-JP" dirty="0" smtClean="0"/>
              <a:t>I</a:t>
            </a:r>
            <a:r>
              <a:rPr kumimoji="1" lang="ja-JP" altLang="en-US" dirty="0" smtClean="0"/>
              <a:t> </a:t>
            </a:r>
            <a:r>
              <a:rPr kumimoji="1" lang="en-US" altLang="ja-JP" dirty="0" smtClean="0"/>
              <a:t/>
            </a:r>
            <a:br>
              <a:rPr kumimoji="1" lang="en-US" altLang="ja-JP" dirty="0" smtClean="0"/>
            </a:br>
            <a:r>
              <a:rPr kumimoji="1" lang="ja-JP" altLang="en-US" dirty="0" smtClean="0"/>
              <a:t>数理物理，総合理学等向け</a:t>
            </a:r>
            <a:endParaRPr kumimoji="1" lang="ja-JP" altLang="en-US" dirty="0"/>
          </a:p>
        </p:txBody>
      </p:sp>
      <p:sp>
        <p:nvSpPr>
          <p:cNvPr id="3" name="サブタイトル 2"/>
          <p:cNvSpPr>
            <a:spLocks noGrp="1"/>
          </p:cNvSpPr>
          <p:nvPr>
            <p:ph type="subTitle" idx="1"/>
          </p:nvPr>
        </p:nvSpPr>
        <p:spPr>
          <a:xfrm>
            <a:off x="1143000" y="4495379"/>
            <a:ext cx="6858000" cy="1611507"/>
          </a:xfrm>
        </p:spPr>
        <p:txBody>
          <a:bodyPr/>
          <a:lstStyle/>
          <a:p>
            <a:r>
              <a:rPr kumimoji="1" lang="en-US" altLang="ja-JP" dirty="0" smtClean="0"/>
              <a:t>2018</a:t>
            </a:r>
            <a:r>
              <a:rPr kumimoji="1" lang="ja-JP" altLang="en-US" dirty="0" smtClean="0"/>
              <a:t>年</a:t>
            </a:r>
            <a:r>
              <a:rPr lang="en-US" altLang="ja-JP" dirty="0" smtClean="0"/>
              <a:t>10</a:t>
            </a:r>
            <a:r>
              <a:rPr kumimoji="1" lang="ja-JP" altLang="en-US" dirty="0" smtClean="0"/>
              <a:t>月</a:t>
            </a:r>
            <a:r>
              <a:rPr kumimoji="1" lang="en-US" altLang="ja-JP" dirty="0" smtClean="0"/>
              <a:t>15</a:t>
            </a:r>
            <a:r>
              <a:rPr kumimoji="1" lang="ja-JP" altLang="en-US" dirty="0" smtClean="0"/>
              <a:t>日</a:t>
            </a:r>
            <a:endParaRPr kumimoji="1" lang="en-US" altLang="ja-JP" dirty="0" smtClean="0"/>
          </a:p>
          <a:p>
            <a:r>
              <a:rPr lang="ja-JP" altLang="en-US" dirty="0" smtClean="0"/>
              <a:t>海谷 治彦</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a:t>
            </a:fld>
            <a:endParaRPr kumimoji="1" lang="ja-JP" altLang="en-US" dirty="0"/>
          </a:p>
        </p:txBody>
      </p:sp>
    </p:spTree>
    <p:extLst>
      <p:ext uri="{BB962C8B-B14F-4D97-AF65-F5344CB8AC3E}">
        <p14:creationId xmlns:p14="http://schemas.microsoft.com/office/powerpoint/2010/main" val="2603211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kumimoji="1" lang="ja-JP" altLang="en-US" dirty="0" smtClean="0"/>
              <a:t>目次</a:t>
            </a:r>
            <a:endParaRPr kumimoji="1" lang="ja-JP" altLang="en-US" dirty="0"/>
          </a:p>
        </p:txBody>
      </p:sp>
      <p:sp>
        <p:nvSpPr>
          <p:cNvPr id="6" name="コンテンツ プレースホルダー 5"/>
          <p:cNvSpPr>
            <a:spLocks noGrp="1"/>
          </p:cNvSpPr>
          <p:nvPr>
            <p:ph idx="1"/>
          </p:nvPr>
        </p:nvSpPr>
        <p:spPr>
          <a:xfrm>
            <a:off x="628650" y="1247796"/>
            <a:ext cx="7886700" cy="4974887"/>
          </a:xfrm>
        </p:spPr>
        <p:txBody>
          <a:bodyPr>
            <a:normAutofit lnSpcReduction="10000"/>
          </a:bodyPr>
          <a:lstStyle/>
          <a:p>
            <a:r>
              <a:rPr lang="ja-JP" altLang="en-US" dirty="0" smtClean="0"/>
              <a:t>前回の積み残しと復習</a:t>
            </a:r>
            <a:endParaRPr lang="en-US" altLang="ja-JP" dirty="0" smtClean="0"/>
          </a:p>
          <a:p>
            <a:r>
              <a:rPr lang="ja-JP" altLang="en-US" dirty="0" smtClean="0"/>
              <a:t>演習</a:t>
            </a:r>
            <a:r>
              <a:rPr lang="en-US" altLang="ja-JP" dirty="0" smtClean="0"/>
              <a:t>2</a:t>
            </a:r>
            <a:r>
              <a:rPr lang="ja-JP" altLang="en-US" dirty="0" smtClean="0"/>
              <a:t>の解説</a:t>
            </a:r>
            <a:endParaRPr lang="en-US" altLang="ja-JP" dirty="0" smtClean="0"/>
          </a:p>
          <a:p>
            <a:r>
              <a:rPr lang="ja-JP" altLang="en-US" dirty="0"/>
              <a:t>演算子の補足</a:t>
            </a:r>
            <a:r>
              <a:rPr lang="en-US" altLang="ja-JP" dirty="0"/>
              <a:t>: </a:t>
            </a:r>
            <a:r>
              <a:rPr lang="ja-JP" altLang="en-US" dirty="0" err="1" smtClean="0"/>
              <a:t>べき算</a:t>
            </a:r>
            <a:r>
              <a:rPr lang="ja-JP" altLang="en-US" dirty="0" err="1"/>
              <a:t>は</a:t>
            </a:r>
            <a:r>
              <a:rPr lang="ja-JP" altLang="en-US" dirty="0"/>
              <a:t>無い，</a:t>
            </a:r>
            <a:r>
              <a:rPr lang="en-US" altLang="ja-JP" dirty="0"/>
              <a:t>% </a:t>
            </a:r>
            <a:r>
              <a:rPr lang="ja-JP" altLang="en-US" dirty="0" smtClean="0"/>
              <a:t>演算子</a:t>
            </a:r>
            <a:endParaRPr lang="en-US" altLang="ja-JP" dirty="0" smtClean="0"/>
          </a:p>
          <a:p>
            <a:endParaRPr kumimoji="1" lang="en-US" altLang="ja-JP" dirty="0" smtClean="0"/>
          </a:p>
          <a:p>
            <a:r>
              <a:rPr kumimoji="1" lang="en-US" altLang="ja-JP" dirty="0" smtClean="0"/>
              <a:t>if</a:t>
            </a:r>
            <a:r>
              <a:rPr kumimoji="1" lang="ja-JP" altLang="en-US" dirty="0" smtClean="0"/>
              <a:t>文 </a:t>
            </a:r>
            <a:r>
              <a:rPr kumimoji="1" lang="en-US" altLang="ja-JP" dirty="0" smtClean="0"/>
              <a:t>(</a:t>
            </a:r>
            <a:r>
              <a:rPr kumimoji="1" lang="ja-JP" altLang="en-US" dirty="0" smtClean="0"/>
              <a:t>教科書は</a:t>
            </a:r>
            <a:r>
              <a:rPr kumimoji="1" lang="en-US" altLang="ja-JP" dirty="0" smtClean="0"/>
              <a:t>4</a:t>
            </a:r>
            <a:r>
              <a:rPr kumimoji="1" lang="ja-JP" altLang="en-US" dirty="0" smtClean="0"/>
              <a:t>章</a:t>
            </a:r>
            <a:r>
              <a:rPr kumimoji="1" lang="en-US" altLang="ja-JP" dirty="0" smtClean="0"/>
              <a:t>)</a:t>
            </a:r>
          </a:p>
          <a:p>
            <a:endParaRPr lang="en-US" altLang="ja-JP" dirty="0"/>
          </a:p>
          <a:p>
            <a:r>
              <a:rPr lang="ja-JP" altLang="en-US" dirty="0" smtClean="0"/>
              <a:t>ブロックとは？</a:t>
            </a:r>
            <a:endParaRPr lang="en-US" altLang="ja-JP" dirty="0" smtClean="0"/>
          </a:p>
          <a:p>
            <a:r>
              <a:rPr lang="ja-JP" altLang="en-US" dirty="0" smtClean="0"/>
              <a:t>ブロックの入れ子</a:t>
            </a:r>
            <a:endParaRPr lang="en-US" altLang="ja-JP" dirty="0" smtClean="0"/>
          </a:p>
          <a:p>
            <a:pPr marL="0" indent="0">
              <a:buNone/>
            </a:pPr>
            <a:endParaRPr lang="en-US" altLang="ja-JP" dirty="0"/>
          </a:p>
          <a:p>
            <a:r>
              <a:rPr kumimoji="1" lang="ja-JP" altLang="en-US" dirty="0" smtClean="0"/>
              <a:t>演習</a:t>
            </a:r>
            <a:r>
              <a:rPr kumimoji="1" lang="en-US" altLang="ja-JP" dirty="0" smtClean="0"/>
              <a:t>3</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a:t>
            </a:fld>
            <a:endParaRPr kumimoji="1" lang="ja-JP" altLang="en-US"/>
          </a:p>
        </p:txBody>
      </p:sp>
    </p:spTree>
    <p:extLst>
      <p:ext uri="{BB962C8B-B14F-4D97-AF65-F5344CB8AC3E}">
        <p14:creationId xmlns:p14="http://schemas.microsoft.com/office/powerpoint/2010/main" val="3766462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pPr algn="r"/>
            <a:r>
              <a:rPr kumimoji="1" lang="ja-JP" altLang="en-US" dirty="0" smtClean="0"/>
              <a:t>キーボードから変数に整数を入力</a:t>
            </a:r>
            <a:endParaRPr kumimoji="1" lang="ja-JP" altLang="en-US" dirty="0"/>
          </a:p>
        </p:txBody>
      </p:sp>
      <p:sp>
        <p:nvSpPr>
          <p:cNvPr id="3" name="コンテンツ プレースホルダー 2"/>
          <p:cNvSpPr>
            <a:spLocks noGrp="1"/>
          </p:cNvSpPr>
          <p:nvPr>
            <p:ph idx="1"/>
          </p:nvPr>
        </p:nvSpPr>
        <p:spPr>
          <a:xfrm>
            <a:off x="628650" y="1202076"/>
            <a:ext cx="7886700" cy="3369924"/>
          </a:xfrm>
        </p:spPr>
        <p:txBody>
          <a:bodyPr>
            <a:normAutofit/>
          </a:bodyPr>
          <a:lstStyle/>
          <a:p>
            <a:r>
              <a:rPr kumimoji="1" lang="ja-JP" altLang="en-US" sz="2400" dirty="0" smtClean="0"/>
              <a:t>キーボードから入力した整数値を変数に保存することができる．</a:t>
            </a:r>
            <a:r>
              <a:rPr kumimoji="1" lang="en-US" altLang="ja-JP" sz="2400" dirty="0" smtClean="0"/>
              <a:t>(</a:t>
            </a:r>
            <a:r>
              <a:rPr kumimoji="1" lang="ja-JP" altLang="en-US" sz="2400" dirty="0" smtClean="0"/>
              <a:t>まぁ，できないと困るよね．</a:t>
            </a:r>
            <a:r>
              <a:rPr kumimoji="1" lang="en-US" altLang="ja-JP" sz="2400" dirty="0" smtClean="0"/>
              <a:t>)</a:t>
            </a:r>
          </a:p>
          <a:p>
            <a:r>
              <a:rPr lang="ja-JP" altLang="en-US" sz="2400" dirty="0" smtClean="0"/>
              <a:t>まず，保存するための変数を定義する．</a:t>
            </a:r>
            <a:endParaRPr lang="en-US" altLang="ja-JP" sz="2400" dirty="0" smtClean="0"/>
          </a:p>
          <a:p>
            <a:r>
              <a:rPr kumimoji="1" lang="ja-JP" altLang="en-US" sz="2400" dirty="0" smtClean="0"/>
              <a:t>以下に示すような，</a:t>
            </a:r>
            <a:r>
              <a:rPr kumimoji="1" lang="en-US" altLang="ja-JP" sz="2400" dirty="0" err="1" smtClean="0"/>
              <a:t>scanf</a:t>
            </a:r>
            <a:r>
              <a:rPr kumimoji="1" lang="en-US" altLang="ja-JP" sz="2400" dirty="0" smtClean="0"/>
              <a:t> </a:t>
            </a:r>
            <a:r>
              <a:rPr kumimoji="1" lang="ja-JP" altLang="en-US" sz="2400" dirty="0" smtClean="0"/>
              <a:t>という関数を用いると，キーボード入力を指定した変数に入れられる．</a:t>
            </a:r>
            <a:endParaRPr kumimoji="1" lang="en-US" altLang="ja-JP" sz="2400" dirty="0" smtClean="0"/>
          </a:p>
          <a:p>
            <a:r>
              <a:rPr lang="ja-JP" altLang="en-US" sz="2400" dirty="0" smtClean="0"/>
              <a:t>変数の前の </a:t>
            </a:r>
            <a:r>
              <a:rPr lang="en-US" altLang="ja-JP" sz="2400" dirty="0" smtClean="0">
                <a:solidFill>
                  <a:srgbClr val="FF00FF"/>
                </a:solidFill>
              </a:rPr>
              <a:t>&amp;</a:t>
            </a:r>
            <a:r>
              <a:rPr lang="en-US" altLang="ja-JP" sz="2400" dirty="0" smtClean="0">
                <a:solidFill>
                  <a:srgbClr val="FF0000"/>
                </a:solidFill>
              </a:rPr>
              <a:t> </a:t>
            </a:r>
            <a:r>
              <a:rPr lang="ja-JP" altLang="en-US" sz="2400" dirty="0" smtClean="0">
                <a:solidFill>
                  <a:srgbClr val="FF0000"/>
                </a:solidFill>
              </a:rPr>
              <a:t>は忘れない</a:t>
            </a:r>
            <a:r>
              <a:rPr lang="ja-JP" altLang="en-US" sz="2400" dirty="0" smtClean="0"/>
              <a:t>ように．詳細は後日に．</a:t>
            </a:r>
            <a:endParaRPr lang="en-US" altLang="ja-JP" sz="2400" dirty="0" smtClean="0"/>
          </a:p>
          <a:p>
            <a:r>
              <a:rPr kumimoji="1" lang="ja-JP" altLang="en-US" sz="2400" dirty="0" smtClean="0"/>
              <a:t>教科書</a:t>
            </a:r>
            <a:r>
              <a:rPr kumimoji="1" lang="en-US" altLang="ja-JP" sz="2400" dirty="0" smtClean="0"/>
              <a:t>(</a:t>
            </a:r>
            <a:r>
              <a:rPr kumimoji="1" lang="ja-JP" altLang="en-US" sz="2400" dirty="0" smtClean="0"/>
              <a:t>レ</a:t>
            </a:r>
            <a:r>
              <a:rPr kumimoji="1" lang="en-US" altLang="ja-JP" sz="2400" dirty="0" smtClean="0"/>
              <a:t>)</a:t>
            </a:r>
            <a:r>
              <a:rPr kumimoji="1" lang="ja-JP" altLang="en-US" sz="2400" dirty="0" err="1" smtClean="0"/>
              <a:t>には</a:t>
            </a:r>
            <a:r>
              <a:rPr kumimoji="1" lang="ja-JP" altLang="en-US" sz="2400" dirty="0" smtClean="0"/>
              <a:t>違うやり方が書いてありますが，無視してください．</a:t>
            </a:r>
            <a:endParaRPr kumimoji="1" lang="ja-JP" altLang="en-US" sz="2400"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3</a:t>
            </a:fld>
            <a:endParaRPr kumimoji="1" lang="ja-JP" altLang="en-US"/>
          </a:p>
        </p:txBody>
      </p:sp>
      <p:sp>
        <p:nvSpPr>
          <p:cNvPr id="5" name="テキスト ボックス 4"/>
          <p:cNvSpPr txBox="1"/>
          <p:nvPr/>
        </p:nvSpPr>
        <p:spPr>
          <a:xfrm>
            <a:off x="3143029" y="4325026"/>
            <a:ext cx="3217547" cy="2031325"/>
          </a:xfrm>
          <a:prstGeom prst="rect">
            <a:avLst/>
          </a:prstGeom>
          <a:noFill/>
          <a:ln>
            <a:solidFill>
              <a:schemeClr val="dk1"/>
            </a:solidFill>
          </a:ln>
        </p:spPr>
        <p:txBody>
          <a:bodyPr wrap="none" rtlCol="0">
            <a:spAutoFit/>
          </a:bodyPr>
          <a:lstStyle/>
          <a:p>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p>
          <a:p>
            <a:r>
              <a:rPr lang="en-US" altLang="ja-JP" dirty="0">
                <a:latin typeface="Courier New" panose="02070309020205020404" pitchFamily="49" charset="0"/>
                <a:cs typeface="Courier New" panose="02070309020205020404" pitchFamily="49" charset="0"/>
              </a:rPr>
              <a:t>  </a:t>
            </a:r>
            <a:r>
              <a:rPr lang="en-US" altLang="ja-JP" dirty="0" err="1" smtClean="0">
                <a:solidFill>
                  <a:srgbClr val="FF0000"/>
                </a:solidFill>
                <a:latin typeface="Courier New" panose="02070309020205020404" pitchFamily="49" charset="0"/>
                <a:cs typeface="Courier New" panose="02070309020205020404" pitchFamily="49" charset="0"/>
              </a:rPr>
              <a:t>int</a:t>
            </a:r>
            <a:r>
              <a:rPr lang="en-US" altLang="ja-JP" dirty="0" smtClean="0">
                <a:solidFill>
                  <a:srgbClr val="FF0000"/>
                </a:solidFill>
                <a:latin typeface="Courier New" panose="02070309020205020404" pitchFamily="49" charset="0"/>
                <a:cs typeface="Courier New" panose="02070309020205020404" pitchFamily="49" charset="0"/>
              </a:rPr>
              <a:t> </a:t>
            </a:r>
            <a:r>
              <a:rPr lang="en-US" altLang="ja-JP" dirty="0" err="1" smtClean="0">
                <a:solidFill>
                  <a:srgbClr val="FF0000"/>
                </a:solidFill>
                <a:latin typeface="Courier New" panose="02070309020205020404" pitchFamily="49" charset="0"/>
                <a:cs typeface="Courier New" panose="02070309020205020404" pitchFamily="49" charset="0"/>
              </a:rPr>
              <a:t>val</a:t>
            </a:r>
            <a:r>
              <a:rPr lang="en-US" altLang="ja-JP" dirty="0" smtClean="0">
                <a:solidFill>
                  <a:srgbClr val="FF0000"/>
                </a:solidFill>
                <a:latin typeface="Courier New" panose="02070309020205020404" pitchFamily="49" charset="0"/>
                <a:cs typeface="Courier New" panose="02070309020205020404" pitchFamily="49" charset="0"/>
              </a:rPr>
              <a:t>;</a:t>
            </a:r>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solidFill>
                  <a:srgbClr val="FF0000"/>
                </a:solidFill>
                <a:latin typeface="Courier New" panose="02070309020205020404" pitchFamily="49" charset="0"/>
                <a:cs typeface="Courier New" panose="02070309020205020404" pitchFamily="49" charset="0"/>
              </a:rPr>
              <a:t>scanf</a:t>
            </a:r>
            <a:r>
              <a:rPr lang="en-US" altLang="ja-JP" dirty="0">
                <a:solidFill>
                  <a:srgbClr val="FF0000"/>
                </a:solidFill>
                <a:latin typeface="Courier New" panose="02070309020205020404" pitchFamily="49" charset="0"/>
                <a:cs typeface="Courier New" panose="02070309020205020404" pitchFamily="49" charset="0"/>
              </a:rPr>
              <a:t>("%d", </a:t>
            </a:r>
            <a:r>
              <a:rPr lang="en-US" altLang="ja-JP" dirty="0" smtClean="0">
                <a:solidFill>
                  <a:srgbClr val="FF00FF"/>
                </a:solidFill>
                <a:latin typeface="Courier New" panose="02070309020205020404" pitchFamily="49" charset="0"/>
                <a:cs typeface="Courier New" panose="02070309020205020404" pitchFamily="49" charset="0"/>
              </a:rPr>
              <a:t>&amp;</a:t>
            </a:r>
            <a:r>
              <a:rPr lang="en-US" altLang="ja-JP" dirty="0" err="1" smtClean="0">
                <a:solidFill>
                  <a:srgbClr val="FF0000"/>
                </a:solidFill>
                <a:latin typeface="Courier New" panose="02070309020205020404" pitchFamily="49" charset="0"/>
                <a:cs typeface="Courier New" panose="02070309020205020404" pitchFamily="49" charset="0"/>
              </a:rPr>
              <a:t>val</a:t>
            </a:r>
            <a:r>
              <a:rPr lang="en-US" altLang="ja-JP" dirty="0" smtClean="0">
                <a:solidFill>
                  <a:srgbClr val="FF0000"/>
                </a:solidFill>
                <a:latin typeface="Courier New" panose="02070309020205020404" pitchFamily="49" charset="0"/>
                <a:cs typeface="Courier New" panose="02070309020205020404" pitchFamily="49" charset="0"/>
              </a:rPr>
              <a:t>);</a:t>
            </a:r>
            <a:endParaRPr lang="en-US" altLang="ja-JP" dirty="0">
              <a:solidFill>
                <a:srgbClr val="FF0000"/>
              </a:solidFill>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return </a:t>
            </a:r>
            <a:r>
              <a:rPr lang="en-US" altLang="ja-JP" dirty="0">
                <a:latin typeface="Courier New" panose="02070309020205020404" pitchFamily="49" charset="0"/>
                <a:cs typeface="Courier New" panose="02070309020205020404" pitchFamily="49" charset="0"/>
              </a:rPr>
              <a:t>0;</a:t>
            </a:r>
          </a:p>
          <a:p>
            <a:r>
              <a:rPr lang="en-US" altLang="ja-JP" dirty="0">
                <a:latin typeface="Courier New" panose="02070309020205020404" pitchFamily="49" charset="0"/>
                <a:cs typeface="Courier New" panose="02070309020205020404" pitchFamily="49" charset="0"/>
              </a:rPr>
              <a:t>}</a:t>
            </a:r>
            <a:endParaRPr lang="en-US" altLang="ja-JP" dirty="0" smtClean="0">
              <a:latin typeface="Courier New" panose="02070309020205020404" pitchFamily="49" charset="0"/>
              <a:cs typeface="Courier New" panose="02070309020205020404" pitchFamily="49" charset="0"/>
            </a:endParaRPr>
          </a:p>
        </p:txBody>
      </p:sp>
      <p:sp>
        <p:nvSpPr>
          <p:cNvPr id="6" name="テキスト ボックス 5"/>
          <p:cNvSpPr txBox="1"/>
          <p:nvPr/>
        </p:nvSpPr>
        <p:spPr>
          <a:xfrm>
            <a:off x="7322308" y="4228961"/>
            <a:ext cx="1513619" cy="2031325"/>
          </a:xfrm>
          <a:prstGeom prst="rect">
            <a:avLst/>
          </a:prstGeom>
          <a:noFill/>
          <a:ln>
            <a:solidFill>
              <a:schemeClr val="tx1"/>
            </a:solidFill>
          </a:ln>
        </p:spPr>
        <p:txBody>
          <a:bodyPr wrap="none" rtlCol="0">
            <a:spAutoFit/>
          </a:bodyPr>
          <a:lstStyle/>
          <a:p>
            <a:pPr algn="r"/>
            <a:r>
              <a:rPr kumimoji="1" lang="en-US" altLang="ja-JP" dirty="0" smtClean="0"/>
              <a:t>p.14-15</a:t>
            </a:r>
          </a:p>
          <a:p>
            <a:pPr algn="r"/>
            <a:r>
              <a:rPr lang="en-US" altLang="ja-JP" dirty="0" smtClean="0"/>
              <a:t>(</a:t>
            </a:r>
            <a:r>
              <a:rPr lang="ja-JP" altLang="en-US" dirty="0" smtClean="0"/>
              <a:t>明</a:t>
            </a:r>
            <a:r>
              <a:rPr lang="en-US" altLang="ja-JP" dirty="0" smtClean="0"/>
              <a:t>)</a:t>
            </a:r>
          </a:p>
          <a:p>
            <a:pPr algn="r"/>
            <a:endParaRPr lang="en-US" altLang="ja-JP" dirty="0" smtClean="0"/>
          </a:p>
          <a:p>
            <a:pPr algn="r"/>
            <a:r>
              <a:rPr lang="en-US" altLang="ja-JP" dirty="0" smtClean="0"/>
              <a:t>(</a:t>
            </a:r>
            <a:r>
              <a:rPr lang="ja-JP" altLang="en-US" dirty="0" smtClean="0"/>
              <a:t>レ</a:t>
            </a:r>
            <a:r>
              <a:rPr lang="en-US" altLang="ja-JP" dirty="0" smtClean="0"/>
              <a:t>)</a:t>
            </a:r>
            <a:r>
              <a:rPr lang="ja-JP" altLang="en-US" dirty="0" smtClean="0"/>
              <a:t>では</a:t>
            </a:r>
            <a:endParaRPr lang="en-US" altLang="ja-JP" dirty="0" smtClean="0"/>
          </a:p>
          <a:p>
            <a:pPr algn="r"/>
            <a:r>
              <a:rPr lang="ja-JP" altLang="en-US" dirty="0" smtClean="0"/>
              <a:t>複雑な方法を</a:t>
            </a:r>
            <a:endParaRPr lang="en-US" altLang="ja-JP" dirty="0" smtClean="0"/>
          </a:p>
          <a:p>
            <a:pPr algn="r"/>
            <a:r>
              <a:rPr lang="ja-JP" altLang="en-US" dirty="0" smtClean="0"/>
              <a:t>書いてるが</a:t>
            </a:r>
            <a:endParaRPr lang="en-US" altLang="ja-JP" dirty="0" smtClean="0"/>
          </a:p>
          <a:p>
            <a:pPr algn="r"/>
            <a:r>
              <a:rPr lang="ja-JP" altLang="en-US" dirty="0" smtClean="0"/>
              <a:t>お勧めしない</a:t>
            </a:r>
            <a:endParaRPr kumimoji="1" lang="ja-JP" altLang="en-US" dirty="0"/>
          </a:p>
        </p:txBody>
      </p:sp>
      <p:sp>
        <p:nvSpPr>
          <p:cNvPr id="7" name="テキスト ボックス 6"/>
          <p:cNvSpPr txBox="1"/>
          <p:nvPr/>
        </p:nvSpPr>
        <p:spPr>
          <a:xfrm>
            <a:off x="125948" y="172495"/>
            <a:ext cx="1005403" cy="584775"/>
          </a:xfrm>
          <a:prstGeom prst="rect">
            <a:avLst/>
          </a:prstGeom>
          <a:noFill/>
          <a:ln>
            <a:solidFill>
              <a:schemeClr val="tx1"/>
            </a:solidFill>
          </a:ln>
        </p:spPr>
        <p:txBody>
          <a:bodyPr wrap="none" rtlCol="0">
            <a:spAutoFit/>
          </a:bodyPr>
          <a:lstStyle/>
          <a:p>
            <a:r>
              <a:rPr lang="ja-JP" altLang="en-US" sz="3200" dirty="0" smtClean="0"/>
              <a:t>復習</a:t>
            </a:r>
            <a:endParaRPr kumimoji="1" lang="ja-JP" altLang="en-US" sz="3200" dirty="0"/>
          </a:p>
        </p:txBody>
      </p:sp>
    </p:spTree>
    <p:extLst>
      <p:ext uri="{BB962C8B-B14F-4D97-AF65-F5344CB8AC3E}">
        <p14:creationId xmlns:p14="http://schemas.microsoft.com/office/powerpoint/2010/main" val="18334701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プログラム中の注釈 コメント文</a:t>
            </a:r>
            <a:endParaRPr kumimoji="1" lang="ja-JP" altLang="en-US" dirty="0"/>
          </a:p>
        </p:txBody>
      </p:sp>
      <p:sp>
        <p:nvSpPr>
          <p:cNvPr id="3" name="コンテンツ プレースホルダー 2"/>
          <p:cNvSpPr>
            <a:spLocks noGrp="1"/>
          </p:cNvSpPr>
          <p:nvPr>
            <p:ph idx="1"/>
          </p:nvPr>
        </p:nvSpPr>
        <p:spPr>
          <a:xfrm>
            <a:off x="628650" y="1202076"/>
            <a:ext cx="7886700" cy="5154275"/>
          </a:xfrm>
        </p:spPr>
        <p:txBody>
          <a:bodyPr>
            <a:normAutofit lnSpcReduction="10000"/>
          </a:bodyPr>
          <a:lstStyle/>
          <a:p>
            <a:pPr>
              <a:lnSpc>
                <a:spcPct val="100000"/>
              </a:lnSpc>
            </a:pPr>
            <a:r>
              <a:rPr kumimoji="1" lang="ja-JP" altLang="en-US" dirty="0" smtClean="0"/>
              <a:t>プログラム中に，</a:t>
            </a:r>
            <a:r>
              <a:rPr kumimoji="1" lang="ja-JP" altLang="en-US" dirty="0" smtClean="0">
                <a:solidFill>
                  <a:srgbClr val="FF0000"/>
                </a:solidFill>
              </a:rPr>
              <a:t>人間が後から内容を確認するためのメモ</a:t>
            </a:r>
            <a:r>
              <a:rPr kumimoji="1" lang="ja-JP" altLang="en-US" dirty="0" smtClean="0"/>
              <a:t>を書くことができる．</a:t>
            </a:r>
            <a:endParaRPr kumimoji="1" lang="en-US" altLang="ja-JP" dirty="0" smtClean="0"/>
          </a:p>
          <a:p>
            <a:pPr>
              <a:lnSpc>
                <a:spcPct val="100000"/>
              </a:lnSpc>
            </a:pPr>
            <a:r>
              <a:rPr lang="ja-JP" altLang="en-US" dirty="0" smtClean="0"/>
              <a:t>これをコメント文と呼ぶ．</a:t>
            </a:r>
            <a:endParaRPr lang="en-US" altLang="ja-JP" dirty="0" smtClean="0"/>
          </a:p>
          <a:p>
            <a:pPr>
              <a:lnSpc>
                <a:spcPct val="100000"/>
              </a:lnSpc>
            </a:pPr>
            <a:r>
              <a:rPr lang="ja-JP" altLang="en-US" dirty="0" smtClean="0"/>
              <a:t>コメント文はメモなのでコンパイル等の</a:t>
            </a:r>
            <a:r>
              <a:rPr lang="ja-JP" altLang="en-US" dirty="0" smtClean="0">
                <a:solidFill>
                  <a:srgbClr val="FF0000"/>
                </a:solidFill>
              </a:rPr>
              <a:t>コンピュータの動作へは影響を及ぼさない</a:t>
            </a:r>
            <a:r>
              <a:rPr lang="ja-JP" altLang="en-US" dirty="0" smtClean="0"/>
              <a:t>．</a:t>
            </a:r>
            <a:endParaRPr lang="en-US" altLang="ja-JP" dirty="0"/>
          </a:p>
          <a:p>
            <a:pPr>
              <a:lnSpc>
                <a:spcPct val="100000"/>
              </a:lnSpc>
            </a:pPr>
            <a:endParaRPr lang="en-US" altLang="ja-JP" dirty="0" smtClean="0"/>
          </a:p>
          <a:p>
            <a:pPr>
              <a:lnSpc>
                <a:spcPct val="100000"/>
              </a:lnSpc>
            </a:pPr>
            <a:r>
              <a:rPr kumimoji="1" lang="en-US" altLang="ja-JP" dirty="0" smtClean="0"/>
              <a:t>C</a:t>
            </a:r>
            <a:r>
              <a:rPr kumimoji="1" lang="ja-JP" altLang="en-US" dirty="0" smtClean="0"/>
              <a:t>言語</a:t>
            </a:r>
            <a:r>
              <a:rPr kumimoji="1" lang="en-US" altLang="ja-JP" dirty="0" smtClean="0"/>
              <a:t>(C99</a:t>
            </a:r>
            <a:r>
              <a:rPr kumimoji="1" lang="ja-JP" altLang="en-US" dirty="0" smtClean="0"/>
              <a:t>以降</a:t>
            </a:r>
            <a:r>
              <a:rPr kumimoji="1" lang="en-US" altLang="ja-JP" dirty="0" smtClean="0"/>
              <a:t>)</a:t>
            </a:r>
            <a:r>
              <a:rPr kumimoji="1" lang="ja-JP" altLang="en-US" dirty="0" smtClean="0"/>
              <a:t>では二種類の書き方が可能</a:t>
            </a:r>
            <a:endParaRPr kumimoji="1" lang="en-US" altLang="ja-JP" dirty="0" smtClean="0"/>
          </a:p>
          <a:p>
            <a:pPr lvl="1">
              <a:lnSpc>
                <a:spcPct val="100000"/>
              </a:lnSpc>
            </a:pPr>
            <a:r>
              <a:rPr lang="en-US" altLang="ja-JP" dirty="0" smtClean="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と </a:t>
            </a:r>
            <a:r>
              <a:rPr lang="en-US" altLang="ja-JP" dirty="0" smtClean="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の間に書く．</a:t>
            </a:r>
            <a:r>
              <a:rPr lang="ja-JP" altLang="en-US" dirty="0">
                <a:latin typeface="Courier New" panose="02070309020205020404" pitchFamily="49" charset="0"/>
                <a:cs typeface="Courier New" panose="02070309020205020404" pitchFamily="49" charset="0"/>
              </a:rPr>
              <a:t>複</a:t>
            </a:r>
            <a:r>
              <a:rPr lang="ja-JP" altLang="en-US" dirty="0" smtClean="0">
                <a:latin typeface="Courier New" panose="02070309020205020404" pitchFamily="49" charset="0"/>
                <a:cs typeface="Courier New" panose="02070309020205020404" pitchFamily="49" charset="0"/>
              </a:rPr>
              <a:t>数行にわたり記述可能．</a:t>
            </a:r>
            <a:endParaRPr lang="en-US" altLang="ja-JP" dirty="0" smtClean="0">
              <a:latin typeface="Courier New" panose="02070309020205020404" pitchFamily="49" charset="0"/>
              <a:cs typeface="Courier New" panose="02070309020205020404" pitchFamily="49" charset="0"/>
            </a:endParaRPr>
          </a:p>
          <a:p>
            <a:pPr lvl="1">
              <a:lnSpc>
                <a:spcPct val="100000"/>
              </a:lnSpc>
            </a:pPr>
            <a:r>
              <a:rPr kumimoji="1" lang="en-US" altLang="ja-JP" dirty="0" smtClean="0">
                <a:latin typeface="Courier New" panose="02070309020205020404" pitchFamily="49" charset="0"/>
                <a:cs typeface="Courier New" panose="02070309020205020404" pitchFamily="49" charset="0"/>
              </a:rPr>
              <a:t>// </a:t>
            </a:r>
            <a:r>
              <a:rPr kumimoji="1" lang="ja-JP" altLang="en-US" dirty="0" smtClean="0">
                <a:latin typeface="Courier New" panose="02070309020205020404" pitchFamily="49" charset="0"/>
                <a:cs typeface="Courier New" panose="02070309020205020404" pitchFamily="49" charset="0"/>
              </a:rPr>
              <a:t>から行末まで書く．一行のみ．</a:t>
            </a:r>
            <a:endParaRPr kumimoji="1" lang="en-US" altLang="ja-JP" dirty="0" smtClean="0">
              <a:latin typeface="Courier New" panose="02070309020205020404" pitchFamily="49" charset="0"/>
              <a:cs typeface="Courier New" panose="02070309020205020404" pitchFamily="49" charset="0"/>
            </a:endParaRPr>
          </a:p>
          <a:p>
            <a:pPr>
              <a:lnSpc>
                <a:spcPct val="100000"/>
              </a:lnSpc>
            </a:pPr>
            <a:r>
              <a:rPr lang="ja-JP" altLang="en-US" dirty="0" smtClean="0"/>
              <a:t>本授業ではコメント文中だけには日本語を書いてもよい．</a:t>
            </a:r>
            <a:r>
              <a:rPr lang="en-US" altLang="ja-JP" dirty="0" smtClean="0"/>
              <a:t>(</a:t>
            </a:r>
            <a:r>
              <a:rPr lang="ja-JP" altLang="en-US" dirty="0" smtClean="0">
                <a:solidFill>
                  <a:srgbClr val="FF0000"/>
                </a:solidFill>
              </a:rPr>
              <a:t>日本語の空白文字は使わないように</a:t>
            </a:r>
            <a:r>
              <a:rPr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4</a:t>
            </a:fld>
            <a:endParaRPr kumimoji="1" lang="ja-JP" altLang="en-US"/>
          </a:p>
        </p:txBody>
      </p:sp>
    </p:spTree>
    <p:extLst>
      <p:ext uri="{BB962C8B-B14F-4D97-AF65-F5344CB8AC3E}">
        <p14:creationId xmlns:p14="http://schemas.microsoft.com/office/powerpoint/2010/main" val="3619943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4800" y="365127"/>
            <a:ext cx="8424672" cy="682838"/>
          </a:xfrm>
        </p:spPr>
        <p:txBody>
          <a:bodyPr>
            <a:normAutofit fontScale="90000"/>
          </a:bodyPr>
          <a:lstStyle/>
          <a:p>
            <a:r>
              <a:rPr kumimoji="1" lang="ja-JP" altLang="en-US" dirty="0" smtClean="0"/>
              <a:t>参考 全角スペースは無効化がベター</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5</a:t>
            </a:fld>
            <a:endParaRPr kumimoji="1" lang="ja-JP" altLang="en-US"/>
          </a:p>
        </p:txBody>
      </p:sp>
      <p:pic>
        <p:nvPicPr>
          <p:cNvPr id="4" name="図 3"/>
          <p:cNvPicPr>
            <a:picLocks noChangeAspect="1"/>
          </p:cNvPicPr>
          <p:nvPr/>
        </p:nvPicPr>
        <p:blipFill>
          <a:blip r:embed="rId2"/>
          <a:stretch>
            <a:fillRect/>
          </a:stretch>
        </p:blipFill>
        <p:spPr>
          <a:xfrm>
            <a:off x="3807714" y="1622107"/>
            <a:ext cx="4381500" cy="4467225"/>
          </a:xfrm>
          <a:prstGeom prst="rect">
            <a:avLst/>
          </a:prstGeom>
        </p:spPr>
      </p:pic>
      <p:sp>
        <p:nvSpPr>
          <p:cNvPr id="5" name="角丸四角形吹き出し 4"/>
          <p:cNvSpPr/>
          <p:nvPr/>
        </p:nvSpPr>
        <p:spPr>
          <a:xfrm>
            <a:off x="414528" y="1999488"/>
            <a:ext cx="2962656" cy="4089844"/>
          </a:xfrm>
          <a:prstGeom prst="wedgeRoundRectCallout">
            <a:avLst>
              <a:gd name="adj1" fmla="val 81636"/>
              <a:gd name="adj2" fmla="val -176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kumimoji="1" lang="ja-JP" altLang="en-US" sz="2000" dirty="0" smtClean="0"/>
              <a:t>少なくとも日本語の空白文字はプログラムでは害悪しかないので，無効化するのがよいと思います．</a:t>
            </a:r>
            <a:endParaRPr kumimoji="1" lang="en-US" altLang="ja-JP" sz="2000" dirty="0" smtClean="0"/>
          </a:p>
          <a:p>
            <a:endParaRPr lang="en-US" altLang="ja-JP" sz="2000" dirty="0"/>
          </a:p>
          <a:p>
            <a:r>
              <a:rPr kumimoji="1" lang="ja-JP" altLang="en-US" sz="2000" dirty="0" smtClean="0"/>
              <a:t>まぁ，氏名の区切りとかで全角スペースを強要する残念なサイトとかもありますが．</a:t>
            </a:r>
            <a:r>
              <a:rPr kumimoji="1" lang="en-US" altLang="ja-JP" sz="2000" dirty="0" err="1" smtClean="0"/>
              <a:t>orz</a:t>
            </a:r>
            <a:endParaRPr kumimoji="1" lang="ja-JP" altLang="en-US" sz="2000" dirty="0"/>
          </a:p>
        </p:txBody>
      </p:sp>
    </p:spTree>
    <p:extLst>
      <p:ext uri="{BB962C8B-B14F-4D97-AF65-F5344CB8AC3E}">
        <p14:creationId xmlns:p14="http://schemas.microsoft.com/office/powerpoint/2010/main" val="3030176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コメントの例</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6</a:t>
            </a:fld>
            <a:endParaRPr kumimoji="1" lang="ja-JP" altLang="en-US"/>
          </a:p>
        </p:txBody>
      </p:sp>
      <p:sp>
        <p:nvSpPr>
          <p:cNvPr id="5" name="テキスト ボックス 4"/>
          <p:cNvSpPr txBox="1"/>
          <p:nvPr/>
        </p:nvSpPr>
        <p:spPr>
          <a:xfrm>
            <a:off x="725927" y="1390602"/>
            <a:ext cx="7261924" cy="4401205"/>
          </a:xfrm>
          <a:prstGeom prst="rect">
            <a:avLst/>
          </a:prstGeom>
          <a:solidFill>
            <a:schemeClr val="bg1"/>
          </a:solidFill>
          <a:ln>
            <a:solidFill>
              <a:schemeClr val="dk1"/>
            </a:solidFill>
          </a:ln>
        </p:spPr>
        <p:txBody>
          <a:bodyPr wrap="none" rtlCol="0">
            <a:spAutoFit/>
          </a:bodyPr>
          <a:lstStyle/>
          <a:p>
            <a:r>
              <a:rPr lang="en-US" altLang="ja-JP" sz="2000" dirty="0">
                <a:solidFill>
                  <a:srgbClr val="FF0000"/>
                </a:solidFill>
                <a:latin typeface="Courier New" panose="02070309020205020404" pitchFamily="49" charset="0"/>
                <a:cs typeface="Courier New" panose="02070309020205020404" pitchFamily="49" charset="0"/>
              </a:rPr>
              <a:t>/* </a:t>
            </a:r>
            <a:endParaRPr lang="en-US" altLang="ja-JP" sz="2000" dirty="0" smtClean="0">
              <a:solidFill>
                <a:srgbClr val="FF0000"/>
              </a:solidFill>
              <a:latin typeface="Courier New" panose="02070309020205020404" pitchFamily="49" charset="0"/>
              <a:cs typeface="Courier New" panose="02070309020205020404" pitchFamily="49" charset="0"/>
            </a:endParaRPr>
          </a:p>
          <a:p>
            <a:r>
              <a:rPr lang="ja-JP" altLang="en-US" sz="2000" dirty="0" smtClean="0">
                <a:solidFill>
                  <a:srgbClr val="FF0000"/>
                </a:solidFill>
                <a:latin typeface="Courier New" panose="02070309020205020404" pitchFamily="49" charset="0"/>
                <a:cs typeface="Courier New" panose="02070309020205020404" pitchFamily="49" charset="0"/>
              </a:rPr>
              <a:t>平均値</a:t>
            </a:r>
            <a:r>
              <a:rPr lang="ja-JP" altLang="en-US" sz="2000" dirty="0">
                <a:solidFill>
                  <a:srgbClr val="FF0000"/>
                </a:solidFill>
                <a:latin typeface="Courier New" panose="02070309020205020404" pitchFamily="49" charset="0"/>
                <a:cs typeface="Courier New" panose="02070309020205020404" pitchFamily="49" charset="0"/>
              </a:rPr>
              <a:t>を計算 </a:t>
            </a:r>
            <a:endParaRPr lang="en-US" altLang="ja-JP" sz="2000" dirty="0" smtClean="0">
              <a:solidFill>
                <a:srgbClr val="FF0000"/>
              </a:solidFill>
              <a:latin typeface="Courier New" panose="02070309020205020404" pitchFamily="49" charset="0"/>
              <a:cs typeface="Courier New" panose="02070309020205020404" pitchFamily="49" charset="0"/>
            </a:endParaRPr>
          </a:p>
          <a:p>
            <a:r>
              <a:rPr lang="en-US" altLang="ja-JP" sz="2000" dirty="0" smtClean="0">
                <a:solidFill>
                  <a:srgbClr val="FF0000"/>
                </a:solidFill>
                <a:latin typeface="Courier New" panose="02070309020205020404" pitchFamily="49" charset="0"/>
                <a:cs typeface="Courier New" panose="02070309020205020404" pitchFamily="49" charset="0"/>
              </a:rPr>
              <a:t>Author: kaiya</a:t>
            </a:r>
          </a:p>
          <a:p>
            <a:r>
              <a:rPr lang="en-US" altLang="ja-JP" sz="2000" dirty="0" smtClean="0">
                <a:solidFill>
                  <a:srgbClr val="FF0000"/>
                </a:solidFill>
                <a:latin typeface="Courier New" panose="02070309020205020404" pitchFamily="49" charset="0"/>
                <a:cs typeface="Courier New" panose="02070309020205020404" pitchFamily="49" charset="0"/>
              </a:rPr>
              <a:t>Date: 18/10/2014</a:t>
            </a:r>
          </a:p>
          <a:p>
            <a:r>
              <a:rPr lang="en-US" altLang="ja-JP" sz="2000" dirty="0" smtClean="0">
                <a:solidFill>
                  <a:srgbClr val="FF0000"/>
                </a:solidFill>
                <a:latin typeface="Courier New" panose="02070309020205020404" pitchFamily="49" charset="0"/>
                <a:cs typeface="Courier New" panose="02070309020205020404" pitchFamily="49" charset="0"/>
              </a:rPr>
              <a:t>*/</a:t>
            </a:r>
            <a:endParaRPr kumimoji="1" lang="en-US" altLang="ja-JP" sz="2000" dirty="0" smtClean="0">
              <a:latin typeface="Courier New" panose="02070309020205020404" pitchFamily="49" charset="0"/>
              <a:cs typeface="Courier New" panose="02070309020205020404" pitchFamily="49" charset="0"/>
            </a:endParaRPr>
          </a:p>
          <a:p>
            <a:r>
              <a:rPr kumimoji="1" lang="en-US" altLang="ja-JP" sz="2000" dirty="0" smtClean="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include &lt;</a:t>
            </a:r>
            <a:r>
              <a:rPr lang="en-US" altLang="ja-JP" sz="2000" dirty="0" err="1" smtClean="0">
                <a:latin typeface="Courier New" panose="02070309020205020404" pitchFamily="49" charset="0"/>
                <a:cs typeface="Courier New" panose="02070309020205020404" pitchFamily="49" charset="0"/>
              </a:rPr>
              <a:t>stdio.h</a:t>
            </a:r>
            <a:r>
              <a:rPr lang="en-US" altLang="ja-JP" sz="2000" dirty="0" smtClean="0">
                <a:latin typeface="Courier New" panose="02070309020205020404" pitchFamily="49" charset="0"/>
                <a:cs typeface="Courier New" panose="02070309020205020404" pitchFamily="49" charset="0"/>
              </a:rPr>
              <a:t>&gt;</a:t>
            </a:r>
          </a:p>
          <a:p>
            <a:endParaRPr kumimoji="1" lang="en-US" altLang="ja-JP" sz="2000" dirty="0">
              <a:latin typeface="Courier New" panose="02070309020205020404" pitchFamily="49" charset="0"/>
              <a:cs typeface="Courier New" panose="02070309020205020404" pitchFamily="49" charset="0"/>
            </a:endParaRPr>
          </a:p>
          <a:p>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main(void)</a:t>
            </a:r>
            <a:r>
              <a:rPr kumimoji="1" lang="en-US" altLang="ja-JP" sz="2000" dirty="0" smtClean="0">
                <a:latin typeface="Courier New" panose="02070309020205020404" pitchFamily="49" charset="0"/>
                <a:cs typeface="Courier New" panose="02070309020205020404" pitchFamily="49" charset="0"/>
              </a:rPr>
              <a:t>{</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float x, y;</a:t>
            </a:r>
            <a:r>
              <a:rPr lang="ja-JP" altLang="en-US" sz="2000" dirty="0">
                <a:latin typeface="Courier New" panose="02070309020205020404" pitchFamily="49" charset="0"/>
                <a:cs typeface="Courier New" panose="02070309020205020404" pitchFamily="49" charset="0"/>
              </a:rPr>
              <a:t> </a:t>
            </a:r>
            <a:r>
              <a:rPr lang="en-US" altLang="ja-JP" sz="2000" dirty="0" smtClean="0">
                <a:solidFill>
                  <a:srgbClr val="FF0000"/>
                </a:solidFill>
                <a:latin typeface="Courier New" panose="02070309020205020404" pitchFamily="49" charset="0"/>
                <a:cs typeface="Courier New" panose="02070309020205020404" pitchFamily="49" charset="0"/>
              </a:rPr>
              <a:t>// float</a:t>
            </a:r>
            <a:r>
              <a:rPr lang="ja-JP" altLang="en-US" sz="2000" dirty="0" smtClean="0">
                <a:solidFill>
                  <a:srgbClr val="FF0000"/>
                </a:solidFill>
                <a:latin typeface="Courier New" panose="02070309020205020404" pitchFamily="49" charset="0"/>
                <a:cs typeface="Courier New" panose="02070309020205020404" pitchFamily="49" charset="0"/>
              </a:rPr>
              <a:t>は精度が悪いのでお勧めしません</a:t>
            </a:r>
            <a:endParaRPr kumimoji="1" lang="en-US" altLang="ja-JP" sz="2000" dirty="0">
              <a:solidFill>
                <a:srgbClr val="FF0000"/>
              </a:solidFill>
              <a:latin typeface="Courier New" panose="02070309020205020404" pitchFamily="49" charset="0"/>
              <a:cs typeface="Courier New" panose="02070309020205020404" pitchFamily="49" charset="0"/>
            </a:endParaRPr>
          </a:p>
          <a:p>
            <a:r>
              <a:rPr lang="en-US" altLang="ja-JP" sz="2000" dirty="0" smtClean="0">
                <a:latin typeface="Courier New" panose="02070309020205020404" pitchFamily="49" charset="0"/>
                <a:cs typeface="Courier New" panose="02070309020205020404" pitchFamily="49" charset="0"/>
              </a:rPr>
              <a:t>  x = 15.0;</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y = 32.0;</a:t>
            </a:r>
          </a:p>
          <a:p>
            <a:r>
              <a:rPr kumimoji="1" lang="en-US" altLang="ja-JP" sz="2000" dirty="0">
                <a:latin typeface="Courier New" panose="02070309020205020404" pitchFamily="49" charset="0"/>
                <a:cs typeface="Courier New" panose="02070309020205020404" pitchFamily="49" charset="0"/>
              </a:rPr>
              <a:t> </a:t>
            </a:r>
            <a:r>
              <a:rPr lang="en-US" altLang="ja-JP" sz="2000" dirty="0">
                <a:latin typeface="Courier New" panose="02070309020205020404" pitchFamily="49" charset="0"/>
                <a:cs typeface="Courier New" panose="02070309020205020404" pitchFamily="49" charset="0"/>
              </a:rPr>
              <a:t> </a:t>
            </a:r>
            <a:r>
              <a:rPr lang="en-US" altLang="ja-JP" sz="2000" dirty="0" err="1">
                <a:latin typeface="Courier New" panose="02070309020205020404" pitchFamily="49" charset="0"/>
                <a:cs typeface="Courier New" panose="02070309020205020404" pitchFamily="49" charset="0"/>
              </a:rPr>
              <a:t>printf</a:t>
            </a:r>
            <a:r>
              <a:rPr lang="en-US" altLang="ja-JP" sz="2000" dirty="0" smtClean="0">
                <a:latin typeface="Courier New" panose="02070309020205020404" pitchFamily="49" charset="0"/>
                <a:cs typeface="Courier New" panose="02070309020205020404" pitchFamily="49" charset="0"/>
              </a:rPr>
              <a:t>(“%0.1f\n”, </a:t>
            </a:r>
            <a:r>
              <a:rPr lang="en-US" altLang="ja-JP" sz="2000" dirty="0">
                <a:latin typeface="Courier New" panose="02070309020205020404" pitchFamily="49" charset="0"/>
                <a:cs typeface="Courier New" panose="02070309020205020404" pitchFamily="49" charset="0"/>
              </a:rPr>
              <a:t>(</a:t>
            </a:r>
            <a:r>
              <a:rPr kumimoji="1" lang="en-US" altLang="ja-JP" sz="2000" dirty="0" err="1" smtClean="0">
                <a:latin typeface="Courier New" panose="02070309020205020404" pitchFamily="49" charset="0"/>
                <a:cs typeface="Courier New" panose="02070309020205020404" pitchFamily="49" charset="0"/>
              </a:rPr>
              <a:t>x+y</a:t>
            </a:r>
            <a:r>
              <a:rPr kumimoji="1" lang="en-US" altLang="ja-JP" sz="2000" dirty="0" smtClean="0">
                <a:latin typeface="Courier New" panose="02070309020205020404" pitchFamily="49" charset="0"/>
                <a:cs typeface="Courier New" panose="02070309020205020404" pitchFamily="49" charset="0"/>
              </a:rPr>
              <a:t>)/2);</a:t>
            </a:r>
          </a:p>
          <a:p>
            <a:r>
              <a:rPr lang="ja-JP" altLang="en-US" sz="2000" dirty="0">
                <a:latin typeface="Courier New" panose="02070309020205020404" pitchFamily="49" charset="0"/>
                <a:cs typeface="Courier New" panose="02070309020205020404" pitchFamily="49" charset="0"/>
              </a:rPr>
              <a:t> </a:t>
            </a:r>
            <a:r>
              <a:rPr kumimoji="1" lang="ja-JP" altLang="en-US" sz="2000" dirty="0" smtClean="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return 0;</a:t>
            </a:r>
          </a:p>
          <a:p>
            <a:r>
              <a:rPr kumimoji="1" lang="en-US" altLang="ja-JP" sz="2000" dirty="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060931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プログラムの空白や改行について</a:t>
            </a:r>
            <a:endParaRPr kumimoji="1" lang="ja-JP" altLang="en-US" dirty="0"/>
          </a:p>
        </p:txBody>
      </p:sp>
      <p:sp>
        <p:nvSpPr>
          <p:cNvPr id="5" name="コンテンツ プレースホルダー 4"/>
          <p:cNvSpPr>
            <a:spLocks noGrp="1"/>
          </p:cNvSpPr>
          <p:nvPr>
            <p:ph idx="1"/>
          </p:nvPr>
        </p:nvSpPr>
        <p:spPr>
          <a:xfrm>
            <a:off x="628650" y="1202077"/>
            <a:ext cx="7886700" cy="1649980"/>
          </a:xfrm>
        </p:spPr>
        <p:txBody>
          <a:bodyPr>
            <a:normAutofit fontScale="77500" lnSpcReduction="20000"/>
          </a:bodyPr>
          <a:lstStyle/>
          <a:p>
            <a:pPr>
              <a:lnSpc>
                <a:spcPct val="110000"/>
              </a:lnSpc>
            </a:pPr>
            <a:r>
              <a:rPr kumimoji="1" lang="en-US" altLang="ja-JP" dirty="0" smtClean="0"/>
              <a:t># </a:t>
            </a:r>
            <a:r>
              <a:rPr kumimoji="1" lang="ja-JP" altLang="en-US" dirty="0" smtClean="0"/>
              <a:t>で始まる行を除き，プログラムは改行や空白は自由に入れてかまいません．</a:t>
            </a:r>
            <a:endParaRPr kumimoji="1" lang="en-US" altLang="ja-JP" dirty="0" smtClean="0"/>
          </a:p>
          <a:p>
            <a:pPr>
              <a:lnSpc>
                <a:spcPct val="110000"/>
              </a:lnSpc>
            </a:pPr>
            <a:r>
              <a:rPr lang="en-US" altLang="ja-JP" dirty="0" smtClean="0"/>
              <a:t>// </a:t>
            </a:r>
            <a:r>
              <a:rPr lang="ja-JP" altLang="en-US" dirty="0" smtClean="0"/>
              <a:t>でコメントがある行も注意してください．</a:t>
            </a:r>
            <a:endParaRPr lang="en-US" altLang="ja-JP" dirty="0" smtClean="0"/>
          </a:p>
          <a:p>
            <a:pPr>
              <a:lnSpc>
                <a:spcPct val="110000"/>
              </a:lnSpc>
            </a:pPr>
            <a:r>
              <a:rPr kumimoji="1" lang="ja-JP" altLang="en-US" dirty="0" smtClean="0"/>
              <a:t>以下は同じプログラムですが，読みにくい右はお勧めしません．</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7</a:t>
            </a:fld>
            <a:endParaRPr kumimoji="1" lang="ja-JP" altLang="en-US"/>
          </a:p>
        </p:txBody>
      </p:sp>
      <p:sp>
        <p:nvSpPr>
          <p:cNvPr id="6" name="テキスト ボックス 5"/>
          <p:cNvSpPr txBox="1"/>
          <p:nvPr/>
        </p:nvSpPr>
        <p:spPr>
          <a:xfrm>
            <a:off x="386239" y="2935824"/>
            <a:ext cx="4185761" cy="3170099"/>
          </a:xfrm>
          <a:prstGeom prst="rect">
            <a:avLst/>
          </a:prstGeom>
          <a:noFill/>
          <a:ln>
            <a:solidFill>
              <a:schemeClr val="dk1"/>
            </a:solidFill>
          </a:ln>
        </p:spPr>
        <p:txBody>
          <a:bodyPr wrap="none" rtlCol="0">
            <a:spAutoFit/>
          </a:bodyPr>
          <a:lstStyle/>
          <a:p>
            <a:r>
              <a:rPr kumimoji="1" lang="en-US" altLang="ja-JP" sz="2000" dirty="0" smtClean="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include &lt;</a:t>
            </a:r>
            <a:r>
              <a:rPr lang="en-US" altLang="ja-JP" sz="2000" dirty="0" err="1" smtClean="0">
                <a:latin typeface="Courier New" panose="02070309020205020404" pitchFamily="49" charset="0"/>
                <a:cs typeface="Courier New" panose="02070309020205020404" pitchFamily="49" charset="0"/>
              </a:rPr>
              <a:t>stdio.h</a:t>
            </a:r>
            <a:r>
              <a:rPr lang="en-US" altLang="ja-JP" sz="2000" dirty="0" smtClean="0">
                <a:latin typeface="Courier New" panose="02070309020205020404" pitchFamily="49" charset="0"/>
                <a:cs typeface="Courier New" panose="02070309020205020404" pitchFamily="49" charset="0"/>
              </a:rPr>
              <a:t>&gt;</a:t>
            </a:r>
          </a:p>
          <a:p>
            <a:endParaRPr kumimoji="1" lang="en-US" altLang="ja-JP" sz="2000" dirty="0">
              <a:latin typeface="Courier New" panose="02070309020205020404" pitchFamily="49" charset="0"/>
              <a:cs typeface="Courier New" panose="02070309020205020404" pitchFamily="49" charset="0"/>
            </a:endParaRPr>
          </a:p>
          <a:p>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main(void)</a:t>
            </a:r>
          </a:p>
          <a:p>
            <a:r>
              <a:rPr kumimoji="1" lang="en-US" altLang="ja-JP" sz="2000" dirty="0" smtClean="0">
                <a:latin typeface="Courier New" panose="02070309020205020404" pitchFamily="49" charset="0"/>
                <a:cs typeface="Courier New" panose="02070309020205020404" pitchFamily="49" charset="0"/>
              </a:rPr>
              <a:t>{</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x, y;</a:t>
            </a:r>
            <a:endParaRPr kumimoji="1" lang="en-US" altLang="ja-JP" sz="2000" dirty="0">
              <a:latin typeface="Courier New" panose="02070309020205020404" pitchFamily="49" charset="0"/>
              <a:cs typeface="Courier New" panose="02070309020205020404" pitchFamily="49" charset="0"/>
            </a:endParaRPr>
          </a:p>
          <a:p>
            <a:r>
              <a:rPr lang="en-US" altLang="ja-JP" sz="2000" dirty="0" smtClean="0">
                <a:latin typeface="Courier New" panose="02070309020205020404" pitchFamily="49" charset="0"/>
                <a:cs typeface="Courier New" panose="02070309020205020404" pitchFamily="49" charset="0"/>
              </a:rPr>
              <a:t>  x = 15;</a:t>
            </a:r>
          </a:p>
          <a:p>
            <a:r>
              <a:rPr lang="en-US" altLang="ja-JP" sz="2000" dirty="0">
                <a:latin typeface="Courier New" panose="02070309020205020404" pitchFamily="49" charset="0"/>
                <a:cs typeface="Courier New" panose="02070309020205020404" pitchFamily="49" charset="0"/>
              </a:rPr>
              <a:t> </a:t>
            </a:r>
            <a:r>
              <a:rPr lang="en-US" altLang="ja-JP" sz="2000" dirty="0" smtClean="0">
                <a:latin typeface="Courier New" panose="02070309020205020404" pitchFamily="49" charset="0"/>
                <a:cs typeface="Courier New" panose="02070309020205020404" pitchFamily="49" charset="0"/>
              </a:rPr>
              <a:t> y = 32;</a:t>
            </a:r>
          </a:p>
          <a:p>
            <a:r>
              <a:rPr kumimoji="1" lang="en-US" altLang="ja-JP" sz="2000" dirty="0">
                <a:latin typeface="Courier New" panose="02070309020205020404" pitchFamily="49" charset="0"/>
                <a:cs typeface="Courier New" panose="02070309020205020404" pitchFamily="49" charset="0"/>
              </a:rPr>
              <a:t> </a:t>
            </a:r>
            <a:r>
              <a:rPr lang="en-US" altLang="ja-JP" sz="2000" dirty="0">
                <a:latin typeface="Courier New" panose="02070309020205020404" pitchFamily="49" charset="0"/>
                <a:cs typeface="Courier New" panose="02070309020205020404" pitchFamily="49" charset="0"/>
              </a:rPr>
              <a:t> </a:t>
            </a:r>
            <a:r>
              <a:rPr lang="en-US" altLang="ja-JP" sz="2000" dirty="0" err="1">
                <a:latin typeface="Courier New" panose="02070309020205020404" pitchFamily="49" charset="0"/>
                <a:cs typeface="Courier New" panose="02070309020205020404" pitchFamily="49" charset="0"/>
              </a:rPr>
              <a:t>printf</a:t>
            </a:r>
            <a:r>
              <a:rPr lang="en-US" altLang="ja-JP" sz="2000" dirty="0">
                <a:latin typeface="Courier New" panose="02070309020205020404" pitchFamily="49" charset="0"/>
                <a:cs typeface="Courier New" panose="02070309020205020404" pitchFamily="49" charset="0"/>
              </a:rPr>
              <a:t>("%d\n", (</a:t>
            </a:r>
            <a:r>
              <a:rPr lang="en-US" altLang="ja-JP" sz="2000" dirty="0" err="1">
                <a:latin typeface="Courier New" panose="02070309020205020404" pitchFamily="49" charset="0"/>
                <a:cs typeface="Courier New" panose="02070309020205020404" pitchFamily="49" charset="0"/>
              </a:rPr>
              <a:t>x+y</a:t>
            </a:r>
            <a:r>
              <a:rPr lang="en-US" altLang="ja-JP" sz="2000" dirty="0">
                <a:latin typeface="Courier New" panose="02070309020205020404" pitchFamily="49" charset="0"/>
                <a:cs typeface="Courier New" panose="02070309020205020404" pitchFamily="49" charset="0"/>
              </a:rPr>
              <a:t>)/2</a:t>
            </a:r>
            <a:r>
              <a:rPr lang="en-US" altLang="ja-JP" sz="2000" dirty="0" smtClean="0">
                <a:latin typeface="Courier New" panose="02070309020205020404" pitchFamily="49" charset="0"/>
                <a:cs typeface="Courier New" panose="02070309020205020404" pitchFamily="49" charset="0"/>
              </a:rPr>
              <a:t>);</a:t>
            </a:r>
          </a:p>
          <a:p>
            <a:r>
              <a:rPr lang="en-US" altLang="ja-JP" sz="2000" dirty="0" smtClean="0">
                <a:latin typeface="Courier New" panose="02070309020205020404" pitchFamily="49" charset="0"/>
                <a:cs typeface="Courier New" panose="02070309020205020404" pitchFamily="49" charset="0"/>
              </a:rPr>
              <a:t>  return 0;</a:t>
            </a:r>
          </a:p>
          <a:p>
            <a:r>
              <a:rPr kumimoji="1" lang="en-US" altLang="ja-JP" sz="2000" dirty="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
        <p:nvSpPr>
          <p:cNvPr id="7" name="テキスト ボックス 6"/>
          <p:cNvSpPr txBox="1"/>
          <p:nvPr/>
        </p:nvSpPr>
        <p:spPr>
          <a:xfrm>
            <a:off x="3069185" y="3724253"/>
            <a:ext cx="5262979" cy="1015663"/>
          </a:xfrm>
          <a:prstGeom prst="rect">
            <a:avLst/>
          </a:prstGeom>
          <a:solidFill>
            <a:schemeClr val="bg1"/>
          </a:solidFill>
          <a:ln>
            <a:solidFill>
              <a:schemeClr val="dk1"/>
            </a:solidFill>
          </a:ln>
        </p:spPr>
        <p:txBody>
          <a:bodyPr wrap="none" rtlCol="0">
            <a:spAutoFit/>
          </a:bodyPr>
          <a:lstStyle/>
          <a:p>
            <a:r>
              <a:rPr kumimoji="1" lang="en-US" altLang="ja-JP" sz="2000" dirty="0" smtClean="0">
                <a:latin typeface="Courier New" panose="02070309020205020404" pitchFamily="49" charset="0"/>
                <a:cs typeface="Courier New" panose="02070309020205020404" pitchFamily="49" charset="0"/>
              </a:rPr>
              <a:t>#</a:t>
            </a:r>
            <a:r>
              <a:rPr lang="en-US" altLang="ja-JP" sz="2000" dirty="0" smtClean="0">
                <a:latin typeface="Courier New" panose="02070309020205020404" pitchFamily="49" charset="0"/>
                <a:cs typeface="Courier New" panose="02070309020205020404" pitchFamily="49" charset="0"/>
              </a:rPr>
              <a:t>include &lt;</a:t>
            </a:r>
            <a:r>
              <a:rPr lang="en-US" altLang="ja-JP" sz="2000" dirty="0" err="1" smtClean="0">
                <a:latin typeface="Courier New" panose="02070309020205020404" pitchFamily="49" charset="0"/>
                <a:cs typeface="Courier New" panose="02070309020205020404" pitchFamily="49" charset="0"/>
              </a:rPr>
              <a:t>stdio.h</a:t>
            </a:r>
            <a:r>
              <a:rPr lang="en-US" altLang="ja-JP" sz="2000" dirty="0" smtClean="0">
                <a:latin typeface="Courier New" panose="02070309020205020404" pitchFamily="49" charset="0"/>
                <a:cs typeface="Courier New" panose="02070309020205020404" pitchFamily="49" charset="0"/>
              </a:rPr>
              <a:t>&gt;</a:t>
            </a:r>
            <a:endParaRPr kumimoji="1" lang="en-US" altLang="ja-JP" sz="2000" dirty="0">
              <a:latin typeface="Courier New" panose="02070309020205020404" pitchFamily="49" charset="0"/>
              <a:cs typeface="Courier New" panose="02070309020205020404" pitchFamily="49" charset="0"/>
            </a:endParaRPr>
          </a:p>
          <a:p>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main(void)</a:t>
            </a:r>
            <a:r>
              <a:rPr kumimoji="1" lang="en-US" altLang="ja-JP" sz="2000" dirty="0" smtClean="0">
                <a:latin typeface="Courier New" panose="02070309020205020404" pitchFamily="49" charset="0"/>
                <a:cs typeface="Courier New" panose="02070309020205020404" pitchFamily="49" charset="0"/>
              </a:rPr>
              <a:t>{</a:t>
            </a:r>
            <a:r>
              <a:rPr lang="en-US" altLang="ja-JP" sz="2000" dirty="0" err="1" smtClean="0">
                <a:latin typeface="Courier New" panose="02070309020205020404" pitchFamily="49" charset="0"/>
                <a:cs typeface="Courier New" panose="02070309020205020404" pitchFamily="49" charset="0"/>
              </a:rPr>
              <a:t>int</a:t>
            </a:r>
            <a:r>
              <a:rPr lang="en-US" altLang="ja-JP" sz="2000" dirty="0" smtClean="0">
                <a:latin typeface="Courier New" panose="02070309020205020404" pitchFamily="49" charset="0"/>
                <a:cs typeface="Courier New" panose="02070309020205020404" pitchFamily="49" charset="0"/>
              </a:rPr>
              <a:t> </a:t>
            </a:r>
            <a:r>
              <a:rPr lang="en-US" altLang="ja-JP" sz="2000" dirty="0" err="1" smtClean="0">
                <a:latin typeface="Courier New" panose="02070309020205020404" pitchFamily="49" charset="0"/>
                <a:cs typeface="Courier New" panose="02070309020205020404" pitchFamily="49" charset="0"/>
              </a:rPr>
              <a:t>x,y;x</a:t>
            </a:r>
            <a:r>
              <a:rPr lang="en-US" altLang="ja-JP" sz="2000" dirty="0" smtClean="0">
                <a:latin typeface="Courier New" panose="02070309020205020404" pitchFamily="49" charset="0"/>
                <a:cs typeface="Courier New" panose="02070309020205020404" pitchFamily="49" charset="0"/>
              </a:rPr>
              <a:t>=15;y=32;</a:t>
            </a:r>
          </a:p>
          <a:p>
            <a:r>
              <a:rPr lang="en-US" altLang="ja-JP" sz="2000" dirty="0" err="1" smtClean="0">
                <a:latin typeface="Courier New" panose="02070309020205020404" pitchFamily="49" charset="0"/>
                <a:cs typeface="Courier New" panose="02070309020205020404" pitchFamily="49" charset="0"/>
              </a:rPr>
              <a:t>printf</a:t>
            </a:r>
            <a:r>
              <a:rPr lang="en-US" altLang="ja-JP" sz="2000" dirty="0">
                <a:latin typeface="Courier New" panose="02070309020205020404" pitchFamily="49" charset="0"/>
                <a:cs typeface="Courier New" panose="02070309020205020404" pitchFamily="49" charset="0"/>
              </a:rPr>
              <a:t>("%d\n</a:t>
            </a:r>
            <a:r>
              <a:rPr lang="en-US" altLang="ja-JP" sz="2000" dirty="0" smtClean="0">
                <a:latin typeface="Courier New" panose="02070309020205020404" pitchFamily="49" charset="0"/>
                <a:cs typeface="Courier New" panose="02070309020205020404" pitchFamily="49" charset="0"/>
              </a:rPr>
              <a:t>",(</a:t>
            </a:r>
            <a:r>
              <a:rPr lang="en-US" altLang="ja-JP" sz="2000" dirty="0" err="1">
                <a:latin typeface="Courier New" panose="02070309020205020404" pitchFamily="49" charset="0"/>
                <a:cs typeface="Courier New" panose="02070309020205020404" pitchFamily="49" charset="0"/>
              </a:rPr>
              <a:t>x+y</a:t>
            </a:r>
            <a:r>
              <a:rPr lang="en-US" altLang="ja-JP" sz="2000" dirty="0">
                <a:latin typeface="Courier New" panose="02070309020205020404" pitchFamily="49" charset="0"/>
                <a:cs typeface="Courier New" panose="02070309020205020404" pitchFamily="49" charset="0"/>
              </a:rPr>
              <a:t>)/2</a:t>
            </a:r>
            <a:r>
              <a:rPr lang="en-US" altLang="ja-JP" sz="2000" dirty="0" smtClean="0">
                <a:latin typeface="Courier New" panose="02070309020205020404" pitchFamily="49" charset="0"/>
                <a:cs typeface="Courier New" panose="02070309020205020404" pitchFamily="49" charset="0"/>
              </a:rPr>
              <a:t>);return 0;</a:t>
            </a:r>
            <a:r>
              <a:rPr kumimoji="1" lang="en-US" altLang="ja-JP" sz="2000" dirty="0" smtClean="0">
                <a:latin typeface="Courier New" panose="02070309020205020404" pitchFamily="49" charset="0"/>
                <a:cs typeface="Courier New" panose="02070309020205020404" pitchFamily="49" charset="0"/>
              </a:rPr>
              <a:t>}</a:t>
            </a:r>
            <a:endParaRPr kumimoji="1" lang="ja-JP" alt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11588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演習</a:t>
            </a:r>
            <a:r>
              <a:rPr lang="ja-JP" altLang="en-US" dirty="0" smtClean="0"/>
              <a:t>問題</a:t>
            </a:r>
            <a:r>
              <a:rPr lang="en-US" altLang="ja-JP" dirty="0" smtClean="0"/>
              <a:t>2</a:t>
            </a:r>
            <a:endParaRPr kumimoji="1" lang="ja-JP" altLang="en-US" dirty="0"/>
          </a:p>
        </p:txBody>
      </p:sp>
      <p:sp>
        <p:nvSpPr>
          <p:cNvPr id="3" name="コンテンツ プレースホルダー 2"/>
          <p:cNvSpPr>
            <a:spLocks noGrp="1"/>
          </p:cNvSpPr>
          <p:nvPr>
            <p:ph idx="1"/>
          </p:nvPr>
        </p:nvSpPr>
        <p:spPr>
          <a:xfrm>
            <a:off x="628650" y="1202076"/>
            <a:ext cx="7886700" cy="2650856"/>
          </a:xfrm>
        </p:spPr>
        <p:txBody>
          <a:bodyPr>
            <a:normAutofit fontScale="92500" lnSpcReduction="20000"/>
          </a:bodyPr>
          <a:lstStyle/>
          <a:p>
            <a:pPr>
              <a:lnSpc>
                <a:spcPct val="110000"/>
              </a:lnSpc>
            </a:pPr>
            <a:r>
              <a:rPr kumimoji="1" lang="ja-JP" altLang="en-US" dirty="0" smtClean="0"/>
              <a:t>半径を整数値でキーボードから入力すると，おおよその円の面積と円周の長さを表示するプログラムを作成せよ．</a:t>
            </a:r>
            <a:endParaRPr kumimoji="1" lang="en-US" altLang="ja-JP" dirty="0" smtClean="0"/>
          </a:p>
          <a:p>
            <a:pPr>
              <a:lnSpc>
                <a:spcPct val="110000"/>
              </a:lnSpc>
            </a:pPr>
            <a:r>
              <a:rPr lang="ja-JP" altLang="en-US" dirty="0" smtClean="0"/>
              <a:t>円周率は「</a:t>
            </a:r>
            <a:r>
              <a:rPr lang="en-US" altLang="ja-JP" dirty="0" smtClean="0"/>
              <a:t>3</a:t>
            </a:r>
            <a:r>
              <a:rPr lang="ja-JP" altLang="en-US" dirty="0" smtClean="0"/>
              <a:t>」を利用せよ．</a:t>
            </a:r>
            <a:r>
              <a:rPr lang="en-US" altLang="ja-JP" dirty="0" smtClean="0"/>
              <a:t>(</a:t>
            </a:r>
            <a:r>
              <a:rPr lang="ja-JP" altLang="en-US" dirty="0" smtClean="0"/>
              <a:t>「おおよそ」ゆえ</a:t>
            </a:r>
            <a:r>
              <a:rPr lang="en-US" altLang="ja-JP" dirty="0" smtClean="0"/>
              <a:t>)</a:t>
            </a:r>
            <a:endParaRPr kumimoji="1" lang="en-US" altLang="ja-JP" dirty="0" smtClean="0"/>
          </a:p>
          <a:p>
            <a:pPr>
              <a:lnSpc>
                <a:spcPct val="110000"/>
              </a:lnSpc>
            </a:pPr>
            <a:r>
              <a:rPr lang="ja-JP" altLang="en-US" dirty="0" smtClean="0"/>
              <a:t>ソースプログラム名は </a:t>
            </a:r>
            <a:r>
              <a:rPr lang="en-US" altLang="ja-JP" dirty="0" err="1" smtClean="0"/>
              <a:t>circle.c</a:t>
            </a:r>
            <a:r>
              <a:rPr lang="en-US" altLang="ja-JP" dirty="0" smtClean="0"/>
              <a:t> </a:t>
            </a:r>
            <a:r>
              <a:rPr lang="ja-JP" altLang="en-US" dirty="0" smtClean="0"/>
              <a:t>としてください．</a:t>
            </a:r>
            <a:endParaRPr lang="en-US" altLang="ja-JP" dirty="0" smtClean="0"/>
          </a:p>
          <a:p>
            <a:pPr>
              <a:lnSpc>
                <a:spcPct val="110000"/>
              </a:lnSpc>
            </a:pPr>
            <a:r>
              <a:rPr lang="en-US" altLang="ja-JP" dirty="0" err="1" smtClean="0"/>
              <a:t>dotcampus</a:t>
            </a:r>
            <a:r>
              <a:rPr lang="ja-JP" altLang="en-US" dirty="0" smtClean="0"/>
              <a:t>にアップしてね．</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8</a:t>
            </a:fld>
            <a:endParaRPr kumimoji="1" lang="ja-JP" altLang="en-US"/>
          </a:p>
        </p:txBody>
      </p:sp>
      <p:sp>
        <p:nvSpPr>
          <p:cNvPr id="5" name="メモ 4"/>
          <p:cNvSpPr/>
          <p:nvPr/>
        </p:nvSpPr>
        <p:spPr>
          <a:xfrm>
            <a:off x="846299" y="4376151"/>
            <a:ext cx="6691537" cy="2127637"/>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800" dirty="0" smtClean="0">
                <a:latin typeface="Courier New" panose="02070309020205020404" pitchFamily="49" charset="0"/>
                <a:cs typeface="Courier New" panose="02070309020205020404" pitchFamily="49" charset="0"/>
              </a:rPr>
              <a:t>$ cc –o circle </a:t>
            </a:r>
            <a:r>
              <a:rPr lang="en-US" altLang="ja-JP" sz="2800" dirty="0" err="1" smtClean="0">
                <a:latin typeface="Courier New" panose="02070309020205020404" pitchFamily="49" charset="0"/>
                <a:cs typeface="Courier New" panose="02070309020205020404" pitchFamily="49" charset="0"/>
              </a:rPr>
              <a:t>circle</a:t>
            </a:r>
            <a:r>
              <a:rPr kumimoji="1" lang="en-US" altLang="ja-JP" sz="2800" dirty="0" err="1" smtClean="0">
                <a:latin typeface="Courier New" panose="02070309020205020404" pitchFamily="49" charset="0"/>
                <a:cs typeface="Courier New" panose="02070309020205020404" pitchFamily="49" charset="0"/>
              </a:rPr>
              <a:t>.c</a:t>
            </a:r>
            <a:endParaRPr kumimoji="1" lang="en-US" altLang="ja-JP" sz="2800" dirty="0" smtClean="0">
              <a:latin typeface="Courier New" panose="02070309020205020404" pitchFamily="49" charset="0"/>
              <a:cs typeface="Courier New" panose="02070309020205020404" pitchFamily="49" charset="0"/>
            </a:endParaRPr>
          </a:p>
          <a:p>
            <a:r>
              <a:rPr lang="en-US" altLang="ja-JP" sz="2800" dirty="0" smtClean="0">
                <a:latin typeface="Courier New" panose="02070309020205020404" pitchFamily="49" charset="0"/>
                <a:cs typeface="Courier New" panose="02070309020205020404" pitchFamily="49" charset="0"/>
              </a:rPr>
              <a:t>$ ./circle</a:t>
            </a:r>
            <a:endParaRPr kumimoji="1" lang="en-US" altLang="ja-JP" sz="2800" dirty="0" smtClean="0">
              <a:latin typeface="Courier New" panose="02070309020205020404" pitchFamily="49" charset="0"/>
              <a:cs typeface="Courier New" panose="02070309020205020404" pitchFamily="49" charset="0"/>
            </a:endParaRPr>
          </a:p>
          <a:p>
            <a:r>
              <a:rPr lang="en-US" altLang="ja-JP" sz="2800" dirty="0" smtClean="0">
                <a:solidFill>
                  <a:srgbClr val="FF3300"/>
                </a:solidFill>
                <a:latin typeface="Courier New" panose="02070309020205020404" pitchFamily="49" charset="0"/>
                <a:cs typeface="Courier New" panose="02070309020205020404" pitchFamily="49" charset="0"/>
              </a:rPr>
              <a:t>5</a:t>
            </a:r>
          </a:p>
          <a:p>
            <a:r>
              <a:rPr lang="en-US" altLang="ja-JP" sz="2800" dirty="0" smtClean="0">
                <a:latin typeface="Courier New" panose="02070309020205020404" pitchFamily="49" charset="0"/>
                <a:cs typeface="Courier New" panose="02070309020205020404" pitchFamily="49" charset="0"/>
              </a:rPr>
              <a:t>area = 75 circumference = 30</a:t>
            </a:r>
          </a:p>
          <a:p>
            <a:r>
              <a:rPr lang="en-US" altLang="ja-JP" sz="2800" dirty="0" smtClean="0">
                <a:latin typeface="Courier New" panose="02070309020205020404" pitchFamily="49" charset="0"/>
                <a:cs typeface="Courier New" panose="02070309020205020404" pitchFamily="49" charset="0"/>
              </a:rPr>
              <a:t>$ </a:t>
            </a:r>
          </a:p>
        </p:txBody>
      </p:sp>
      <p:sp>
        <p:nvSpPr>
          <p:cNvPr id="6" name="テキスト ボックス 5"/>
          <p:cNvSpPr txBox="1"/>
          <p:nvPr/>
        </p:nvSpPr>
        <p:spPr>
          <a:xfrm>
            <a:off x="846300" y="3852932"/>
            <a:ext cx="3283271" cy="523220"/>
          </a:xfrm>
          <a:prstGeom prst="rect">
            <a:avLst/>
          </a:prstGeom>
          <a:noFill/>
        </p:spPr>
        <p:txBody>
          <a:bodyPr wrap="none" rtlCol="0">
            <a:spAutoFit/>
          </a:bodyPr>
          <a:lstStyle/>
          <a:p>
            <a:r>
              <a:rPr kumimoji="1" lang="ja-JP" altLang="en-US" sz="2800" dirty="0" smtClean="0"/>
              <a:t>期待される結果の例</a:t>
            </a:r>
            <a:endParaRPr kumimoji="1" lang="ja-JP" altLang="en-US" sz="2800" dirty="0"/>
          </a:p>
        </p:txBody>
      </p:sp>
      <p:sp>
        <p:nvSpPr>
          <p:cNvPr id="7" name="角丸四角形吹き出し 6"/>
          <p:cNvSpPr/>
          <p:nvPr/>
        </p:nvSpPr>
        <p:spPr>
          <a:xfrm>
            <a:off x="6460150" y="4158463"/>
            <a:ext cx="2155371" cy="1252616"/>
          </a:xfrm>
          <a:prstGeom prst="wedgeRoundRectCallout">
            <a:avLst>
              <a:gd name="adj1" fmla="val -288656"/>
              <a:gd name="adj2" fmla="val 56267"/>
              <a:gd name="adj3" fmla="val 16667"/>
            </a:avLst>
          </a:prstGeom>
          <a:solidFill>
            <a:srgbClr val="FFCCFF"/>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コレはユーザーが</a:t>
            </a:r>
            <a:endParaRPr kumimoji="1" lang="en-US" altLang="ja-JP" dirty="0" smtClean="0"/>
          </a:p>
          <a:p>
            <a:pPr algn="ctr"/>
            <a:r>
              <a:rPr lang="en-US" altLang="ja-JP" dirty="0" smtClean="0"/>
              <a:t>5</a:t>
            </a:r>
            <a:r>
              <a:rPr lang="ja-JP" altLang="en-US" dirty="0" smtClean="0"/>
              <a:t>と入力して，</a:t>
            </a:r>
            <a:endParaRPr lang="en-US" altLang="ja-JP" dirty="0" smtClean="0"/>
          </a:p>
          <a:p>
            <a:pPr algn="ctr"/>
            <a:r>
              <a:rPr kumimoji="1" lang="ja-JP" altLang="en-US" dirty="0" smtClean="0"/>
              <a:t>エンターを押す</a:t>
            </a:r>
            <a:endParaRPr kumimoji="1" lang="en-US" altLang="ja-JP" dirty="0" smtClean="0"/>
          </a:p>
          <a:p>
            <a:pPr algn="ctr"/>
            <a:r>
              <a:rPr kumimoji="1" lang="ja-JP" altLang="en-US" dirty="0" smtClean="0"/>
              <a:t>ものとしてください．</a:t>
            </a:r>
            <a:endParaRPr kumimoji="1" lang="ja-JP" altLang="en-US" dirty="0"/>
          </a:p>
        </p:txBody>
      </p:sp>
      <p:sp>
        <p:nvSpPr>
          <p:cNvPr id="8" name="テキスト ボックス 7"/>
          <p:cNvSpPr txBox="1"/>
          <p:nvPr/>
        </p:nvSpPr>
        <p:spPr>
          <a:xfrm>
            <a:off x="320040" y="211016"/>
            <a:ext cx="1415772" cy="584775"/>
          </a:xfrm>
          <a:prstGeom prst="rect">
            <a:avLst/>
          </a:prstGeom>
          <a:noFill/>
          <a:ln>
            <a:solidFill>
              <a:schemeClr val="tx1"/>
            </a:solidFill>
          </a:ln>
        </p:spPr>
        <p:txBody>
          <a:bodyPr wrap="none" rtlCol="0">
            <a:spAutoFit/>
          </a:bodyPr>
          <a:lstStyle/>
          <a:p>
            <a:r>
              <a:rPr lang="ja-JP" altLang="en-US" sz="3200" dirty="0" smtClean="0"/>
              <a:t>前回</a:t>
            </a:r>
            <a:r>
              <a:rPr lang="ja-JP" altLang="en-US" sz="3200" dirty="0"/>
              <a:t>の</a:t>
            </a:r>
            <a:endParaRPr kumimoji="1" lang="ja-JP" altLang="en-US" sz="3200" dirty="0"/>
          </a:p>
        </p:txBody>
      </p:sp>
    </p:spTree>
    <p:extLst>
      <p:ext uri="{BB962C8B-B14F-4D97-AF65-F5344CB8AC3E}">
        <p14:creationId xmlns:p14="http://schemas.microsoft.com/office/powerpoint/2010/main" val="3396644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演習</a:t>
            </a:r>
            <a:r>
              <a:rPr kumimoji="1" lang="en-US" altLang="ja-JP" dirty="0" smtClean="0"/>
              <a:t>2</a:t>
            </a:r>
            <a:r>
              <a:rPr kumimoji="1" lang="ja-JP" altLang="en-US" dirty="0" smtClean="0"/>
              <a:t>のポイント</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半径の値を人間から受け取る</a:t>
            </a:r>
            <a:r>
              <a:rPr lang="ja-JP" altLang="en-US" dirty="0" smtClean="0"/>
              <a:t>，たとえば変数 </a:t>
            </a:r>
            <a:r>
              <a:rPr lang="en-US" altLang="ja-JP" dirty="0" smtClean="0"/>
              <a:t>r</a:t>
            </a:r>
            <a:endParaRPr kumimoji="1" lang="en-US" altLang="ja-JP" dirty="0" smtClean="0"/>
          </a:p>
          <a:p>
            <a:pPr lvl="1"/>
            <a:r>
              <a:rPr lang="ja-JP" altLang="en-US" dirty="0" smtClean="0"/>
              <a:t>円周率は </a:t>
            </a:r>
            <a:r>
              <a:rPr lang="en-US" altLang="ja-JP" dirty="0" smtClean="0"/>
              <a:t>3 </a:t>
            </a:r>
            <a:r>
              <a:rPr lang="ja-JP" altLang="en-US" dirty="0" smtClean="0"/>
              <a:t>で</a:t>
            </a:r>
            <a:r>
              <a:rPr lang="en-US" altLang="ja-JP" dirty="0" smtClean="0"/>
              <a:t>OK</a:t>
            </a:r>
          </a:p>
          <a:p>
            <a:pPr marL="514350" indent="-514350">
              <a:buFont typeface="+mj-lt"/>
              <a:buAutoNum type="arabicPeriod" startAt="2"/>
            </a:pPr>
            <a:r>
              <a:rPr lang="ja-JP" altLang="en-US" dirty="0" smtClean="0"/>
              <a:t>面積の公式 </a:t>
            </a:r>
            <a:r>
              <a:rPr lang="en-US" altLang="ja-JP" dirty="0" smtClean="0"/>
              <a:t>π</a:t>
            </a:r>
            <a:r>
              <a:rPr lang="ja-JP" altLang="en-US" dirty="0" smtClean="0"/>
              <a:t>・</a:t>
            </a:r>
            <a:r>
              <a:rPr lang="en-US" altLang="ja-JP" dirty="0" smtClean="0"/>
              <a:t>r</a:t>
            </a:r>
            <a:r>
              <a:rPr lang="en-US" altLang="ja-JP" baseline="30000" dirty="0" smtClean="0"/>
              <a:t>2</a:t>
            </a:r>
            <a:r>
              <a:rPr lang="en-US" altLang="ja-JP" dirty="0" smtClean="0"/>
              <a:t> = 3 * r * r</a:t>
            </a:r>
          </a:p>
          <a:p>
            <a:pPr marL="514350" indent="-514350">
              <a:buFont typeface="+mj-lt"/>
              <a:buAutoNum type="arabicPeriod" startAt="2"/>
            </a:pPr>
            <a:r>
              <a:rPr kumimoji="1" lang="ja-JP" altLang="en-US" dirty="0" smtClean="0"/>
              <a:t>周長の公式 </a:t>
            </a:r>
            <a:r>
              <a:rPr kumimoji="1" lang="en-US" altLang="ja-JP" dirty="0" smtClean="0"/>
              <a:t>2</a:t>
            </a:r>
            <a:r>
              <a:rPr kumimoji="1" lang="ja-JP" altLang="en-US" dirty="0" smtClean="0"/>
              <a:t>・</a:t>
            </a:r>
            <a:r>
              <a:rPr kumimoji="1" lang="en-US" altLang="ja-JP" dirty="0" smtClean="0"/>
              <a:t>π</a:t>
            </a:r>
            <a:r>
              <a:rPr kumimoji="1" lang="ja-JP" altLang="en-US" dirty="0" smtClean="0"/>
              <a:t>・</a:t>
            </a:r>
            <a:r>
              <a:rPr kumimoji="1" lang="en-US" altLang="ja-JP" dirty="0" smtClean="0"/>
              <a:t>r = 2 * 3 * r</a:t>
            </a:r>
          </a:p>
          <a:p>
            <a:pPr marL="514350" indent="-514350">
              <a:buFont typeface="+mj-lt"/>
              <a:buAutoNum type="arabicPeriod" startAt="2"/>
            </a:pPr>
            <a:r>
              <a:rPr lang="ja-JP" altLang="en-US" dirty="0" smtClean="0"/>
              <a:t>それぞれ表示</a:t>
            </a:r>
            <a:endParaRPr kumimoji="1" lang="en-US" altLang="ja-JP" dirty="0" smtClean="0"/>
          </a:p>
          <a:p>
            <a:endParaRPr lang="en-US" altLang="ja-JP" dirty="0"/>
          </a:p>
          <a:p>
            <a:r>
              <a:rPr kumimoji="1" lang="ja-JP" altLang="en-US" dirty="0" smtClean="0"/>
              <a:t>二乗の演算子は </a:t>
            </a:r>
            <a:r>
              <a:rPr kumimoji="1" lang="en-US" altLang="ja-JP" dirty="0" smtClean="0"/>
              <a:t>C </a:t>
            </a:r>
            <a:r>
              <a:rPr kumimoji="1" lang="ja-JP" altLang="en-US" dirty="0" err="1" smtClean="0"/>
              <a:t>には</a:t>
            </a:r>
            <a:r>
              <a:rPr kumimoji="1" lang="ja-JP" altLang="en-US" dirty="0" smtClean="0"/>
              <a:t>無い．</a:t>
            </a:r>
            <a:r>
              <a:rPr kumimoji="1" lang="en-US" altLang="ja-JP" dirty="0" smtClean="0"/>
              <a:t> </a:t>
            </a:r>
          </a:p>
          <a:p>
            <a:r>
              <a:rPr lang="ja-JP" altLang="en-US" dirty="0" smtClean="0"/>
              <a:t>必要に応じて，変数はいくつでも準備してよい．</a:t>
            </a:r>
            <a:endParaRPr lang="en-US" altLang="ja-JP" dirty="0" smtClean="0"/>
          </a:p>
          <a:p>
            <a:pPr lvl="1"/>
            <a:r>
              <a:rPr kumimoji="1" lang="en-US" altLang="ja-JP" dirty="0" smtClean="0"/>
              <a:t>pi = 3; </a:t>
            </a:r>
            <a:r>
              <a:rPr kumimoji="1" lang="ja-JP" altLang="en-US" dirty="0" smtClean="0"/>
              <a:t>等，一旦変数に保存してもよい．</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9</a:t>
            </a:fld>
            <a:endParaRPr kumimoji="1" lang="ja-JP" altLang="en-US"/>
          </a:p>
        </p:txBody>
      </p:sp>
    </p:spTree>
    <p:extLst>
      <p:ext uri="{BB962C8B-B14F-4D97-AF65-F5344CB8AC3E}">
        <p14:creationId xmlns:p14="http://schemas.microsoft.com/office/powerpoint/2010/main" val="2293173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演算子の補足</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C</a:t>
            </a:r>
            <a:r>
              <a:rPr kumimoji="1" lang="ja-JP" altLang="en-US" dirty="0" smtClean="0"/>
              <a:t>言語にはべき乗の演算子は無い．</a:t>
            </a:r>
            <a:endParaRPr kumimoji="1" lang="en-US" altLang="ja-JP" dirty="0" smtClean="0"/>
          </a:p>
          <a:p>
            <a:pPr lvl="1"/>
            <a:r>
              <a:rPr lang="en-US" altLang="ja-JP" dirty="0" smtClean="0"/>
              <a:t>X</a:t>
            </a:r>
            <a:r>
              <a:rPr lang="ja-JP" altLang="en-US" dirty="0" smtClean="0"/>
              <a:t>の</a:t>
            </a:r>
            <a:r>
              <a:rPr lang="en-US" altLang="ja-JP" dirty="0" smtClean="0"/>
              <a:t>N</a:t>
            </a:r>
            <a:r>
              <a:rPr lang="ja-JP" altLang="en-US" dirty="0" smtClean="0"/>
              <a:t>乗は，</a:t>
            </a:r>
            <a:r>
              <a:rPr lang="en-US" altLang="ja-JP" dirty="0" smtClean="0"/>
              <a:t>X</a:t>
            </a:r>
            <a:r>
              <a:rPr lang="ja-JP" altLang="en-US" dirty="0" smtClean="0"/>
              <a:t>を</a:t>
            </a:r>
            <a:r>
              <a:rPr lang="en-US" altLang="ja-JP" dirty="0" smtClean="0"/>
              <a:t>N</a:t>
            </a:r>
            <a:r>
              <a:rPr lang="ja-JP" altLang="en-US" dirty="0" smtClean="0"/>
              <a:t>回，掛け算しないといけない．</a:t>
            </a:r>
            <a:endParaRPr lang="en-US" altLang="ja-JP" dirty="0" smtClean="0"/>
          </a:p>
          <a:p>
            <a:pPr lvl="1"/>
            <a:r>
              <a:rPr kumimoji="1" lang="ja-JP" altLang="en-US" dirty="0" smtClean="0"/>
              <a:t>実は関数としてはある．</a:t>
            </a:r>
            <a:endParaRPr kumimoji="1" lang="en-US" altLang="ja-JP" dirty="0" smtClean="0"/>
          </a:p>
          <a:p>
            <a:r>
              <a:rPr lang="ja-JP" altLang="en-US" dirty="0" smtClean="0"/>
              <a:t>ちなみに，ルート等も演算子としては無い．</a:t>
            </a:r>
            <a:endParaRPr lang="en-US" altLang="ja-JP" dirty="0" smtClean="0"/>
          </a:p>
          <a:p>
            <a:pPr lvl="1"/>
            <a:r>
              <a:rPr kumimoji="1" lang="ja-JP" altLang="en-US" dirty="0" smtClean="0"/>
              <a:t>実は関数としてある．</a:t>
            </a:r>
            <a:endParaRPr kumimoji="1" lang="en-US" altLang="ja-JP" dirty="0" smtClean="0"/>
          </a:p>
          <a:p>
            <a:r>
              <a:rPr lang="ja-JP" altLang="en-US" dirty="0" smtClean="0"/>
              <a:t>この演習とは関係ないが，</a:t>
            </a:r>
            <a:r>
              <a:rPr lang="en-US" altLang="ja-JP" dirty="0" smtClean="0"/>
              <a:t>C</a:t>
            </a:r>
            <a:r>
              <a:rPr lang="ja-JP" altLang="en-US" dirty="0" smtClean="0"/>
              <a:t>言語には剰余演算子がある．</a:t>
            </a:r>
            <a:endParaRPr lang="en-US" altLang="ja-JP" dirty="0" smtClean="0"/>
          </a:p>
          <a:p>
            <a:pPr lvl="1"/>
            <a:r>
              <a:rPr kumimoji="1" lang="ja-JP" altLang="en-US" dirty="0" smtClean="0"/>
              <a:t>算数で </a:t>
            </a:r>
            <a:r>
              <a:rPr kumimoji="1" lang="en-US" altLang="ja-JP" dirty="0" smtClean="0"/>
              <a:t>MOD </a:t>
            </a:r>
            <a:r>
              <a:rPr kumimoji="1" lang="ja-JP" altLang="en-US" dirty="0" smtClean="0"/>
              <a:t>等，表現されていたもの．</a:t>
            </a:r>
            <a:endParaRPr kumimoji="1" lang="en-US" altLang="ja-JP" dirty="0" smtClean="0"/>
          </a:p>
          <a:p>
            <a:pPr lvl="1"/>
            <a:r>
              <a:rPr lang="ja-JP" altLang="en-US" dirty="0" smtClean="0"/>
              <a:t>プログラムでは結構重要．</a:t>
            </a:r>
            <a:endParaRPr lang="en-US" altLang="ja-JP" dirty="0" smtClean="0"/>
          </a:p>
          <a:p>
            <a:pPr lvl="1"/>
            <a:r>
              <a:rPr kumimoji="1" lang="en-US" altLang="ja-JP" dirty="0" smtClean="0"/>
              <a:t>% </a:t>
            </a:r>
            <a:r>
              <a:rPr kumimoji="1" lang="ja-JP" altLang="en-US" dirty="0" smtClean="0"/>
              <a:t>の記号を使う．百分率とは関係ない．</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10</a:t>
            </a:fld>
            <a:endParaRPr kumimoji="1" lang="ja-JP" altLang="en-US"/>
          </a:p>
        </p:txBody>
      </p:sp>
    </p:spTree>
    <p:extLst>
      <p:ext uri="{BB962C8B-B14F-4D97-AF65-F5344CB8AC3E}">
        <p14:creationId xmlns:p14="http://schemas.microsoft.com/office/powerpoint/2010/main" val="123379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剰余</a:t>
            </a:r>
            <a:r>
              <a:rPr lang="ja-JP" altLang="en-US" dirty="0" smtClean="0"/>
              <a:t>演算 </a:t>
            </a:r>
            <a:r>
              <a:rPr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整数の上で定義される．</a:t>
            </a:r>
            <a:endParaRPr kumimoji="1" lang="en-US" altLang="ja-JP" dirty="0" smtClean="0"/>
          </a:p>
          <a:p>
            <a:r>
              <a:rPr lang="en-US" altLang="ja-JP" dirty="0" smtClean="0"/>
              <a:t>10</a:t>
            </a:r>
            <a:r>
              <a:rPr lang="ja-JP" altLang="en-US" dirty="0" smtClean="0"/>
              <a:t>で</a:t>
            </a:r>
            <a:r>
              <a:rPr lang="en-US" altLang="ja-JP" dirty="0" smtClean="0"/>
              <a:t>3</a:t>
            </a:r>
            <a:r>
              <a:rPr lang="ja-JP" altLang="en-US" dirty="0" smtClean="0"/>
              <a:t>を割った余りが</a:t>
            </a:r>
            <a:r>
              <a:rPr lang="en-US" altLang="ja-JP" dirty="0" smtClean="0"/>
              <a:t>1, 14</a:t>
            </a:r>
            <a:r>
              <a:rPr lang="ja-JP" altLang="en-US" dirty="0" smtClean="0"/>
              <a:t>を</a:t>
            </a:r>
            <a:r>
              <a:rPr lang="en-US" altLang="ja-JP" dirty="0" smtClean="0"/>
              <a:t>6</a:t>
            </a:r>
            <a:r>
              <a:rPr lang="ja-JP" altLang="en-US" dirty="0" smtClean="0"/>
              <a:t>で割った余りが</a:t>
            </a:r>
            <a:r>
              <a:rPr lang="en-US" altLang="ja-JP" dirty="0" smtClean="0"/>
              <a:t>2</a:t>
            </a:r>
            <a:r>
              <a:rPr lang="ja-JP" altLang="en-US" dirty="0" smtClean="0"/>
              <a:t>等を以下のように表現する．</a:t>
            </a:r>
            <a:endParaRPr lang="en-US" altLang="ja-JP" dirty="0" smtClean="0"/>
          </a:p>
          <a:p>
            <a:pPr lvl="1"/>
            <a:r>
              <a:rPr kumimoji="1" lang="en-US" altLang="ja-JP" dirty="0" smtClean="0"/>
              <a:t>10 % 3</a:t>
            </a:r>
          </a:p>
          <a:p>
            <a:pPr lvl="1"/>
            <a:r>
              <a:rPr lang="en-US" altLang="ja-JP" dirty="0" smtClean="0"/>
              <a:t>14 % 6</a:t>
            </a:r>
          </a:p>
          <a:p>
            <a:r>
              <a:rPr lang="ja-JP" altLang="en-US" dirty="0" smtClean="0">
                <a:solidFill>
                  <a:srgbClr val="FF0000"/>
                </a:solidFill>
              </a:rPr>
              <a:t>循環する数字を扱うのにすごく便利</a:t>
            </a:r>
            <a:r>
              <a:rPr lang="ja-JP" altLang="en-US" dirty="0" smtClean="0"/>
              <a:t>．例えば，</a:t>
            </a:r>
            <a:endParaRPr lang="en-US" altLang="ja-JP" dirty="0" smtClean="0"/>
          </a:p>
          <a:p>
            <a:r>
              <a:rPr kumimoji="1" lang="ja-JP" altLang="en-US" dirty="0" smtClean="0"/>
              <a:t>春</a:t>
            </a:r>
            <a:r>
              <a:rPr kumimoji="1" lang="en-US" altLang="ja-JP" dirty="0" smtClean="0"/>
              <a:t>=0 </a:t>
            </a:r>
            <a:r>
              <a:rPr kumimoji="1" lang="ja-JP" altLang="en-US" dirty="0" smtClean="0"/>
              <a:t>夏</a:t>
            </a:r>
            <a:r>
              <a:rPr kumimoji="1" lang="en-US" altLang="ja-JP" dirty="0" smtClean="0"/>
              <a:t>=1 </a:t>
            </a:r>
            <a:r>
              <a:rPr kumimoji="1" lang="ja-JP" altLang="en-US" dirty="0" smtClean="0"/>
              <a:t>秋</a:t>
            </a:r>
            <a:r>
              <a:rPr kumimoji="1" lang="en-US" altLang="ja-JP" dirty="0" smtClean="0"/>
              <a:t>=2 </a:t>
            </a:r>
            <a:r>
              <a:rPr kumimoji="1" lang="ja-JP" altLang="en-US" dirty="0" smtClean="0"/>
              <a:t>冬</a:t>
            </a:r>
            <a:r>
              <a:rPr kumimoji="1" lang="en-US" altLang="ja-JP" dirty="0" smtClean="0"/>
              <a:t>=3 </a:t>
            </a:r>
            <a:r>
              <a:rPr kumimoji="1" lang="ja-JP" altLang="en-US" dirty="0" smtClean="0"/>
              <a:t>と値を振り，今の季節</a:t>
            </a:r>
            <a:r>
              <a:rPr lang="ja-JP" altLang="en-US" dirty="0" smtClean="0"/>
              <a:t>の値</a:t>
            </a:r>
            <a:r>
              <a:rPr kumimoji="1" lang="ja-JP" altLang="en-US" dirty="0" smtClean="0"/>
              <a:t>を変数 </a:t>
            </a:r>
            <a:r>
              <a:rPr kumimoji="1" lang="en-US" altLang="ja-JP" dirty="0" smtClean="0"/>
              <a:t>s </a:t>
            </a:r>
            <a:r>
              <a:rPr kumimoji="1" lang="ja-JP" altLang="en-US" dirty="0" err="1" smtClean="0"/>
              <a:t>に保</a:t>
            </a:r>
            <a:r>
              <a:rPr kumimoji="1" lang="ja-JP" altLang="en-US" dirty="0" smtClean="0"/>
              <a:t>持するとする．</a:t>
            </a:r>
            <a:endParaRPr kumimoji="1" lang="en-US" altLang="ja-JP" dirty="0" smtClean="0"/>
          </a:p>
          <a:p>
            <a:r>
              <a:rPr kumimoji="1" lang="en-US" altLang="ja-JP" dirty="0" smtClean="0"/>
              <a:t>s = (s+1) % 4 </a:t>
            </a:r>
            <a:r>
              <a:rPr kumimoji="1" lang="ja-JP" altLang="en-US" dirty="0" smtClean="0"/>
              <a:t>を計算することで，常に，次の季節を表す数値を得ることができる．</a:t>
            </a:r>
            <a:endParaRPr kumimoji="1" lang="en-US" altLang="ja-JP" dirty="0" smtClean="0"/>
          </a:p>
          <a:p>
            <a:r>
              <a:rPr lang="ja-JP" altLang="en-US" dirty="0" smtClean="0"/>
              <a:t>参考 </a:t>
            </a:r>
            <a:r>
              <a:rPr lang="en-US" altLang="ja-JP" dirty="0" smtClean="0"/>
              <a:t>season1.c</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11</a:t>
            </a:fld>
            <a:endParaRPr kumimoji="1" lang="ja-JP" altLang="en-US"/>
          </a:p>
        </p:txBody>
      </p:sp>
      <p:sp>
        <p:nvSpPr>
          <p:cNvPr id="5" name="テキスト ボックス 4"/>
          <p:cNvSpPr txBox="1"/>
          <p:nvPr/>
        </p:nvSpPr>
        <p:spPr>
          <a:xfrm>
            <a:off x="7846576" y="466051"/>
            <a:ext cx="668774" cy="646331"/>
          </a:xfrm>
          <a:prstGeom prst="rect">
            <a:avLst/>
          </a:prstGeom>
          <a:noFill/>
          <a:ln>
            <a:solidFill>
              <a:schemeClr val="tx1"/>
            </a:solidFill>
          </a:ln>
        </p:spPr>
        <p:txBody>
          <a:bodyPr wrap="none" rtlCol="0">
            <a:spAutoFit/>
          </a:bodyPr>
          <a:lstStyle/>
          <a:p>
            <a:pPr algn="r"/>
            <a:r>
              <a:rPr kumimoji="1" lang="en-US" altLang="ja-JP" dirty="0" smtClean="0"/>
              <a:t>p.24-</a:t>
            </a:r>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2473214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プログラムの基本動作</a:t>
            </a:r>
            <a:endParaRPr kumimoji="1" lang="ja-JP" altLang="en-US" dirty="0"/>
          </a:p>
        </p:txBody>
      </p:sp>
      <p:sp>
        <p:nvSpPr>
          <p:cNvPr id="3" name="コンテンツ プレースホルダー 2"/>
          <p:cNvSpPr>
            <a:spLocks noGrp="1"/>
          </p:cNvSpPr>
          <p:nvPr>
            <p:ph idx="1"/>
          </p:nvPr>
        </p:nvSpPr>
        <p:spPr/>
        <p:txBody>
          <a:bodyPr/>
          <a:lstStyle/>
          <a:p>
            <a:pPr>
              <a:lnSpc>
                <a:spcPct val="100000"/>
              </a:lnSpc>
            </a:pPr>
            <a:r>
              <a:rPr lang="ja-JP" altLang="en-US" dirty="0" smtClean="0"/>
              <a:t>プログラムは命令文のリストで構成されてます．</a:t>
            </a:r>
            <a:endParaRPr lang="en-US" altLang="ja-JP" dirty="0" smtClean="0"/>
          </a:p>
          <a:p>
            <a:pPr>
              <a:lnSpc>
                <a:spcPct val="100000"/>
              </a:lnSpc>
            </a:pPr>
            <a:r>
              <a:rPr kumimoji="1" lang="ja-JP" altLang="en-US" dirty="0" smtClean="0"/>
              <a:t>コンピュータは</a:t>
            </a:r>
            <a:r>
              <a:rPr kumimoji="1" lang="ja-JP" altLang="en-US" u="sng" dirty="0" smtClean="0">
                <a:solidFill>
                  <a:srgbClr val="FF0000"/>
                </a:solidFill>
              </a:rPr>
              <a:t>命令文を書いてある順番に</a:t>
            </a:r>
            <a:r>
              <a:rPr lang="ja-JP" altLang="en-US" u="sng" dirty="0" smtClean="0">
                <a:solidFill>
                  <a:srgbClr val="FF0000"/>
                </a:solidFill>
              </a:rPr>
              <a:t>順々</a:t>
            </a:r>
            <a:r>
              <a:rPr lang="ja-JP" altLang="en-US" u="sng" dirty="0">
                <a:solidFill>
                  <a:srgbClr val="FF0000"/>
                </a:solidFill>
              </a:rPr>
              <a:t>に</a:t>
            </a:r>
            <a:r>
              <a:rPr kumimoji="1" lang="ja-JP" altLang="en-US" u="sng" dirty="0" smtClean="0">
                <a:solidFill>
                  <a:srgbClr val="FF0000"/>
                </a:solidFill>
              </a:rPr>
              <a:t>実行</a:t>
            </a:r>
            <a:r>
              <a:rPr kumimoji="1" lang="ja-JP" altLang="en-US" dirty="0" smtClean="0"/>
              <a:t>します．</a:t>
            </a:r>
            <a:r>
              <a:rPr kumimoji="1" lang="en-US" altLang="ja-JP" dirty="0" smtClean="0"/>
              <a:t>(</a:t>
            </a:r>
            <a:r>
              <a:rPr kumimoji="1" lang="ja-JP" altLang="en-US" dirty="0" smtClean="0"/>
              <a:t>原則</a:t>
            </a:r>
            <a:r>
              <a:rPr kumimoji="1" lang="en-US" altLang="ja-JP" dirty="0" smtClean="0"/>
              <a:t>)</a:t>
            </a:r>
          </a:p>
          <a:p>
            <a:pPr>
              <a:lnSpc>
                <a:spcPct val="100000"/>
              </a:lnSpc>
            </a:pPr>
            <a:r>
              <a:rPr lang="ja-JP" altLang="en-US" dirty="0" smtClean="0"/>
              <a:t>しかし，それだけでは込み入った処理がかけないので，以下の二種類があります．</a:t>
            </a:r>
            <a:endParaRPr lang="en-US" altLang="ja-JP" dirty="0" smtClean="0"/>
          </a:p>
          <a:p>
            <a:pPr marL="914400" lvl="1" indent="-457200">
              <a:lnSpc>
                <a:spcPct val="100000"/>
              </a:lnSpc>
              <a:buFont typeface="+mj-lt"/>
              <a:buAutoNum type="arabicPeriod"/>
            </a:pPr>
            <a:r>
              <a:rPr lang="ja-JP" altLang="en-US" u="sng" dirty="0" smtClean="0">
                <a:solidFill>
                  <a:srgbClr val="FF0000"/>
                </a:solidFill>
              </a:rPr>
              <a:t>条件分岐</a:t>
            </a:r>
            <a:r>
              <a:rPr lang="en-US" altLang="ja-JP" u="sng" dirty="0" smtClean="0"/>
              <a:t>: </a:t>
            </a:r>
            <a:r>
              <a:rPr lang="ja-JP" altLang="en-US" dirty="0" smtClean="0"/>
              <a:t>条件によって</a:t>
            </a:r>
            <a:r>
              <a:rPr lang="ja-JP" altLang="en-US" dirty="0"/>
              <a:t>特定</a:t>
            </a:r>
            <a:r>
              <a:rPr lang="ja-JP" altLang="en-US" dirty="0" smtClean="0"/>
              <a:t>の命令を実行せずに飛ばす．</a:t>
            </a:r>
            <a:endParaRPr lang="en-US" altLang="ja-JP" dirty="0" smtClean="0"/>
          </a:p>
          <a:p>
            <a:pPr marL="914400" lvl="1" indent="-457200">
              <a:lnSpc>
                <a:spcPct val="100000"/>
              </a:lnSpc>
              <a:buFont typeface="+mj-lt"/>
              <a:buAutoNum type="arabicPeriod"/>
            </a:pPr>
            <a:r>
              <a:rPr lang="ja-JP" altLang="en-US" u="sng" dirty="0" smtClean="0">
                <a:solidFill>
                  <a:srgbClr val="FF0000"/>
                </a:solidFill>
              </a:rPr>
              <a:t>繰り返し</a:t>
            </a:r>
            <a:r>
              <a:rPr lang="en-US" altLang="ja-JP" u="sng" dirty="0" smtClean="0"/>
              <a:t>: </a:t>
            </a:r>
            <a:r>
              <a:rPr kumimoji="1" lang="ja-JP" altLang="en-US" dirty="0" smtClean="0"/>
              <a:t>前に実行した命令に戻って再度実行する．</a:t>
            </a:r>
            <a:endParaRPr kumimoji="1" lang="en-US" altLang="ja-JP" dirty="0" smtClean="0"/>
          </a:p>
          <a:p>
            <a:pPr>
              <a:lnSpc>
                <a:spcPct val="100000"/>
              </a:lnSpc>
            </a:pPr>
            <a:r>
              <a:rPr lang="ja-JP" altLang="en-US" dirty="0" smtClean="0"/>
              <a:t>本日は前者の条件分岐について学びます．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12</a:t>
            </a:fld>
            <a:endParaRPr kumimoji="1" lang="ja-JP" altLang="en-US"/>
          </a:p>
        </p:txBody>
      </p:sp>
    </p:spTree>
    <p:extLst>
      <p:ext uri="{BB962C8B-B14F-4D97-AF65-F5344CB8AC3E}">
        <p14:creationId xmlns:p14="http://schemas.microsoft.com/office/powerpoint/2010/main" val="3632103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条件分岐の必然性</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プログラムに限らず人間が何か処理する場合でも，条件を見て行動を変えるというのはよくあります．</a:t>
            </a:r>
            <a:endParaRPr kumimoji="1" lang="en-US" altLang="ja-JP" dirty="0" smtClean="0"/>
          </a:p>
          <a:p>
            <a:pPr lvl="1"/>
            <a:r>
              <a:rPr lang="ja-JP" altLang="en-US" dirty="0" smtClean="0"/>
              <a:t>「雨がふりそうなら」</a:t>
            </a:r>
            <a:endParaRPr lang="en-US" altLang="ja-JP" dirty="0"/>
          </a:p>
          <a:p>
            <a:pPr lvl="2"/>
            <a:r>
              <a:rPr lang="ja-JP" altLang="en-US" u="sng" dirty="0" smtClean="0"/>
              <a:t>傘をもつ</a:t>
            </a:r>
            <a:r>
              <a:rPr lang="ja-JP" altLang="en-US" dirty="0" smtClean="0"/>
              <a:t>，そうでなければ</a:t>
            </a:r>
            <a:r>
              <a:rPr lang="ja-JP" altLang="en-US" u="sng" dirty="0" smtClean="0"/>
              <a:t>てぶら</a:t>
            </a:r>
            <a:r>
              <a:rPr lang="ja-JP" altLang="en-US" dirty="0" smtClean="0"/>
              <a:t>でいく．</a:t>
            </a:r>
            <a:endParaRPr lang="en-US" altLang="ja-JP" dirty="0" smtClean="0"/>
          </a:p>
          <a:p>
            <a:pPr lvl="1"/>
            <a:r>
              <a:rPr kumimoji="1" lang="ja-JP" altLang="en-US" dirty="0" smtClean="0"/>
              <a:t>「お金があれば」</a:t>
            </a:r>
            <a:endParaRPr kumimoji="1" lang="en-US" altLang="ja-JP" dirty="0" smtClean="0"/>
          </a:p>
          <a:p>
            <a:pPr lvl="2"/>
            <a:r>
              <a:rPr kumimoji="1" lang="ja-JP" altLang="en-US" u="sng" dirty="0" smtClean="0"/>
              <a:t>タクシーにのる</a:t>
            </a:r>
            <a:r>
              <a:rPr kumimoji="1" lang="ja-JP" altLang="en-US" dirty="0" smtClean="0"/>
              <a:t>，</a:t>
            </a:r>
            <a:r>
              <a:rPr lang="ja-JP" altLang="en-US" dirty="0" smtClean="0"/>
              <a:t>そうでなければ，</a:t>
            </a:r>
            <a:r>
              <a:rPr lang="ja-JP" altLang="en-US" u="sng" dirty="0" smtClean="0"/>
              <a:t>歩く</a:t>
            </a:r>
            <a:r>
              <a:rPr lang="ja-JP" altLang="en-US" dirty="0" smtClean="0"/>
              <a:t>．</a:t>
            </a:r>
            <a:endParaRPr lang="en-US" altLang="ja-JP" dirty="0" smtClean="0"/>
          </a:p>
          <a:p>
            <a:pPr lvl="1"/>
            <a:r>
              <a:rPr kumimoji="1" lang="ja-JP" altLang="en-US" dirty="0" smtClean="0"/>
              <a:t>「体重ふえたら」</a:t>
            </a:r>
            <a:endParaRPr kumimoji="1" lang="en-US" altLang="ja-JP" dirty="0" smtClean="0"/>
          </a:p>
          <a:p>
            <a:pPr lvl="2"/>
            <a:r>
              <a:rPr lang="ja-JP" altLang="en-US" u="sng" dirty="0" smtClean="0"/>
              <a:t>ダイエットする</a:t>
            </a:r>
            <a:r>
              <a:rPr lang="ja-JP" altLang="en-US" dirty="0" smtClean="0"/>
              <a:t>，そうでなければ何もしない．</a:t>
            </a:r>
            <a:endParaRPr lang="en-US" altLang="ja-JP" dirty="0" smtClean="0"/>
          </a:p>
          <a:p>
            <a:pPr lvl="1"/>
            <a:r>
              <a:rPr kumimoji="1" lang="ja-JP" altLang="en-US" dirty="0" smtClean="0"/>
              <a:t>「年収が一千万以上なら」</a:t>
            </a:r>
            <a:endParaRPr kumimoji="1" lang="en-US" altLang="ja-JP" dirty="0" smtClean="0"/>
          </a:p>
          <a:p>
            <a:pPr lvl="2"/>
            <a:r>
              <a:rPr lang="ja-JP" altLang="en-US" u="sng" dirty="0" smtClean="0"/>
              <a:t>税率は</a:t>
            </a:r>
            <a:r>
              <a:rPr lang="en-US" altLang="ja-JP" u="sng" dirty="0" smtClean="0"/>
              <a:t>30%</a:t>
            </a:r>
            <a:r>
              <a:rPr lang="ja-JP" altLang="en-US" dirty="0" err="1" smtClean="0"/>
              <a:t>，</a:t>
            </a:r>
            <a:r>
              <a:rPr lang="ja-JP" altLang="en-US" dirty="0" smtClean="0"/>
              <a:t>そうでなければ</a:t>
            </a:r>
            <a:r>
              <a:rPr lang="ja-JP" altLang="en-US" u="sng" dirty="0" smtClean="0"/>
              <a:t>税率は</a:t>
            </a:r>
            <a:r>
              <a:rPr lang="en-US" altLang="ja-JP" u="sng" dirty="0" smtClean="0"/>
              <a:t>20%</a:t>
            </a:r>
            <a:r>
              <a:rPr lang="ja-JP" altLang="en-US" dirty="0" err="1" smtClean="0"/>
              <a:t>．</a:t>
            </a:r>
            <a:endParaRPr lang="en-US" altLang="ja-JP" dirty="0" smtClean="0"/>
          </a:p>
          <a:p>
            <a:r>
              <a:rPr lang="ja-JP" altLang="en-US" dirty="0" smtClean="0"/>
              <a:t>上記のようなことを，ほとんどのプログラム言語では書くことができます．</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13</a:t>
            </a:fld>
            <a:endParaRPr kumimoji="1" lang="ja-JP" altLang="en-US"/>
          </a:p>
        </p:txBody>
      </p:sp>
      <p:sp>
        <p:nvSpPr>
          <p:cNvPr id="5" name="テキスト ボックス 4"/>
          <p:cNvSpPr txBox="1"/>
          <p:nvPr/>
        </p:nvSpPr>
        <p:spPr>
          <a:xfrm>
            <a:off x="7846576" y="466051"/>
            <a:ext cx="668774" cy="646331"/>
          </a:xfrm>
          <a:prstGeom prst="rect">
            <a:avLst/>
          </a:prstGeom>
          <a:noFill/>
          <a:ln>
            <a:solidFill>
              <a:schemeClr val="tx1"/>
            </a:solidFill>
          </a:ln>
        </p:spPr>
        <p:txBody>
          <a:bodyPr wrap="none" rtlCol="0">
            <a:spAutoFit/>
          </a:bodyPr>
          <a:lstStyle/>
          <a:p>
            <a:pPr algn="r"/>
            <a:r>
              <a:rPr kumimoji="1" lang="en-US" altLang="ja-JP" dirty="0" smtClean="0"/>
              <a:t>p.42-</a:t>
            </a:r>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2386232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t>
            </a:r>
            <a:r>
              <a:rPr kumimoji="1" lang="ja-JP" altLang="en-US" dirty="0" smtClean="0"/>
              <a:t>言語での条件とは？</a:t>
            </a:r>
            <a:endParaRPr kumimoji="1" lang="ja-JP" altLang="en-US" dirty="0"/>
          </a:p>
        </p:txBody>
      </p:sp>
      <p:sp>
        <p:nvSpPr>
          <p:cNvPr id="3" name="コンテンツ プレースホルダー 2"/>
          <p:cNvSpPr>
            <a:spLocks noGrp="1"/>
          </p:cNvSpPr>
          <p:nvPr>
            <p:ph idx="1"/>
          </p:nvPr>
        </p:nvSpPr>
        <p:spPr>
          <a:xfrm>
            <a:off x="628650" y="1202076"/>
            <a:ext cx="7886700" cy="5298312"/>
          </a:xfrm>
        </p:spPr>
        <p:txBody>
          <a:bodyPr>
            <a:normAutofit fontScale="92500" lnSpcReduction="20000"/>
          </a:bodyPr>
          <a:lstStyle/>
          <a:p>
            <a:pPr>
              <a:lnSpc>
                <a:spcPct val="110000"/>
              </a:lnSpc>
            </a:pPr>
            <a:r>
              <a:rPr lang="ja-JP" altLang="en-US" dirty="0" smtClean="0"/>
              <a:t>プログラム言語での条件判断のほとんどは，変数に保管している値の大小や同異です．</a:t>
            </a:r>
            <a:endParaRPr lang="en-US" altLang="ja-JP" dirty="0" smtClean="0"/>
          </a:p>
          <a:p>
            <a:pPr lvl="1">
              <a:lnSpc>
                <a:spcPct val="110000"/>
              </a:lnSpc>
            </a:pPr>
            <a:r>
              <a:rPr lang="ja-JP" altLang="en-US" dirty="0" smtClean="0"/>
              <a:t>年齢 ≠ </a:t>
            </a:r>
            <a:r>
              <a:rPr lang="en-US" altLang="ja-JP" dirty="0" smtClean="0"/>
              <a:t>30</a:t>
            </a:r>
          </a:p>
          <a:p>
            <a:pPr lvl="1">
              <a:lnSpc>
                <a:spcPct val="110000"/>
              </a:lnSpc>
            </a:pPr>
            <a:r>
              <a:rPr lang="ja-JP" altLang="en-US" dirty="0"/>
              <a:t>年収 </a:t>
            </a:r>
            <a:r>
              <a:rPr lang="ja-JP" altLang="en-US" dirty="0" smtClean="0"/>
              <a:t>≧ </a:t>
            </a:r>
            <a:r>
              <a:rPr lang="en-US" altLang="ja-JP" dirty="0" smtClean="0"/>
              <a:t>10000000</a:t>
            </a:r>
          </a:p>
          <a:p>
            <a:pPr lvl="1">
              <a:lnSpc>
                <a:spcPct val="110000"/>
              </a:lnSpc>
            </a:pPr>
            <a:r>
              <a:rPr lang="ja-JP" altLang="en-US" dirty="0" smtClean="0"/>
              <a:t>性別 ≡ 男</a:t>
            </a:r>
            <a:endParaRPr lang="en-US" altLang="ja-JP" dirty="0" smtClean="0"/>
          </a:p>
          <a:p>
            <a:pPr>
              <a:lnSpc>
                <a:spcPct val="110000"/>
              </a:lnSpc>
            </a:pPr>
            <a:r>
              <a:rPr kumimoji="1" lang="ja-JP" altLang="en-US" dirty="0" smtClean="0"/>
              <a:t>加えて，複数の条件を組み合わせる</a:t>
            </a:r>
            <a:r>
              <a:rPr lang="ja-JP" altLang="en-US" dirty="0" smtClean="0"/>
              <a:t>ことができます．</a:t>
            </a:r>
            <a:r>
              <a:rPr lang="en-US" altLang="ja-JP" dirty="0" smtClean="0"/>
              <a:t>(</a:t>
            </a:r>
            <a:r>
              <a:rPr lang="ja-JP" altLang="en-US" dirty="0" smtClean="0"/>
              <a:t>組み合わせ方は</a:t>
            </a:r>
            <a:r>
              <a:rPr lang="ja-JP" altLang="en-US" dirty="0"/>
              <a:t>次回</a:t>
            </a:r>
            <a:r>
              <a:rPr lang="en-US" altLang="ja-JP" dirty="0" smtClean="0"/>
              <a:t>)</a:t>
            </a:r>
          </a:p>
          <a:p>
            <a:pPr lvl="1">
              <a:lnSpc>
                <a:spcPct val="110000"/>
              </a:lnSpc>
            </a:pPr>
            <a:r>
              <a:rPr lang="ja-JP" altLang="en-US" dirty="0"/>
              <a:t>年収 ≧ </a:t>
            </a:r>
            <a:r>
              <a:rPr lang="en-US" altLang="ja-JP" dirty="0" smtClean="0"/>
              <a:t>10000000</a:t>
            </a:r>
            <a:r>
              <a:rPr lang="ja-JP" altLang="en-US" dirty="0" smtClean="0"/>
              <a:t> かつ</a:t>
            </a:r>
            <a:r>
              <a:rPr lang="ja-JP" altLang="en-US" dirty="0"/>
              <a:t>性別 ≡</a:t>
            </a:r>
            <a:r>
              <a:rPr lang="ja-JP" altLang="en-US" dirty="0" smtClean="0"/>
              <a:t> </a:t>
            </a:r>
            <a:r>
              <a:rPr lang="ja-JP" altLang="en-US" dirty="0"/>
              <a:t>男</a:t>
            </a:r>
            <a:endParaRPr lang="en-US" altLang="ja-JP" dirty="0"/>
          </a:p>
          <a:p>
            <a:pPr lvl="1">
              <a:lnSpc>
                <a:spcPct val="110000"/>
              </a:lnSpc>
            </a:pPr>
            <a:r>
              <a:rPr lang="ja-JP" altLang="en-US" dirty="0"/>
              <a:t>降水確率 </a:t>
            </a:r>
            <a:r>
              <a:rPr lang="ja-JP" altLang="en-US" dirty="0" smtClean="0"/>
              <a:t>≦ </a:t>
            </a:r>
            <a:r>
              <a:rPr lang="en-US" altLang="ja-JP" dirty="0" smtClean="0"/>
              <a:t>30 </a:t>
            </a:r>
            <a:r>
              <a:rPr lang="ja-JP" altLang="en-US" dirty="0" smtClean="0"/>
              <a:t>または 昨夜の天気 </a:t>
            </a:r>
            <a:r>
              <a:rPr lang="ja-JP" altLang="en-US" dirty="0"/>
              <a:t>≡</a:t>
            </a:r>
            <a:r>
              <a:rPr lang="ja-JP" altLang="en-US" dirty="0" smtClean="0"/>
              <a:t> 晴れ</a:t>
            </a:r>
            <a:endParaRPr lang="en-US" altLang="ja-JP" dirty="0" smtClean="0"/>
          </a:p>
          <a:p>
            <a:pPr>
              <a:lnSpc>
                <a:spcPct val="110000"/>
              </a:lnSpc>
            </a:pPr>
            <a:r>
              <a:rPr lang="en-US" altLang="ja-JP" dirty="0" smtClean="0"/>
              <a:t>C</a:t>
            </a:r>
            <a:r>
              <a:rPr lang="ja-JP" altLang="en-US" dirty="0" smtClean="0"/>
              <a:t>言語でも文字列の比較ができますが，通常，数値に置き換えて条件判断を簡略化します．</a:t>
            </a:r>
            <a:endParaRPr lang="en-US" altLang="ja-JP" dirty="0" smtClean="0"/>
          </a:p>
          <a:p>
            <a:pPr lvl="1">
              <a:lnSpc>
                <a:spcPct val="110000"/>
              </a:lnSpc>
            </a:pPr>
            <a:r>
              <a:rPr lang="en-US" altLang="ja-JP" dirty="0" smtClean="0"/>
              <a:t>“</a:t>
            </a:r>
            <a:r>
              <a:rPr lang="ja-JP" altLang="en-US" dirty="0" smtClean="0"/>
              <a:t>男</a:t>
            </a:r>
            <a:r>
              <a:rPr lang="en-US" altLang="ja-JP" dirty="0" smtClean="0"/>
              <a:t>” </a:t>
            </a:r>
            <a:r>
              <a:rPr lang="ja-JP" altLang="en-US" dirty="0" smtClean="0"/>
              <a:t>を </a:t>
            </a:r>
            <a:r>
              <a:rPr lang="en-US" altLang="ja-JP" dirty="0" smtClean="0"/>
              <a:t>1 “</a:t>
            </a:r>
            <a:r>
              <a:rPr lang="ja-JP" altLang="en-US" dirty="0" smtClean="0"/>
              <a:t>女</a:t>
            </a:r>
            <a:r>
              <a:rPr lang="en-US" altLang="ja-JP" dirty="0" smtClean="0"/>
              <a:t>”</a:t>
            </a:r>
            <a:r>
              <a:rPr lang="ja-JP" altLang="en-US" dirty="0" smtClean="0"/>
              <a:t>を</a:t>
            </a:r>
            <a:r>
              <a:rPr lang="en-US" altLang="ja-JP" dirty="0" smtClean="0"/>
              <a:t>0</a:t>
            </a:r>
            <a:r>
              <a:rPr lang="ja-JP" altLang="en-US" dirty="0" smtClean="0"/>
              <a:t>とする．</a:t>
            </a:r>
            <a:endParaRPr lang="en-US" altLang="ja-JP" dirty="0" smtClean="0"/>
          </a:p>
          <a:p>
            <a:pPr lvl="1">
              <a:lnSpc>
                <a:spcPct val="110000"/>
              </a:lnSpc>
            </a:pPr>
            <a:r>
              <a:rPr lang="en-US" altLang="ja-JP" dirty="0" smtClean="0"/>
              <a:t>“</a:t>
            </a:r>
            <a:r>
              <a:rPr lang="ja-JP" altLang="en-US" dirty="0" smtClean="0"/>
              <a:t>晴れ</a:t>
            </a:r>
            <a:r>
              <a:rPr lang="en-US" altLang="ja-JP" dirty="0" smtClean="0"/>
              <a:t>”</a:t>
            </a:r>
            <a:r>
              <a:rPr lang="ja-JP" altLang="en-US" dirty="0" smtClean="0"/>
              <a:t>を</a:t>
            </a:r>
            <a:r>
              <a:rPr lang="en-US" altLang="ja-JP" dirty="0" smtClean="0"/>
              <a:t>1 “</a:t>
            </a:r>
            <a:r>
              <a:rPr lang="ja-JP" altLang="en-US" dirty="0" smtClean="0"/>
              <a:t>曇り</a:t>
            </a:r>
            <a:r>
              <a:rPr lang="en-US" altLang="ja-JP" dirty="0" smtClean="0"/>
              <a:t>”</a:t>
            </a:r>
            <a:r>
              <a:rPr lang="ja-JP" altLang="en-US" dirty="0" smtClean="0"/>
              <a:t>を</a:t>
            </a:r>
            <a:r>
              <a:rPr lang="en-US" altLang="ja-JP" dirty="0" smtClean="0"/>
              <a:t>2 “</a:t>
            </a:r>
            <a:r>
              <a:rPr lang="ja-JP" altLang="en-US" dirty="0" smtClean="0"/>
              <a:t>雨</a:t>
            </a:r>
            <a:r>
              <a:rPr lang="en-US" altLang="ja-JP" dirty="0" smtClean="0"/>
              <a:t>”</a:t>
            </a:r>
            <a:r>
              <a:rPr lang="ja-JP" altLang="en-US" dirty="0" smtClean="0"/>
              <a:t>を</a:t>
            </a:r>
            <a:r>
              <a:rPr lang="en-US" altLang="ja-JP" dirty="0" smtClean="0"/>
              <a:t>3 </a:t>
            </a:r>
            <a:r>
              <a:rPr lang="ja-JP" altLang="en-US" dirty="0" smtClean="0"/>
              <a:t>にする</a:t>
            </a:r>
            <a:r>
              <a:rPr lang="ja-JP" altLang="en-US" dirty="0"/>
              <a:t>等</a:t>
            </a:r>
            <a:endParaRPr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14</a:t>
            </a:fld>
            <a:endParaRPr kumimoji="1" lang="ja-JP" altLang="en-US"/>
          </a:p>
        </p:txBody>
      </p:sp>
    </p:spTree>
    <p:extLst>
      <p:ext uri="{BB962C8B-B14F-4D97-AF65-F5344CB8AC3E}">
        <p14:creationId xmlns:p14="http://schemas.microsoft.com/office/powerpoint/2010/main" val="4000208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t>
            </a:r>
            <a:r>
              <a:rPr kumimoji="1" lang="ja-JP" altLang="en-US" dirty="0" err="1" smtClean="0"/>
              <a:t>での</a:t>
            </a:r>
            <a:r>
              <a:rPr kumimoji="1" lang="ja-JP" altLang="en-US" dirty="0" smtClean="0"/>
              <a:t>条件の書き方 </a:t>
            </a:r>
            <a:r>
              <a:rPr kumimoji="1" lang="en-US" altLang="ja-JP" dirty="0" smtClean="0"/>
              <a:t>(if then)</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15</a:t>
            </a:fld>
            <a:endParaRPr kumimoji="1" lang="ja-JP" altLang="en-US"/>
          </a:p>
        </p:txBody>
      </p:sp>
      <p:sp>
        <p:nvSpPr>
          <p:cNvPr id="4" name="メモ 3"/>
          <p:cNvSpPr/>
          <p:nvPr/>
        </p:nvSpPr>
        <p:spPr>
          <a:xfrm>
            <a:off x="628650" y="1475715"/>
            <a:ext cx="3883937" cy="941560"/>
          </a:xfrm>
          <a:prstGeom prst="foldedCorner">
            <a:avLst/>
          </a:prstGeom>
        </p:spPr>
        <p:style>
          <a:lnRef idx="2">
            <a:schemeClr val="dk1"/>
          </a:lnRef>
          <a:fillRef idx="1">
            <a:schemeClr val="lt1"/>
          </a:fillRef>
          <a:effectRef idx="0">
            <a:schemeClr val="dk1"/>
          </a:effectRef>
          <a:fontRef idx="minor">
            <a:schemeClr val="dk1"/>
          </a:fontRef>
        </p:style>
        <p:txBody>
          <a:bodyPr rtlCol="0" anchor="t" anchorCtr="0"/>
          <a:lstStyle/>
          <a:p>
            <a:r>
              <a:rPr kumimoji="1" lang="ja-JP" altLang="en-US" sz="2400" dirty="0" smtClean="0"/>
              <a:t>ある条件が成り立ては，</a:t>
            </a:r>
            <a:endParaRPr kumimoji="1" lang="en-US" altLang="ja-JP" sz="2400" dirty="0" smtClean="0"/>
          </a:p>
          <a:p>
            <a:r>
              <a:rPr kumimoji="1" lang="ja-JP" altLang="en-US" sz="2400" dirty="0" smtClean="0"/>
              <a:t>命令群</a:t>
            </a:r>
            <a:r>
              <a:rPr kumimoji="1" lang="en-US" altLang="ja-JP" sz="2400" dirty="0" smtClean="0"/>
              <a:t>A</a:t>
            </a:r>
            <a:r>
              <a:rPr kumimoji="1" lang="ja-JP" altLang="en-US" sz="2400" dirty="0" smtClean="0"/>
              <a:t>を実行する．</a:t>
            </a:r>
            <a:endParaRPr kumimoji="1" lang="ja-JP" altLang="en-US" sz="2400" dirty="0"/>
          </a:p>
        </p:txBody>
      </p:sp>
      <p:sp>
        <p:nvSpPr>
          <p:cNvPr id="5" name="メモ 4"/>
          <p:cNvSpPr/>
          <p:nvPr/>
        </p:nvSpPr>
        <p:spPr>
          <a:xfrm>
            <a:off x="5376249" y="1320322"/>
            <a:ext cx="2536480" cy="1645509"/>
          </a:xfrm>
          <a:prstGeom prst="foldedCorner">
            <a:avLst/>
          </a:prstGeom>
        </p:spPr>
        <p:style>
          <a:lnRef idx="2">
            <a:schemeClr val="dk1"/>
          </a:lnRef>
          <a:fillRef idx="1">
            <a:schemeClr val="lt1"/>
          </a:fillRef>
          <a:effectRef idx="0">
            <a:schemeClr val="dk1"/>
          </a:effectRef>
          <a:fontRef idx="minor">
            <a:schemeClr val="dk1"/>
          </a:fontRef>
        </p:style>
        <p:txBody>
          <a:bodyPr rtlCol="0" anchor="t" anchorCtr="0"/>
          <a:lstStyle/>
          <a:p>
            <a:r>
              <a:rPr kumimoji="1" lang="en-US" altLang="ja-JP" sz="2400" dirty="0" smtClean="0"/>
              <a:t>// </a:t>
            </a:r>
            <a:r>
              <a:rPr kumimoji="1" lang="ja-JP" altLang="en-US" sz="2400" dirty="0" smtClean="0"/>
              <a:t>一般形</a:t>
            </a:r>
            <a:endParaRPr kumimoji="1" lang="en-US" altLang="ja-JP" sz="2400" dirty="0" smtClean="0"/>
          </a:p>
          <a:p>
            <a:r>
              <a:rPr kumimoji="1" lang="en-US" altLang="ja-JP" sz="2400" dirty="0" smtClean="0"/>
              <a:t>if(</a:t>
            </a:r>
            <a:r>
              <a:rPr kumimoji="1" lang="ja-JP" altLang="en-US" sz="2400" dirty="0" smtClean="0"/>
              <a:t>条件</a:t>
            </a:r>
            <a:r>
              <a:rPr kumimoji="1" lang="en-US" altLang="ja-JP" sz="2400" dirty="0" smtClean="0"/>
              <a:t>) {</a:t>
            </a:r>
          </a:p>
          <a:p>
            <a:r>
              <a:rPr kumimoji="1" lang="en-US" altLang="ja-JP" sz="2400" dirty="0" smtClean="0"/>
              <a:t>    </a:t>
            </a:r>
            <a:r>
              <a:rPr kumimoji="1" lang="ja-JP" altLang="en-US" sz="2400" dirty="0" smtClean="0"/>
              <a:t>命令群</a:t>
            </a:r>
            <a:r>
              <a:rPr kumimoji="1" lang="en-US" altLang="ja-JP" sz="2400" dirty="0" smtClean="0"/>
              <a:t>A</a:t>
            </a:r>
          </a:p>
          <a:p>
            <a:r>
              <a:rPr lang="en-US" altLang="ja-JP" sz="2400" dirty="0"/>
              <a:t>}</a:t>
            </a:r>
            <a:endParaRPr kumimoji="1" lang="ja-JP" altLang="en-US" sz="2400" dirty="0"/>
          </a:p>
        </p:txBody>
      </p:sp>
      <p:sp>
        <p:nvSpPr>
          <p:cNvPr id="6" name="メモ 5"/>
          <p:cNvSpPr/>
          <p:nvPr/>
        </p:nvSpPr>
        <p:spPr>
          <a:xfrm>
            <a:off x="371192" y="3500738"/>
            <a:ext cx="8144158" cy="2320706"/>
          </a:xfrm>
          <a:prstGeom prst="foldedCorner">
            <a:avLst/>
          </a:prstGeom>
        </p:spPr>
        <p:style>
          <a:lnRef idx="2">
            <a:schemeClr val="dk1"/>
          </a:lnRef>
          <a:fillRef idx="1">
            <a:schemeClr val="lt1"/>
          </a:fillRef>
          <a:effectRef idx="0">
            <a:schemeClr val="dk1"/>
          </a:effectRef>
          <a:fontRef idx="minor">
            <a:schemeClr val="dk1"/>
          </a:fontRef>
        </p:style>
        <p:txBody>
          <a:bodyPr rtlCol="0" anchor="t" anchorCtr="0"/>
          <a:lstStyle/>
          <a:p>
            <a:r>
              <a:rPr lang="en-US" altLang="ja-JP" sz="2400" dirty="0">
                <a:latin typeface="Courier New" panose="02070309020205020404" pitchFamily="49" charset="0"/>
                <a:cs typeface="Courier New" panose="02070309020205020404" pitchFamily="49" charset="0"/>
              </a:rPr>
              <a:t>// </a:t>
            </a:r>
            <a:r>
              <a:rPr lang="ja-JP" altLang="en-US" sz="2400" dirty="0" smtClean="0">
                <a:latin typeface="Courier New" panose="02070309020205020404" pitchFamily="49" charset="0"/>
                <a:cs typeface="Courier New" panose="02070309020205020404" pitchFamily="49" charset="0"/>
              </a:rPr>
              <a:t>実例 </a:t>
            </a:r>
            <a:r>
              <a:rPr lang="en-US" altLang="ja-JP" sz="2400" dirty="0" smtClean="0">
                <a:latin typeface="Courier New" panose="02070309020205020404" pitchFamily="49" charset="0"/>
                <a:cs typeface="Courier New" panose="02070309020205020404" pitchFamily="49" charset="0"/>
              </a:rPr>
              <a:t>tax1.c</a:t>
            </a:r>
            <a:endParaRPr lang="ja-JP" altLang="en-US" sz="2400" dirty="0">
              <a:latin typeface="Courier New" panose="02070309020205020404" pitchFamily="49" charset="0"/>
              <a:cs typeface="Courier New" panose="02070309020205020404" pitchFamily="49" charset="0"/>
            </a:endParaRPr>
          </a:p>
          <a:p>
            <a:r>
              <a:rPr lang="en-US" altLang="ja-JP" sz="2400" dirty="0">
                <a:latin typeface="Courier New" panose="02070309020205020404" pitchFamily="49" charset="0"/>
                <a:cs typeface="Courier New" panose="02070309020205020404" pitchFamily="49" charset="0"/>
              </a:rPr>
              <a:t>if(income &gt;= 10000000){ // </a:t>
            </a:r>
            <a:r>
              <a:rPr lang="ja-JP" altLang="en-US" sz="2400" dirty="0">
                <a:latin typeface="Courier New" panose="02070309020205020404" pitchFamily="49" charset="0"/>
                <a:cs typeface="Courier New" panose="02070309020205020404" pitchFamily="49" charset="0"/>
              </a:rPr>
              <a:t>収入が一千万以上なら</a:t>
            </a:r>
          </a:p>
          <a:p>
            <a:r>
              <a:rPr lang="ja-JP" altLang="en-US" sz="2400" dirty="0">
                <a:latin typeface="Courier New" panose="02070309020205020404" pitchFamily="49" charset="0"/>
                <a:cs typeface="Courier New" panose="02070309020205020404" pitchFamily="49" charset="0"/>
              </a:rPr>
              <a:t>  </a:t>
            </a:r>
            <a:r>
              <a:rPr lang="en-US" altLang="ja-JP" sz="2400" dirty="0">
                <a:latin typeface="Courier New" panose="02070309020205020404" pitchFamily="49" charset="0"/>
                <a:cs typeface="Courier New" panose="02070309020205020404" pitchFamily="49" charset="0"/>
              </a:rPr>
              <a:t>tax = income *30/100; // </a:t>
            </a:r>
            <a:r>
              <a:rPr lang="ja-JP" altLang="en-US" sz="2400" dirty="0">
                <a:latin typeface="Courier New" panose="02070309020205020404" pitchFamily="49" charset="0"/>
                <a:cs typeface="Courier New" panose="02070309020205020404" pitchFamily="49" charset="0"/>
              </a:rPr>
              <a:t>税率は</a:t>
            </a:r>
            <a:r>
              <a:rPr lang="en-US" altLang="ja-JP" sz="2400" dirty="0">
                <a:latin typeface="Courier New" panose="02070309020205020404" pitchFamily="49" charset="0"/>
                <a:cs typeface="Courier New" panose="02070309020205020404" pitchFamily="49" charset="0"/>
              </a:rPr>
              <a:t>30%</a:t>
            </a:r>
            <a:r>
              <a:rPr lang="ja-JP" altLang="en-US" sz="2400" dirty="0">
                <a:latin typeface="Courier New" panose="02070309020205020404" pitchFamily="49" charset="0"/>
                <a:cs typeface="Courier New" panose="02070309020205020404" pitchFamily="49" charset="0"/>
              </a:rPr>
              <a:t>だ</a:t>
            </a:r>
          </a:p>
          <a:p>
            <a:r>
              <a:rPr lang="en-US" altLang="ja-JP" sz="2400" dirty="0" smtClean="0">
                <a:latin typeface="Courier New" panose="02070309020205020404" pitchFamily="49" charset="0"/>
                <a:cs typeface="Courier New" panose="02070309020205020404" pitchFamily="49" charset="0"/>
              </a:rPr>
              <a:t>}</a:t>
            </a:r>
          </a:p>
          <a:p>
            <a:r>
              <a:rPr lang="en-US" altLang="ja-JP" sz="2400" dirty="0" err="1" smtClean="0">
                <a:latin typeface="Courier New" panose="02070309020205020404" pitchFamily="49" charset="0"/>
                <a:cs typeface="Courier New" panose="02070309020205020404" pitchFamily="49" charset="0"/>
              </a:rPr>
              <a:t>printf</a:t>
            </a:r>
            <a:r>
              <a:rPr lang="en-US" altLang="ja-JP" sz="2400" dirty="0" smtClean="0">
                <a:latin typeface="Courier New" panose="02070309020205020404" pitchFamily="49" charset="0"/>
                <a:cs typeface="Courier New" panose="02070309020205020404" pitchFamily="49" charset="0"/>
              </a:rPr>
              <a:t>(“income </a:t>
            </a:r>
            <a:r>
              <a:rPr lang="en-US" altLang="ja-JP" sz="2400" dirty="0">
                <a:latin typeface="Courier New" panose="02070309020205020404" pitchFamily="49" charset="0"/>
                <a:cs typeface="Courier New" panose="02070309020205020404" pitchFamily="49" charset="0"/>
              </a:rPr>
              <a:t>%d, tax %</a:t>
            </a:r>
            <a:r>
              <a:rPr lang="en-US" altLang="ja-JP" sz="2400" dirty="0" smtClean="0">
                <a:latin typeface="Courier New" panose="02070309020205020404" pitchFamily="49" charset="0"/>
                <a:cs typeface="Courier New" panose="02070309020205020404" pitchFamily="49" charset="0"/>
              </a:rPr>
              <a:t>d\n”, income</a:t>
            </a:r>
            <a:r>
              <a:rPr lang="en-US" altLang="ja-JP" sz="2400" dirty="0">
                <a:latin typeface="Courier New" panose="02070309020205020404" pitchFamily="49" charset="0"/>
                <a:cs typeface="Courier New" panose="02070309020205020404" pitchFamily="49" charset="0"/>
              </a:rPr>
              <a:t>, tax</a:t>
            </a:r>
            <a:r>
              <a:rPr lang="en-US" altLang="ja-JP" sz="2400" dirty="0" smtClean="0">
                <a:latin typeface="Courier New" panose="02070309020205020404" pitchFamily="49" charset="0"/>
                <a:cs typeface="Courier New" panose="02070309020205020404" pitchFamily="49" charset="0"/>
              </a:rPr>
              <a:t>);</a:t>
            </a:r>
            <a:endParaRPr lang="en-US" altLang="ja-JP" sz="2400" dirty="0">
              <a:latin typeface="Courier New" panose="02070309020205020404" pitchFamily="49" charset="0"/>
              <a:cs typeface="Courier New" panose="02070309020205020404" pitchFamily="49" charset="0"/>
            </a:endParaRPr>
          </a:p>
        </p:txBody>
      </p:sp>
      <p:sp>
        <p:nvSpPr>
          <p:cNvPr id="7" name="テキスト ボックス 6"/>
          <p:cNvSpPr txBox="1"/>
          <p:nvPr/>
        </p:nvSpPr>
        <p:spPr>
          <a:xfrm>
            <a:off x="7846576" y="466051"/>
            <a:ext cx="668774" cy="646331"/>
          </a:xfrm>
          <a:prstGeom prst="rect">
            <a:avLst/>
          </a:prstGeom>
          <a:noFill/>
          <a:ln>
            <a:solidFill>
              <a:schemeClr val="tx1"/>
            </a:solidFill>
          </a:ln>
        </p:spPr>
        <p:txBody>
          <a:bodyPr wrap="none" rtlCol="0">
            <a:spAutoFit/>
          </a:bodyPr>
          <a:lstStyle/>
          <a:p>
            <a:pPr algn="r"/>
            <a:r>
              <a:rPr kumimoji="1" lang="en-US" altLang="ja-JP" dirty="0" smtClean="0"/>
              <a:t>p.42-</a:t>
            </a:r>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1809151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t>
            </a:r>
            <a:r>
              <a:rPr kumimoji="1" lang="ja-JP" altLang="en-US" dirty="0" err="1" smtClean="0"/>
              <a:t>での</a:t>
            </a:r>
            <a:r>
              <a:rPr kumimoji="1" lang="ja-JP" altLang="en-US" dirty="0" smtClean="0"/>
              <a:t>数値条件の書き方</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16</a:t>
            </a:fld>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5049" y="1617194"/>
            <a:ext cx="6313902" cy="3844001"/>
          </a:xfrm>
          <a:prstGeom prst="rect">
            <a:avLst/>
          </a:prstGeom>
        </p:spPr>
      </p:pic>
      <p:sp>
        <p:nvSpPr>
          <p:cNvPr id="5" name="テキスト ボックス 4"/>
          <p:cNvSpPr txBox="1"/>
          <p:nvPr/>
        </p:nvSpPr>
        <p:spPr>
          <a:xfrm>
            <a:off x="1484769" y="5724107"/>
            <a:ext cx="3905236" cy="523220"/>
          </a:xfrm>
          <a:prstGeom prst="rect">
            <a:avLst/>
          </a:prstGeom>
          <a:noFill/>
        </p:spPr>
        <p:txBody>
          <a:bodyPr wrap="none" rtlCol="0">
            <a:spAutoFit/>
          </a:bodyPr>
          <a:lstStyle/>
          <a:p>
            <a:r>
              <a:rPr lang="en-US" altLang="ja-JP" sz="2800" dirty="0" smtClean="0"/>
              <a:t>== </a:t>
            </a:r>
            <a:r>
              <a:rPr lang="ja-JP" altLang="en-US" sz="2800" dirty="0" smtClean="0"/>
              <a:t>等，独特なので注意．</a:t>
            </a:r>
            <a:endParaRPr kumimoji="1" lang="ja-JP" altLang="en-US" sz="2800" dirty="0"/>
          </a:p>
        </p:txBody>
      </p:sp>
    </p:spTree>
    <p:extLst>
      <p:ext uri="{BB962C8B-B14F-4D97-AF65-F5344CB8AC3E}">
        <p14:creationId xmlns:p14="http://schemas.microsoft.com/office/powerpoint/2010/main" val="3473088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条件分岐を図で書くと</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17</a:t>
            </a:fld>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587" y="1909904"/>
            <a:ext cx="6968908" cy="2218476"/>
          </a:xfrm>
          <a:prstGeom prst="rect">
            <a:avLst/>
          </a:prstGeom>
        </p:spPr>
      </p:pic>
    </p:spTree>
    <p:extLst>
      <p:ext uri="{BB962C8B-B14F-4D97-AF65-F5344CB8AC3E}">
        <p14:creationId xmlns:p14="http://schemas.microsoft.com/office/powerpoint/2010/main" val="6564026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t>
            </a:r>
            <a:r>
              <a:rPr kumimoji="1" lang="ja-JP" altLang="en-US" dirty="0" err="1" smtClean="0"/>
              <a:t>での</a:t>
            </a:r>
            <a:r>
              <a:rPr kumimoji="1" lang="ja-JP" altLang="en-US" dirty="0" smtClean="0"/>
              <a:t>条件の書き方 </a:t>
            </a:r>
            <a:r>
              <a:rPr kumimoji="1" lang="en-US" altLang="ja-JP" dirty="0" smtClean="0"/>
              <a:t>(if then</a:t>
            </a:r>
            <a:r>
              <a:rPr kumimoji="1" lang="ja-JP" altLang="en-US" dirty="0" smtClean="0"/>
              <a:t> </a:t>
            </a:r>
            <a:r>
              <a:rPr kumimoji="1" lang="en-US" altLang="ja-JP" dirty="0" smtClean="0"/>
              <a:t>else)</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18</a:t>
            </a:fld>
            <a:endParaRPr kumimoji="1" lang="ja-JP" altLang="en-US"/>
          </a:p>
        </p:txBody>
      </p:sp>
      <p:sp>
        <p:nvSpPr>
          <p:cNvPr id="4" name="メモ 3"/>
          <p:cNvSpPr/>
          <p:nvPr/>
        </p:nvSpPr>
        <p:spPr>
          <a:xfrm>
            <a:off x="628650" y="1475714"/>
            <a:ext cx="3883937" cy="1647731"/>
          </a:xfrm>
          <a:prstGeom prst="foldedCorner">
            <a:avLst/>
          </a:prstGeom>
        </p:spPr>
        <p:style>
          <a:lnRef idx="2">
            <a:schemeClr val="dk1"/>
          </a:lnRef>
          <a:fillRef idx="1">
            <a:schemeClr val="lt1"/>
          </a:fillRef>
          <a:effectRef idx="0">
            <a:schemeClr val="dk1"/>
          </a:effectRef>
          <a:fontRef idx="minor">
            <a:schemeClr val="dk1"/>
          </a:fontRef>
        </p:style>
        <p:txBody>
          <a:bodyPr rtlCol="0" anchor="t" anchorCtr="0"/>
          <a:lstStyle/>
          <a:p>
            <a:r>
              <a:rPr kumimoji="1" lang="ja-JP" altLang="en-US" sz="2400" dirty="0" smtClean="0"/>
              <a:t>ある条件が成り立ては，</a:t>
            </a:r>
            <a:endParaRPr kumimoji="1" lang="en-US" altLang="ja-JP" sz="2400" dirty="0" smtClean="0"/>
          </a:p>
          <a:p>
            <a:r>
              <a:rPr kumimoji="1" lang="ja-JP" altLang="en-US" sz="2400" dirty="0" smtClean="0"/>
              <a:t>    命令群</a:t>
            </a:r>
            <a:r>
              <a:rPr kumimoji="1" lang="en-US" altLang="ja-JP" sz="2400" dirty="0" smtClean="0"/>
              <a:t>A</a:t>
            </a:r>
            <a:r>
              <a:rPr kumimoji="1" lang="ja-JP" altLang="en-US" sz="2400" dirty="0" smtClean="0"/>
              <a:t>を実行する．</a:t>
            </a:r>
            <a:endParaRPr kumimoji="1" lang="en-US" altLang="ja-JP" sz="2400" dirty="0" smtClean="0"/>
          </a:p>
          <a:p>
            <a:r>
              <a:rPr lang="ja-JP" altLang="en-US" sz="2400" dirty="0" smtClean="0"/>
              <a:t>そうでなければ，</a:t>
            </a:r>
            <a:endParaRPr lang="en-US" altLang="ja-JP" sz="2400" dirty="0" smtClean="0"/>
          </a:p>
          <a:p>
            <a:r>
              <a:rPr kumimoji="1" lang="ja-JP" altLang="en-US" sz="2400" dirty="0" smtClean="0"/>
              <a:t>    命令群</a:t>
            </a:r>
            <a:r>
              <a:rPr kumimoji="1" lang="en-US" altLang="ja-JP" sz="2400" dirty="0" smtClean="0"/>
              <a:t>B</a:t>
            </a:r>
            <a:r>
              <a:rPr kumimoji="1" lang="ja-JP" altLang="en-US" sz="2400" dirty="0" smtClean="0"/>
              <a:t>を実行する．</a:t>
            </a:r>
            <a:endParaRPr kumimoji="1" lang="ja-JP" altLang="en-US" sz="2400" dirty="0"/>
          </a:p>
        </p:txBody>
      </p:sp>
      <p:sp>
        <p:nvSpPr>
          <p:cNvPr id="5" name="メモ 4"/>
          <p:cNvSpPr/>
          <p:nvPr/>
        </p:nvSpPr>
        <p:spPr>
          <a:xfrm>
            <a:off x="5294768" y="1112092"/>
            <a:ext cx="2536480" cy="2282958"/>
          </a:xfrm>
          <a:prstGeom prst="foldedCorner">
            <a:avLst/>
          </a:prstGeom>
        </p:spPr>
        <p:style>
          <a:lnRef idx="2">
            <a:schemeClr val="dk1"/>
          </a:lnRef>
          <a:fillRef idx="1">
            <a:schemeClr val="lt1"/>
          </a:fillRef>
          <a:effectRef idx="0">
            <a:schemeClr val="dk1"/>
          </a:effectRef>
          <a:fontRef idx="minor">
            <a:schemeClr val="dk1"/>
          </a:fontRef>
        </p:style>
        <p:txBody>
          <a:bodyPr rtlCol="0" anchor="t" anchorCtr="0"/>
          <a:lstStyle/>
          <a:p>
            <a:r>
              <a:rPr kumimoji="1" lang="en-US" altLang="ja-JP" sz="2400" dirty="0" smtClean="0"/>
              <a:t>// </a:t>
            </a:r>
            <a:r>
              <a:rPr kumimoji="1" lang="ja-JP" altLang="en-US" sz="2400" dirty="0" smtClean="0"/>
              <a:t>一般形</a:t>
            </a:r>
            <a:endParaRPr kumimoji="1" lang="en-US" altLang="ja-JP" sz="2400" dirty="0" smtClean="0"/>
          </a:p>
          <a:p>
            <a:r>
              <a:rPr kumimoji="1" lang="en-US" altLang="ja-JP" sz="2400" dirty="0" smtClean="0"/>
              <a:t>if(</a:t>
            </a:r>
            <a:r>
              <a:rPr kumimoji="1" lang="ja-JP" altLang="en-US" sz="2400" dirty="0" smtClean="0"/>
              <a:t>条件</a:t>
            </a:r>
            <a:r>
              <a:rPr kumimoji="1" lang="en-US" altLang="ja-JP" sz="2400" dirty="0" smtClean="0"/>
              <a:t>) {</a:t>
            </a:r>
          </a:p>
          <a:p>
            <a:r>
              <a:rPr kumimoji="1" lang="en-US" altLang="ja-JP" sz="2400" dirty="0" smtClean="0"/>
              <a:t>    </a:t>
            </a:r>
            <a:r>
              <a:rPr kumimoji="1" lang="ja-JP" altLang="en-US" sz="2400" dirty="0" smtClean="0"/>
              <a:t>命令群</a:t>
            </a:r>
            <a:r>
              <a:rPr kumimoji="1" lang="en-US" altLang="ja-JP" sz="2400" dirty="0" smtClean="0"/>
              <a:t>A</a:t>
            </a:r>
          </a:p>
          <a:p>
            <a:r>
              <a:rPr lang="en-US" altLang="ja-JP" sz="2400" dirty="0" smtClean="0"/>
              <a:t>}else{</a:t>
            </a:r>
          </a:p>
          <a:p>
            <a:r>
              <a:rPr kumimoji="1" lang="en-US" altLang="ja-JP" sz="2400" dirty="0"/>
              <a:t> </a:t>
            </a:r>
            <a:r>
              <a:rPr kumimoji="1" lang="en-US" altLang="ja-JP" sz="2400" dirty="0" smtClean="0"/>
              <a:t>    </a:t>
            </a:r>
            <a:r>
              <a:rPr kumimoji="1" lang="ja-JP" altLang="en-US" sz="2400" dirty="0" smtClean="0"/>
              <a:t>命令群</a:t>
            </a:r>
            <a:r>
              <a:rPr kumimoji="1" lang="en-US" altLang="ja-JP" sz="2400" dirty="0" smtClean="0"/>
              <a:t>B</a:t>
            </a:r>
          </a:p>
          <a:p>
            <a:r>
              <a:rPr lang="en-US" altLang="ja-JP" sz="2400" dirty="0"/>
              <a:t>}</a:t>
            </a:r>
            <a:endParaRPr kumimoji="1" lang="ja-JP" altLang="en-US" sz="2400" dirty="0"/>
          </a:p>
        </p:txBody>
      </p:sp>
      <p:sp>
        <p:nvSpPr>
          <p:cNvPr id="6" name="メモ 5"/>
          <p:cNvSpPr/>
          <p:nvPr/>
        </p:nvSpPr>
        <p:spPr>
          <a:xfrm>
            <a:off x="262551" y="3459177"/>
            <a:ext cx="8144158" cy="3086478"/>
          </a:xfrm>
          <a:prstGeom prst="foldedCorner">
            <a:avLst/>
          </a:prstGeom>
        </p:spPr>
        <p:style>
          <a:lnRef idx="2">
            <a:schemeClr val="dk1"/>
          </a:lnRef>
          <a:fillRef idx="1">
            <a:schemeClr val="lt1"/>
          </a:fillRef>
          <a:effectRef idx="0">
            <a:schemeClr val="dk1"/>
          </a:effectRef>
          <a:fontRef idx="minor">
            <a:schemeClr val="dk1"/>
          </a:fontRef>
        </p:style>
        <p:txBody>
          <a:bodyPr rtlCol="0" anchor="t" anchorCtr="0"/>
          <a:lstStyle/>
          <a:p>
            <a:r>
              <a:rPr lang="en-US" altLang="ja-JP" sz="2400" dirty="0">
                <a:latin typeface="Courier New" panose="02070309020205020404" pitchFamily="49" charset="0"/>
                <a:cs typeface="Courier New" panose="02070309020205020404" pitchFamily="49" charset="0"/>
              </a:rPr>
              <a:t>// </a:t>
            </a:r>
            <a:r>
              <a:rPr lang="ja-JP" altLang="en-US" sz="2400" dirty="0" smtClean="0">
                <a:latin typeface="Courier New" panose="02070309020205020404" pitchFamily="49" charset="0"/>
                <a:cs typeface="Courier New" panose="02070309020205020404" pitchFamily="49" charset="0"/>
              </a:rPr>
              <a:t>実例 </a:t>
            </a:r>
            <a:r>
              <a:rPr lang="en-US" altLang="ja-JP" sz="2400" dirty="0" smtClean="0">
                <a:latin typeface="Courier New" panose="02070309020205020404" pitchFamily="49" charset="0"/>
                <a:cs typeface="Courier New" panose="02070309020205020404" pitchFamily="49" charset="0"/>
              </a:rPr>
              <a:t>tax2.c</a:t>
            </a:r>
            <a:endParaRPr lang="ja-JP" altLang="en-US" sz="2400" dirty="0">
              <a:latin typeface="Courier New" panose="02070309020205020404" pitchFamily="49" charset="0"/>
              <a:cs typeface="Courier New" panose="02070309020205020404" pitchFamily="49" charset="0"/>
            </a:endParaRPr>
          </a:p>
          <a:p>
            <a:r>
              <a:rPr lang="en-US" altLang="ja-JP" sz="2400" dirty="0">
                <a:latin typeface="Courier New" panose="02070309020205020404" pitchFamily="49" charset="0"/>
                <a:cs typeface="Courier New" panose="02070309020205020404" pitchFamily="49" charset="0"/>
              </a:rPr>
              <a:t>if(income &gt;= 10000000){ // </a:t>
            </a:r>
            <a:r>
              <a:rPr lang="ja-JP" altLang="en-US" sz="2400" dirty="0">
                <a:latin typeface="Courier New" panose="02070309020205020404" pitchFamily="49" charset="0"/>
                <a:cs typeface="Courier New" panose="02070309020205020404" pitchFamily="49" charset="0"/>
              </a:rPr>
              <a:t>収入が一千万以上なら</a:t>
            </a:r>
          </a:p>
          <a:p>
            <a:r>
              <a:rPr lang="ja-JP" altLang="en-US" sz="2400" dirty="0">
                <a:latin typeface="Courier New" panose="02070309020205020404" pitchFamily="49" charset="0"/>
                <a:cs typeface="Courier New" panose="02070309020205020404" pitchFamily="49" charset="0"/>
              </a:rPr>
              <a:t>  </a:t>
            </a:r>
            <a:r>
              <a:rPr lang="en-US" altLang="ja-JP" sz="2400" dirty="0">
                <a:latin typeface="Courier New" panose="02070309020205020404" pitchFamily="49" charset="0"/>
                <a:cs typeface="Courier New" panose="02070309020205020404" pitchFamily="49" charset="0"/>
              </a:rPr>
              <a:t>tax = income *30/100; // </a:t>
            </a:r>
            <a:r>
              <a:rPr lang="ja-JP" altLang="en-US" sz="2400" dirty="0">
                <a:latin typeface="Courier New" panose="02070309020205020404" pitchFamily="49" charset="0"/>
                <a:cs typeface="Courier New" panose="02070309020205020404" pitchFamily="49" charset="0"/>
              </a:rPr>
              <a:t>税率は</a:t>
            </a:r>
            <a:r>
              <a:rPr lang="en-US" altLang="ja-JP" sz="2400" dirty="0">
                <a:latin typeface="Courier New" panose="02070309020205020404" pitchFamily="49" charset="0"/>
                <a:cs typeface="Courier New" panose="02070309020205020404" pitchFamily="49" charset="0"/>
              </a:rPr>
              <a:t>30%</a:t>
            </a:r>
            <a:r>
              <a:rPr lang="ja-JP" altLang="en-US" sz="2400" dirty="0">
                <a:latin typeface="Courier New" panose="02070309020205020404" pitchFamily="49" charset="0"/>
                <a:cs typeface="Courier New" panose="02070309020205020404" pitchFamily="49" charset="0"/>
              </a:rPr>
              <a:t>だ</a:t>
            </a:r>
          </a:p>
          <a:p>
            <a:r>
              <a:rPr lang="en-US" altLang="ja-JP" sz="2400" dirty="0" smtClean="0">
                <a:latin typeface="Courier New" panose="02070309020205020404" pitchFamily="49" charset="0"/>
                <a:cs typeface="Courier New" panose="02070309020205020404" pitchFamily="49" charset="0"/>
              </a:rPr>
              <a:t>}else{</a:t>
            </a:r>
            <a:r>
              <a:rPr lang="ja-JP" altLang="en-US" sz="2400" dirty="0" smtClean="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a:t>
            </a:r>
            <a:r>
              <a:rPr lang="ja-JP" altLang="en-US" sz="2400" dirty="0" smtClean="0">
                <a:latin typeface="Courier New" panose="02070309020205020404" pitchFamily="49" charset="0"/>
                <a:cs typeface="Courier New" panose="02070309020205020404" pitchFamily="49" charset="0"/>
              </a:rPr>
              <a:t>それ以外の場合，</a:t>
            </a:r>
            <a:endParaRPr lang="en-US" altLang="ja-JP" sz="2400" dirty="0" smtClean="0">
              <a:latin typeface="Courier New" panose="02070309020205020404" pitchFamily="49" charset="0"/>
              <a:cs typeface="Courier New" panose="02070309020205020404" pitchFamily="49" charset="0"/>
            </a:endParaRPr>
          </a:p>
          <a:p>
            <a:r>
              <a:rPr lang="en-US" altLang="ja-JP" sz="2400" dirty="0">
                <a:latin typeface="Courier New" panose="02070309020205020404" pitchFamily="49" charset="0"/>
                <a:cs typeface="Courier New" panose="02070309020205020404" pitchFamily="49" charset="0"/>
              </a:rPr>
              <a:t> </a:t>
            </a:r>
            <a:r>
              <a:rPr lang="en-US" altLang="ja-JP" sz="2400" dirty="0" smtClean="0">
                <a:latin typeface="Courier New" panose="02070309020205020404" pitchFamily="49" charset="0"/>
                <a:cs typeface="Courier New" panose="02070309020205020404" pitchFamily="49" charset="0"/>
              </a:rPr>
              <a:t> tax = income *20/100; // </a:t>
            </a:r>
            <a:r>
              <a:rPr lang="ja-JP" altLang="en-US" sz="2400" dirty="0" smtClean="0">
                <a:latin typeface="Courier New" panose="02070309020205020404" pitchFamily="49" charset="0"/>
                <a:cs typeface="Courier New" panose="02070309020205020404" pitchFamily="49" charset="0"/>
              </a:rPr>
              <a:t>税率は</a:t>
            </a:r>
            <a:r>
              <a:rPr lang="en-US" altLang="ja-JP" sz="2400" dirty="0" smtClean="0">
                <a:latin typeface="Courier New" panose="02070309020205020404" pitchFamily="49" charset="0"/>
                <a:cs typeface="Courier New" panose="02070309020205020404" pitchFamily="49" charset="0"/>
              </a:rPr>
              <a:t>20%</a:t>
            </a:r>
            <a:r>
              <a:rPr lang="ja-JP" altLang="en-US" sz="2400" dirty="0" smtClean="0">
                <a:latin typeface="Courier New" panose="02070309020205020404" pitchFamily="49" charset="0"/>
                <a:cs typeface="Courier New" panose="02070309020205020404" pitchFamily="49" charset="0"/>
              </a:rPr>
              <a:t>だ．</a:t>
            </a:r>
            <a:endParaRPr lang="en-US" altLang="ja-JP" sz="2400" dirty="0" smtClean="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a:t>
            </a:r>
          </a:p>
          <a:p>
            <a:r>
              <a:rPr lang="en-US" altLang="ja-JP" sz="2400" dirty="0" err="1" smtClean="0">
                <a:latin typeface="Courier New" panose="02070309020205020404" pitchFamily="49" charset="0"/>
                <a:cs typeface="Courier New" panose="02070309020205020404" pitchFamily="49" charset="0"/>
              </a:rPr>
              <a:t>printf</a:t>
            </a:r>
            <a:r>
              <a:rPr lang="en-US" altLang="ja-JP" sz="2400" dirty="0">
                <a:latin typeface="Courier New" panose="02070309020205020404" pitchFamily="49" charset="0"/>
                <a:cs typeface="Courier New" panose="02070309020205020404" pitchFamily="49" charset="0"/>
              </a:rPr>
              <a:t>("income %d, tax %d\n", </a:t>
            </a:r>
            <a:r>
              <a:rPr lang="en-US" altLang="ja-JP" sz="2400" dirty="0" smtClean="0">
                <a:latin typeface="Courier New" panose="02070309020205020404" pitchFamily="49" charset="0"/>
                <a:cs typeface="Courier New" panose="02070309020205020404" pitchFamily="49" charset="0"/>
              </a:rPr>
              <a:t>income</a:t>
            </a:r>
            <a:r>
              <a:rPr lang="en-US" altLang="ja-JP" sz="2400" dirty="0">
                <a:latin typeface="Courier New" panose="02070309020205020404" pitchFamily="49" charset="0"/>
                <a:cs typeface="Courier New" panose="02070309020205020404" pitchFamily="49" charset="0"/>
              </a:rPr>
              <a:t>, tax);</a:t>
            </a:r>
          </a:p>
        </p:txBody>
      </p:sp>
      <p:sp>
        <p:nvSpPr>
          <p:cNvPr id="7" name="テキスト ボックス 6"/>
          <p:cNvSpPr txBox="1"/>
          <p:nvPr/>
        </p:nvSpPr>
        <p:spPr>
          <a:xfrm>
            <a:off x="8180963" y="938674"/>
            <a:ext cx="668774" cy="646331"/>
          </a:xfrm>
          <a:prstGeom prst="rect">
            <a:avLst/>
          </a:prstGeom>
          <a:noFill/>
          <a:ln>
            <a:solidFill>
              <a:schemeClr val="tx1"/>
            </a:solidFill>
          </a:ln>
        </p:spPr>
        <p:txBody>
          <a:bodyPr wrap="none" rtlCol="0">
            <a:spAutoFit/>
          </a:bodyPr>
          <a:lstStyle/>
          <a:p>
            <a:pPr algn="r"/>
            <a:r>
              <a:rPr kumimoji="1" lang="en-US" altLang="ja-JP" dirty="0" smtClean="0"/>
              <a:t>p.44-</a:t>
            </a:r>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24853089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図で書くと</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19</a:t>
            </a:fld>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30" y="1552242"/>
            <a:ext cx="7306439" cy="2476550"/>
          </a:xfrm>
          <a:prstGeom prst="rect">
            <a:avLst/>
          </a:prstGeom>
        </p:spPr>
      </p:pic>
    </p:spTree>
    <p:extLst>
      <p:ext uri="{BB962C8B-B14F-4D97-AF65-F5344CB8AC3E}">
        <p14:creationId xmlns:p14="http://schemas.microsoft.com/office/powerpoint/2010/main" val="30752362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pPr algn="l"/>
            <a:r>
              <a:rPr kumimoji="1" lang="en-US" altLang="ja-JP" dirty="0" smtClean="0"/>
              <a:t>List 4-1</a:t>
            </a:r>
            <a:r>
              <a:rPr lang="ja-JP" altLang="en-US" dirty="0" smtClean="0"/>
              <a:t>改</a:t>
            </a:r>
            <a:r>
              <a:rPr kumimoji="1" lang="en-US" altLang="ja-JP" dirty="0" smtClean="0"/>
              <a:t> p.83</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20</a:t>
            </a:fld>
            <a:endParaRPr kumimoji="1" lang="ja-JP" altLang="en-US"/>
          </a:p>
        </p:txBody>
      </p:sp>
      <p:sp>
        <p:nvSpPr>
          <p:cNvPr id="6" name="テキスト ボックス 5"/>
          <p:cNvSpPr txBox="1"/>
          <p:nvPr/>
        </p:nvSpPr>
        <p:spPr>
          <a:xfrm>
            <a:off x="266699" y="1637408"/>
            <a:ext cx="8456161" cy="4801314"/>
          </a:xfrm>
          <a:prstGeom prst="rect">
            <a:avLst/>
          </a:prstGeom>
          <a:noFill/>
        </p:spPr>
        <p:txBody>
          <a:bodyPr wrap="none" rtlCol="0">
            <a:spAutoFit/>
          </a:bodyPr>
          <a:lstStyle/>
          <a:p>
            <a:r>
              <a:rPr lang="en-US" altLang="ja-JP" dirty="0" smtClean="0">
                <a:latin typeface="Courier New" panose="02070309020205020404" pitchFamily="49" charset="0"/>
                <a:cs typeface="Courier New" panose="02070309020205020404" pitchFamily="49" charset="0"/>
              </a:rPr>
              <a:t>// list3-1x.c</a:t>
            </a:r>
          </a:p>
          <a:p>
            <a:r>
              <a:rPr lang="en-US" altLang="ja-JP" dirty="0" smtClean="0">
                <a:latin typeface="Courier New" panose="02070309020205020404" pitchFamily="49" charset="0"/>
                <a:cs typeface="Courier New" panose="02070309020205020404" pitchFamily="49" charset="0"/>
              </a:rPr>
              <a:t>#</a:t>
            </a:r>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a:latin typeface="Courier New" panose="02070309020205020404" pitchFamily="49" charset="0"/>
                <a:cs typeface="Courier New" panose="02070309020205020404" pitchFamily="49" charset="0"/>
              </a:rPr>
              <a:t>&gt;</a:t>
            </a:r>
          </a:p>
          <a:p>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n;</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("Input the probability of rain\n");</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scanf</a:t>
            </a:r>
            <a:r>
              <a:rPr lang="en-US" altLang="ja-JP" dirty="0">
                <a:latin typeface="Courier New" panose="02070309020205020404" pitchFamily="49" charset="0"/>
                <a:cs typeface="Courier New" panose="02070309020205020404" pitchFamily="49" charset="0"/>
              </a:rPr>
              <a:t>("%d", &amp;n);</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a:solidFill>
                  <a:srgbClr val="FF0000"/>
                </a:solidFill>
                <a:latin typeface="Courier New" panose="02070309020205020404" pitchFamily="49" charset="0"/>
                <a:cs typeface="Courier New" panose="02070309020205020404" pitchFamily="49" charset="0"/>
              </a:rPr>
              <a:t>if</a:t>
            </a:r>
            <a:r>
              <a:rPr lang="en-US" altLang="ja-JP" dirty="0">
                <a:latin typeface="Courier New" panose="02070309020205020404" pitchFamily="49" charset="0"/>
                <a:cs typeface="Courier New" panose="02070309020205020404" pitchFamily="49" charset="0"/>
              </a:rPr>
              <a:t>(n&gt;=50){ // </a:t>
            </a:r>
            <a:r>
              <a:rPr lang="ja-JP" altLang="en-US" dirty="0">
                <a:latin typeface="Courier New" panose="02070309020205020404" pitchFamily="49" charset="0"/>
                <a:cs typeface="Courier New" panose="02070309020205020404" pitchFamily="49" charset="0"/>
              </a:rPr>
              <a:t>降水確率 </a:t>
            </a:r>
            <a:r>
              <a:rPr lang="en-US" altLang="ja-JP" dirty="0">
                <a:latin typeface="Courier New" panose="02070309020205020404" pitchFamily="49" charset="0"/>
                <a:cs typeface="Courier New" panose="02070309020205020404" pitchFamily="49" charset="0"/>
              </a:rPr>
              <a:t>50%</a:t>
            </a:r>
            <a:r>
              <a:rPr lang="ja-JP" altLang="en-US" dirty="0">
                <a:latin typeface="Courier New" panose="02070309020205020404" pitchFamily="49" charset="0"/>
                <a:cs typeface="Courier New" panose="02070309020205020404" pitchFamily="49" charset="0"/>
              </a:rPr>
              <a:t>以上なら</a:t>
            </a:r>
          </a:p>
          <a:p>
            <a:r>
              <a:rPr lang="ja-JP" altLang="en-US"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 have to bring your umbrella. \n");</a:t>
            </a:r>
          </a:p>
          <a:p>
            <a:r>
              <a:rPr lang="en-US" altLang="ja-JP" dirty="0">
                <a:latin typeface="Courier New" panose="02070309020205020404" pitchFamily="49" charset="0"/>
                <a:cs typeface="Courier New" panose="02070309020205020404" pitchFamily="49" charset="0"/>
              </a:rPr>
              <a:t>    } </a:t>
            </a:r>
            <a:r>
              <a:rPr lang="en-US" altLang="ja-JP" dirty="0">
                <a:solidFill>
                  <a:srgbClr val="FF0000"/>
                </a:solidFill>
                <a:latin typeface="Courier New" panose="02070309020205020404" pitchFamily="49" charset="0"/>
                <a:cs typeface="Courier New" panose="02070309020205020404" pitchFamily="49" charset="0"/>
              </a:rPr>
              <a:t>else</a:t>
            </a:r>
            <a:r>
              <a:rPr lang="en-US" altLang="ja-JP" dirty="0">
                <a:latin typeface="Courier New" panose="02070309020205020404" pitchFamily="49" charset="0"/>
                <a:cs typeface="Courier New" panose="02070309020205020404" pitchFamily="49" charset="0"/>
              </a:rPr>
              <a:t> { // </a:t>
            </a:r>
            <a:r>
              <a:rPr lang="ja-JP" altLang="en-US" dirty="0">
                <a:latin typeface="Courier New" panose="02070309020205020404" pitchFamily="49" charset="0"/>
                <a:cs typeface="Courier New" panose="02070309020205020404" pitchFamily="49" charset="0"/>
              </a:rPr>
              <a:t>そうじゃなければ</a:t>
            </a:r>
          </a:p>
          <a:p>
            <a:r>
              <a:rPr lang="ja-JP" altLang="en-US"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 don't have to bring your umbrella. \n");</a:t>
            </a:r>
          </a:p>
          <a:p>
            <a:r>
              <a:rPr lang="en-US" altLang="ja-JP" dirty="0">
                <a:latin typeface="Courier New" panose="02070309020205020404" pitchFamily="49" charset="0"/>
                <a:cs typeface="Courier New" panose="02070309020205020404" pitchFamily="49" charset="0"/>
              </a:rPr>
              <a:t>    }</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("Have a nice day!\n");</a:t>
            </a:r>
          </a:p>
          <a:p>
            <a:r>
              <a:rPr lang="en-US" altLang="ja-JP" dirty="0">
                <a:latin typeface="Courier New" panose="02070309020205020404" pitchFamily="49" charset="0"/>
                <a:cs typeface="Courier New" panose="02070309020205020404" pitchFamily="49" charset="0"/>
              </a:rPr>
              <a:t>    return 0;</a:t>
            </a:r>
          </a:p>
          <a:p>
            <a:r>
              <a:rPr lang="en-US" altLang="ja-JP" dirty="0">
                <a:latin typeface="Courier New" panose="02070309020205020404" pitchFamily="49" charset="0"/>
                <a:cs typeface="Courier New" panose="02070309020205020404" pitchFamily="49" charset="0"/>
              </a:rPr>
              <a:t>}</a:t>
            </a:r>
          </a:p>
        </p:txBody>
      </p:sp>
      <p:pic>
        <p:nvPicPr>
          <p:cNvPr id="2" name="図 1"/>
          <p:cNvPicPr>
            <a:picLocks noChangeAspect="1"/>
          </p:cNvPicPr>
          <p:nvPr/>
        </p:nvPicPr>
        <p:blipFill>
          <a:blip r:embed="rId2"/>
          <a:stretch>
            <a:fillRect/>
          </a:stretch>
        </p:blipFill>
        <p:spPr>
          <a:xfrm>
            <a:off x="4494780" y="397807"/>
            <a:ext cx="4124325" cy="2266950"/>
          </a:xfrm>
          <a:prstGeom prst="rect">
            <a:avLst/>
          </a:prstGeom>
        </p:spPr>
      </p:pic>
    </p:spTree>
    <p:extLst>
      <p:ext uri="{BB962C8B-B14F-4D97-AF65-F5344CB8AC3E}">
        <p14:creationId xmlns:p14="http://schemas.microsoft.com/office/powerpoint/2010/main" val="20300310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変数，スコープ，ブロック</a:t>
            </a:r>
            <a:endParaRPr kumimoji="1" lang="ja-JP" altLang="en-US" dirty="0"/>
          </a:p>
        </p:txBody>
      </p:sp>
      <p:sp>
        <p:nvSpPr>
          <p:cNvPr id="3" name="コンテンツ プレースホルダー 2"/>
          <p:cNvSpPr>
            <a:spLocks noGrp="1"/>
          </p:cNvSpPr>
          <p:nvPr>
            <p:ph idx="1"/>
          </p:nvPr>
        </p:nvSpPr>
        <p:spPr>
          <a:xfrm>
            <a:off x="628650" y="1202076"/>
            <a:ext cx="7886700" cy="5362010"/>
          </a:xfrm>
        </p:spPr>
        <p:txBody>
          <a:bodyPr>
            <a:normAutofit fontScale="85000" lnSpcReduction="20000"/>
          </a:bodyPr>
          <a:lstStyle/>
          <a:p>
            <a:pPr>
              <a:lnSpc>
                <a:spcPct val="110000"/>
              </a:lnSpc>
            </a:pPr>
            <a:r>
              <a:rPr kumimoji="1" lang="ja-JP" altLang="en-US" dirty="0" smtClean="0"/>
              <a:t>変数を使うには宣言</a:t>
            </a:r>
            <a:r>
              <a:rPr kumimoji="1" lang="en-US" altLang="ja-JP" dirty="0" smtClean="0"/>
              <a:t>(</a:t>
            </a:r>
            <a:r>
              <a:rPr kumimoji="1" lang="ja-JP" altLang="en-US" dirty="0" smtClean="0"/>
              <a:t>定義</a:t>
            </a:r>
            <a:r>
              <a:rPr kumimoji="1" lang="en-US" altLang="ja-JP" dirty="0" smtClean="0"/>
              <a:t>)</a:t>
            </a:r>
            <a:r>
              <a:rPr kumimoji="1" lang="ja-JP" altLang="en-US" dirty="0" smtClean="0"/>
              <a:t>しなければならない．</a:t>
            </a:r>
            <a:endParaRPr kumimoji="1" lang="en-US" altLang="ja-JP" dirty="0" smtClean="0"/>
          </a:p>
          <a:p>
            <a:pPr>
              <a:lnSpc>
                <a:spcPct val="110000"/>
              </a:lnSpc>
            </a:pPr>
            <a:r>
              <a:rPr lang="ja-JP" altLang="en-US" dirty="0" smtClean="0"/>
              <a:t>宣言が有効なのは，</a:t>
            </a:r>
            <a:r>
              <a:rPr lang="ja-JP" altLang="en-US" u="sng" dirty="0" smtClean="0"/>
              <a:t>宣言を行ったブロックの内側のみ</a:t>
            </a:r>
            <a:r>
              <a:rPr lang="ja-JP" altLang="en-US" dirty="0" smtClean="0"/>
              <a:t>である．</a:t>
            </a:r>
            <a:endParaRPr lang="en-US" altLang="ja-JP" dirty="0" smtClean="0"/>
          </a:p>
          <a:p>
            <a:pPr>
              <a:lnSpc>
                <a:spcPct val="110000"/>
              </a:lnSpc>
            </a:pPr>
            <a:r>
              <a:rPr kumimoji="1" lang="ja-JP" altLang="en-US" u="sng" dirty="0" smtClean="0"/>
              <a:t>ブロック</a:t>
            </a:r>
            <a:r>
              <a:rPr kumimoji="1" lang="ja-JP" altLang="en-US" dirty="0" smtClean="0"/>
              <a:t>とは </a:t>
            </a:r>
            <a:r>
              <a:rPr kumimoji="1" lang="en-US" altLang="ja-JP" dirty="0" smtClean="0">
                <a:solidFill>
                  <a:srgbClr val="FF0000"/>
                </a:solidFill>
              </a:rPr>
              <a:t>{ </a:t>
            </a:r>
            <a:r>
              <a:rPr kumimoji="1" lang="ja-JP" altLang="en-US" dirty="0" smtClean="0">
                <a:solidFill>
                  <a:srgbClr val="FF0000"/>
                </a:solidFill>
              </a:rPr>
              <a:t>と </a:t>
            </a:r>
            <a:r>
              <a:rPr kumimoji="1" lang="en-US" altLang="ja-JP" dirty="0" smtClean="0">
                <a:solidFill>
                  <a:srgbClr val="FF0000"/>
                </a:solidFill>
              </a:rPr>
              <a:t>} </a:t>
            </a:r>
            <a:r>
              <a:rPr kumimoji="1" lang="ja-JP" altLang="en-US" dirty="0" smtClean="0">
                <a:solidFill>
                  <a:srgbClr val="FF0000"/>
                </a:solidFill>
              </a:rPr>
              <a:t>で囲まれた部分</a:t>
            </a:r>
            <a:r>
              <a:rPr kumimoji="1" lang="ja-JP" altLang="en-US" dirty="0" smtClean="0"/>
              <a:t>である．</a:t>
            </a:r>
            <a:endParaRPr kumimoji="1" lang="en-US" altLang="ja-JP" dirty="0" smtClean="0"/>
          </a:p>
          <a:p>
            <a:pPr>
              <a:lnSpc>
                <a:spcPct val="110000"/>
              </a:lnSpc>
            </a:pPr>
            <a:r>
              <a:rPr lang="ja-JP" altLang="en-US" dirty="0" smtClean="0"/>
              <a:t>別に</a:t>
            </a:r>
            <a:r>
              <a:rPr lang="en-US" altLang="ja-JP" dirty="0" smtClean="0"/>
              <a:t>main</a:t>
            </a:r>
            <a:r>
              <a:rPr lang="ja-JP" altLang="en-US" dirty="0" smtClean="0"/>
              <a:t>の先頭でなくても，ブロックの先頭で変数は宣言できる．</a:t>
            </a:r>
            <a:endParaRPr lang="en-US" altLang="ja-JP" dirty="0" smtClean="0"/>
          </a:p>
          <a:p>
            <a:pPr lvl="1">
              <a:lnSpc>
                <a:spcPct val="110000"/>
              </a:lnSpc>
            </a:pPr>
            <a:r>
              <a:rPr lang="ja-JP" altLang="en-US" dirty="0" smtClean="0"/>
              <a:t>実は </a:t>
            </a:r>
            <a:r>
              <a:rPr lang="en-US" altLang="ja-JP" dirty="0" smtClean="0"/>
              <a:t>main </a:t>
            </a:r>
            <a:r>
              <a:rPr lang="ja-JP" altLang="en-US" dirty="0" smtClean="0"/>
              <a:t>の外でもできるのだが．</a:t>
            </a:r>
            <a:endParaRPr lang="en-US" altLang="ja-JP" dirty="0" smtClean="0"/>
          </a:p>
          <a:p>
            <a:pPr>
              <a:lnSpc>
                <a:spcPct val="110000"/>
              </a:lnSpc>
            </a:pPr>
            <a:r>
              <a:rPr lang="ja-JP" altLang="en-US" dirty="0" smtClean="0"/>
              <a:t>変数が利用可能な範囲を</a:t>
            </a:r>
            <a:r>
              <a:rPr lang="ja-JP" altLang="en-US" u="sng" dirty="0" smtClean="0"/>
              <a:t>スコープ </a:t>
            </a:r>
            <a:r>
              <a:rPr lang="en-US" altLang="ja-JP" u="sng" dirty="0" smtClean="0"/>
              <a:t>(Scope)</a:t>
            </a:r>
            <a:r>
              <a:rPr lang="ja-JP" altLang="en-US" dirty="0" smtClean="0"/>
              <a:t>と呼ぶ．</a:t>
            </a:r>
            <a:endParaRPr lang="en-US" altLang="ja-JP" dirty="0" smtClean="0"/>
          </a:p>
          <a:p>
            <a:pPr>
              <a:lnSpc>
                <a:spcPct val="110000"/>
              </a:lnSpc>
            </a:pPr>
            <a:endParaRPr kumimoji="1" lang="en-US" altLang="ja-JP" dirty="0"/>
          </a:p>
          <a:p>
            <a:pPr>
              <a:lnSpc>
                <a:spcPct val="110000"/>
              </a:lnSpc>
            </a:pPr>
            <a:r>
              <a:rPr kumimoji="1" lang="ja-JP" altLang="en-US" dirty="0" smtClean="0"/>
              <a:t>最も外側のブロックで宣言すれば全体から見えるが，それはあまりお勧めしない方法である．</a:t>
            </a:r>
            <a:endParaRPr kumimoji="1" lang="en-US" altLang="ja-JP" dirty="0" smtClean="0"/>
          </a:p>
          <a:p>
            <a:pPr>
              <a:lnSpc>
                <a:spcPct val="110000"/>
              </a:lnSpc>
            </a:pPr>
            <a:r>
              <a:rPr lang="ja-JP" altLang="en-US" dirty="0" smtClean="0"/>
              <a:t>最小スコープで変数を宣言するのが良いとされる．</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21</a:t>
            </a:fld>
            <a:endParaRPr kumimoji="1" lang="ja-JP" altLang="en-US"/>
          </a:p>
        </p:txBody>
      </p:sp>
      <p:sp>
        <p:nvSpPr>
          <p:cNvPr id="5" name="テキスト ボックス 4"/>
          <p:cNvSpPr txBox="1"/>
          <p:nvPr/>
        </p:nvSpPr>
        <p:spPr>
          <a:xfrm>
            <a:off x="7612475" y="466051"/>
            <a:ext cx="902875" cy="923330"/>
          </a:xfrm>
          <a:prstGeom prst="rect">
            <a:avLst/>
          </a:prstGeom>
          <a:noFill/>
          <a:ln>
            <a:solidFill>
              <a:schemeClr val="tx1"/>
            </a:solidFill>
          </a:ln>
        </p:spPr>
        <p:txBody>
          <a:bodyPr wrap="none" rtlCol="0">
            <a:spAutoFit/>
          </a:bodyPr>
          <a:lstStyle/>
          <a:p>
            <a:pPr algn="r"/>
            <a:r>
              <a:rPr kumimoji="1" lang="en-US" altLang="ja-JP" dirty="0" smtClean="0"/>
              <a:t>p.58-59</a:t>
            </a:r>
          </a:p>
          <a:p>
            <a:pPr algn="r"/>
            <a:r>
              <a:rPr lang="en-US" altLang="ja-JP" dirty="0" smtClean="0"/>
              <a:t>p.145</a:t>
            </a:r>
            <a:endParaRPr kumimoji="1" lang="en-US" altLang="ja-JP" dirty="0" smtClean="0"/>
          </a:p>
          <a:p>
            <a:pPr algn="r"/>
            <a:r>
              <a:rPr lang="en-US" altLang="ja-JP" dirty="0" smtClean="0"/>
              <a:t>(</a:t>
            </a:r>
            <a:r>
              <a:rPr lang="ja-JP" altLang="en-US" dirty="0" smtClean="0"/>
              <a:t>明</a:t>
            </a:r>
            <a:r>
              <a:rPr lang="en-US" altLang="ja-JP" dirty="0" smtClean="0"/>
              <a:t>)</a:t>
            </a:r>
            <a:endParaRPr kumimoji="1" lang="ja-JP" altLang="en-US" dirty="0"/>
          </a:p>
        </p:txBody>
      </p:sp>
    </p:spTree>
    <p:extLst>
      <p:ext uri="{BB962C8B-B14F-4D97-AF65-F5344CB8AC3E}">
        <p14:creationId xmlns:p14="http://schemas.microsoft.com/office/powerpoint/2010/main" val="32363924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49" y="125097"/>
            <a:ext cx="7886700" cy="682838"/>
          </a:xfrm>
        </p:spPr>
        <p:txBody>
          <a:bodyPr>
            <a:normAutofit fontScale="90000"/>
          </a:bodyPr>
          <a:lstStyle/>
          <a:p>
            <a:r>
              <a:rPr lang="ja-JP" altLang="en-US" dirty="0" smtClean="0"/>
              <a:t>以下の矩形がそれぞれブロック</a:t>
            </a:r>
            <a:endParaRPr kumimoji="1" lang="ja-JP" altLang="en-US" dirty="0"/>
          </a:p>
        </p:txBody>
      </p:sp>
      <p:sp>
        <p:nvSpPr>
          <p:cNvPr id="3" name="スライド番号プレースホルダー 2"/>
          <p:cNvSpPr>
            <a:spLocks noGrp="1"/>
          </p:cNvSpPr>
          <p:nvPr>
            <p:ph type="sldNum" sz="quarter" idx="12"/>
          </p:nvPr>
        </p:nvSpPr>
        <p:spPr/>
        <p:txBody>
          <a:bodyPr/>
          <a:lstStyle/>
          <a:p>
            <a:fld id="{E46B2F52-C7B9-4691-9EF1-7AA61A7F3363}" type="slidenum">
              <a:rPr kumimoji="1" lang="ja-JP" altLang="en-US" smtClean="0"/>
              <a:t>22</a:t>
            </a:fld>
            <a:endParaRPr kumimoji="1" lang="ja-JP" altLang="en-US"/>
          </a:p>
        </p:txBody>
      </p:sp>
      <p:sp>
        <p:nvSpPr>
          <p:cNvPr id="4" name="テキスト ボックス 3"/>
          <p:cNvSpPr txBox="1"/>
          <p:nvPr/>
        </p:nvSpPr>
        <p:spPr>
          <a:xfrm>
            <a:off x="343918" y="724040"/>
            <a:ext cx="8456161" cy="5632311"/>
          </a:xfrm>
          <a:prstGeom prst="rect">
            <a:avLst/>
          </a:prstGeom>
          <a:noFill/>
        </p:spPr>
        <p:txBody>
          <a:bodyPr wrap="none" rtlCol="0">
            <a:spAutoFit/>
          </a:bodyPr>
          <a:lstStyle/>
          <a:p>
            <a:r>
              <a:rPr lang="en-US" altLang="ja-JP" dirty="0" smtClean="0">
                <a:latin typeface="Courier New" panose="02070309020205020404" pitchFamily="49" charset="0"/>
                <a:cs typeface="Courier New" panose="02070309020205020404" pitchFamily="49" charset="0"/>
              </a:rPr>
              <a:t>// list3-1x.c</a:t>
            </a:r>
            <a:r>
              <a:rPr lang="ja-JP" altLang="en-US" dirty="0" smtClean="0">
                <a:latin typeface="Courier New" panose="02070309020205020404" pitchFamily="49" charset="0"/>
                <a:cs typeface="Courier New" panose="02070309020205020404" pitchFamily="49" charset="0"/>
              </a:rPr>
              <a:t> 説明のため改行を増やしている</a:t>
            </a:r>
            <a:endParaRPr lang="en-US" altLang="ja-JP" dirty="0" smtClean="0">
              <a:latin typeface="Courier New" panose="02070309020205020404" pitchFamily="49" charset="0"/>
              <a:cs typeface="Courier New" panose="02070309020205020404" pitchFamily="49" charset="0"/>
            </a:endParaRPr>
          </a:p>
          <a:p>
            <a:r>
              <a:rPr lang="en-US" altLang="ja-JP" dirty="0" smtClean="0">
                <a:latin typeface="Courier New" panose="02070309020205020404" pitchFamily="49" charset="0"/>
                <a:cs typeface="Courier New" panose="02070309020205020404" pitchFamily="49" charset="0"/>
              </a:rPr>
              <a:t>#</a:t>
            </a:r>
            <a:r>
              <a:rPr lang="en-US" altLang="ja-JP" dirty="0">
                <a:latin typeface="Courier New" panose="02070309020205020404" pitchFamily="49" charset="0"/>
                <a:cs typeface="Courier New" panose="02070309020205020404" pitchFamily="49" charset="0"/>
              </a:rPr>
              <a:t>include &lt;</a:t>
            </a:r>
            <a:r>
              <a:rPr lang="en-US" altLang="ja-JP" dirty="0" err="1">
                <a:latin typeface="Courier New" panose="02070309020205020404" pitchFamily="49" charset="0"/>
                <a:cs typeface="Courier New" panose="02070309020205020404" pitchFamily="49" charset="0"/>
              </a:rPr>
              <a:t>stdio.h</a:t>
            </a:r>
            <a:r>
              <a:rPr lang="en-US" altLang="ja-JP" dirty="0" smtClean="0">
                <a:latin typeface="Courier New" panose="02070309020205020404" pitchFamily="49" charset="0"/>
                <a:cs typeface="Courier New" panose="02070309020205020404" pitchFamily="49" charset="0"/>
              </a:rPr>
              <a:t>&gt;</a:t>
            </a:r>
            <a:endParaRPr lang="en-US" altLang="ja-JP" dirty="0">
              <a:latin typeface="Courier New" panose="02070309020205020404" pitchFamily="49" charset="0"/>
              <a:cs typeface="Courier New" panose="02070309020205020404" pitchFamily="49" charset="0"/>
            </a:endParaRPr>
          </a:p>
          <a:p>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main(void</a:t>
            </a:r>
            <a:r>
              <a:rPr lang="en-US" altLang="ja-JP" dirty="0" smtClean="0">
                <a:latin typeface="Courier New" panose="02070309020205020404" pitchFamily="49" charset="0"/>
                <a:cs typeface="Courier New" panose="02070309020205020404" pitchFamily="49" charset="0"/>
              </a:rPr>
              <a:t>)</a:t>
            </a:r>
          </a:p>
          <a:p>
            <a:r>
              <a:rPr lang="en-US" altLang="ja-JP" dirty="0" smtClean="0">
                <a:latin typeface="Courier New" panose="02070309020205020404" pitchFamily="49" charset="0"/>
                <a:cs typeface="Courier New" panose="02070309020205020404" pitchFamily="49" charset="0"/>
              </a:rPr>
              <a:t>{</a:t>
            </a:r>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int</a:t>
            </a:r>
            <a:r>
              <a:rPr lang="en-US" altLang="ja-JP" dirty="0">
                <a:latin typeface="Courier New" panose="02070309020205020404" pitchFamily="49" charset="0"/>
                <a:cs typeface="Courier New" panose="02070309020205020404" pitchFamily="49" charset="0"/>
              </a:rPr>
              <a:t> n;</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("Input the probability of rain\n");</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scanf</a:t>
            </a:r>
            <a:r>
              <a:rPr lang="en-US" altLang="ja-JP" dirty="0">
                <a:latin typeface="Courier New" panose="02070309020205020404" pitchFamily="49" charset="0"/>
                <a:cs typeface="Courier New" panose="02070309020205020404" pitchFamily="49" charset="0"/>
              </a:rPr>
              <a:t>("%d", &amp;n);</a:t>
            </a:r>
          </a:p>
          <a:p>
            <a:endParaRPr lang="en-US" altLang="ja-JP" dirty="0">
              <a:latin typeface="Courier New" panose="02070309020205020404" pitchFamily="49" charset="0"/>
              <a:cs typeface="Courier New" panose="02070309020205020404" pitchFamily="49" charset="0"/>
            </a:endParaRPr>
          </a:p>
          <a:p>
            <a:r>
              <a:rPr lang="en-US" altLang="ja-JP" dirty="0">
                <a:latin typeface="Courier New" panose="02070309020205020404" pitchFamily="49" charset="0"/>
                <a:cs typeface="Courier New" panose="02070309020205020404" pitchFamily="49" charset="0"/>
              </a:rPr>
              <a:t>    </a:t>
            </a:r>
            <a:r>
              <a:rPr lang="en-US" altLang="ja-JP" dirty="0">
                <a:solidFill>
                  <a:srgbClr val="FF0000"/>
                </a:solidFill>
                <a:latin typeface="Courier New" panose="02070309020205020404" pitchFamily="49" charset="0"/>
                <a:cs typeface="Courier New" panose="02070309020205020404" pitchFamily="49" charset="0"/>
              </a:rPr>
              <a:t>if</a:t>
            </a:r>
            <a:r>
              <a:rPr lang="en-US" altLang="ja-JP" dirty="0">
                <a:latin typeface="Courier New" panose="02070309020205020404" pitchFamily="49" charset="0"/>
                <a:cs typeface="Courier New" panose="02070309020205020404" pitchFamily="49" charset="0"/>
              </a:rPr>
              <a:t>(n&gt;=50</a:t>
            </a:r>
            <a:r>
              <a:rPr lang="en-US" altLang="ja-JP" dirty="0" smtClean="0">
                <a:latin typeface="Courier New" panose="02070309020205020404" pitchFamily="49" charset="0"/>
                <a:cs typeface="Courier New" panose="02070309020205020404" pitchFamily="49" charset="0"/>
              </a:rPr>
              <a:t>)</a:t>
            </a:r>
          </a:p>
          <a:p>
            <a:r>
              <a:rPr lang="ja-JP" altLang="en-US" dirty="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   </a:t>
            </a:r>
            <a:r>
              <a:rPr lang="en-US" altLang="ja-JP" dirty="0" smtClean="0">
                <a:latin typeface="Courier New" panose="02070309020205020404" pitchFamily="49" charset="0"/>
                <a:cs typeface="Courier New" panose="02070309020205020404" pitchFamily="49" charset="0"/>
              </a:rPr>
              <a:t>{ </a:t>
            </a:r>
            <a:r>
              <a:rPr lang="en-US" altLang="ja-JP" dirty="0">
                <a:latin typeface="Courier New" panose="02070309020205020404" pitchFamily="49" charset="0"/>
                <a:cs typeface="Courier New" panose="02070309020205020404" pitchFamily="49" charset="0"/>
              </a:rPr>
              <a:t>// </a:t>
            </a:r>
            <a:r>
              <a:rPr lang="ja-JP" altLang="en-US" dirty="0">
                <a:latin typeface="Courier New" panose="02070309020205020404" pitchFamily="49" charset="0"/>
                <a:cs typeface="Courier New" panose="02070309020205020404" pitchFamily="49" charset="0"/>
              </a:rPr>
              <a:t>降水確率 </a:t>
            </a:r>
            <a:r>
              <a:rPr lang="en-US" altLang="ja-JP" dirty="0">
                <a:latin typeface="Courier New" panose="02070309020205020404" pitchFamily="49" charset="0"/>
                <a:cs typeface="Courier New" panose="02070309020205020404" pitchFamily="49" charset="0"/>
              </a:rPr>
              <a:t>50%</a:t>
            </a:r>
            <a:r>
              <a:rPr lang="ja-JP" altLang="en-US" dirty="0">
                <a:latin typeface="Courier New" panose="02070309020205020404" pitchFamily="49" charset="0"/>
                <a:cs typeface="Courier New" panose="02070309020205020404" pitchFamily="49" charset="0"/>
              </a:rPr>
              <a:t>以上なら</a:t>
            </a:r>
          </a:p>
          <a:p>
            <a:r>
              <a:rPr lang="ja-JP" altLang="en-US"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 have to bring your umbrella. \n");</a:t>
            </a:r>
          </a:p>
          <a:p>
            <a:r>
              <a:rPr lang="en-US" altLang="ja-JP" dirty="0">
                <a:latin typeface="Courier New" panose="02070309020205020404" pitchFamily="49" charset="0"/>
                <a:cs typeface="Courier New" panose="02070309020205020404" pitchFamily="49" charset="0"/>
              </a:rPr>
              <a:t>    } </a:t>
            </a:r>
            <a:endParaRPr lang="en-US" altLang="ja-JP" dirty="0" smtClean="0">
              <a:latin typeface="Courier New" panose="02070309020205020404" pitchFamily="49" charset="0"/>
              <a:cs typeface="Courier New" panose="02070309020205020404" pitchFamily="49" charset="0"/>
            </a:endParaRPr>
          </a:p>
          <a:p>
            <a:r>
              <a:rPr lang="ja-JP" altLang="en-US" dirty="0">
                <a:solidFill>
                  <a:srgbClr val="FF0000"/>
                </a:solidFill>
                <a:latin typeface="Courier New" panose="02070309020205020404" pitchFamily="49" charset="0"/>
                <a:cs typeface="Courier New" panose="02070309020205020404" pitchFamily="49" charset="0"/>
              </a:rPr>
              <a:t> </a:t>
            </a:r>
            <a:r>
              <a:rPr lang="ja-JP" altLang="en-US" dirty="0" smtClean="0">
                <a:solidFill>
                  <a:srgbClr val="FF0000"/>
                </a:solidFill>
                <a:latin typeface="Courier New" panose="02070309020205020404" pitchFamily="49" charset="0"/>
                <a:cs typeface="Courier New" panose="02070309020205020404" pitchFamily="49" charset="0"/>
              </a:rPr>
              <a:t>   </a:t>
            </a:r>
            <a:r>
              <a:rPr lang="en-US" altLang="ja-JP" dirty="0" smtClean="0">
                <a:solidFill>
                  <a:srgbClr val="FF0000"/>
                </a:solidFill>
                <a:latin typeface="Courier New" panose="02070309020205020404" pitchFamily="49" charset="0"/>
                <a:cs typeface="Courier New" panose="02070309020205020404" pitchFamily="49" charset="0"/>
              </a:rPr>
              <a:t>else</a:t>
            </a:r>
            <a:r>
              <a:rPr lang="en-US" altLang="ja-JP" dirty="0" smtClean="0">
                <a:latin typeface="Courier New" panose="02070309020205020404" pitchFamily="49" charset="0"/>
                <a:cs typeface="Courier New" panose="02070309020205020404" pitchFamily="49" charset="0"/>
              </a:rPr>
              <a:t> </a:t>
            </a:r>
          </a:p>
          <a:p>
            <a:r>
              <a:rPr lang="ja-JP" altLang="en-US" dirty="0">
                <a:latin typeface="Courier New" panose="02070309020205020404" pitchFamily="49" charset="0"/>
                <a:cs typeface="Courier New" panose="02070309020205020404" pitchFamily="49" charset="0"/>
              </a:rPr>
              <a:t> </a:t>
            </a:r>
            <a:r>
              <a:rPr lang="ja-JP" altLang="en-US" dirty="0" smtClean="0">
                <a:latin typeface="Courier New" panose="02070309020205020404" pitchFamily="49" charset="0"/>
                <a:cs typeface="Courier New" panose="02070309020205020404" pitchFamily="49" charset="0"/>
              </a:rPr>
              <a:t>   </a:t>
            </a:r>
            <a:r>
              <a:rPr lang="en-US" altLang="ja-JP" dirty="0" smtClean="0">
                <a:latin typeface="Courier New" panose="02070309020205020404" pitchFamily="49" charset="0"/>
                <a:cs typeface="Courier New" panose="02070309020205020404" pitchFamily="49" charset="0"/>
              </a:rPr>
              <a:t>{ </a:t>
            </a:r>
            <a:r>
              <a:rPr lang="en-US" altLang="ja-JP" dirty="0">
                <a:latin typeface="Courier New" panose="02070309020205020404" pitchFamily="49" charset="0"/>
                <a:cs typeface="Courier New" panose="02070309020205020404" pitchFamily="49" charset="0"/>
              </a:rPr>
              <a:t>// </a:t>
            </a:r>
            <a:r>
              <a:rPr lang="ja-JP" altLang="en-US" dirty="0">
                <a:latin typeface="Courier New" panose="02070309020205020404" pitchFamily="49" charset="0"/>
                <a:cs typeface="Courier New" panose="02070309020205020404" pitchFamily="49" charset="0"/>
              </a:rPr>
              <a:t>そうじゃなければ</a:t>
            </a:r>
          </a:p>
          <a:p>
            <a:r>
              <a:rPr lang="ja-JP" altLang="en-US"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("You don't have to bring your umbrella. \n");</a:t>
            </a:r>
          </a:p>
          <a:p>
            <a:r>
              <a:rPr lang="en-US" altLang="ja-JP" dirty="0">
                <a:latin typeface="Courier New" panose="02070309020205020404" pitchFamily="49" charset="0"/>
                <a:cs typeface="Courier New" panose="02070309020205020404" pitchFamily="49" charset="0"/>
              </a:rPr>
              <a:t>    }</a:t>
            </a:r>
          </a:p>
          <a:p>
            <a:r>
              <a:rPr lang="en-US" altLang="ja-JP" dirty="0">
                <a:latin typeface="Courier New" panose="02070309020205020404" pitchFamily="49" charset="0"/>
                <a:cs typeface="Courier New" panose="02070309020205020404" pitchFamily="49" charset="0"/>
              </a:rPr>
              <a:t>    </a:t>
            </a:r>
            <a:r>
              <a:rPr lang="en-US" altLang="ja-JP" dirty="0" err="1">
                <a:latin typeface="Courier New" panose="02070309020205020404" pitchFamily="49" charset="0"/>
                <a:cs typeface="Courier New" panose="02070309020205020404" pitchFamily="49" charset="0"/>
              </a:rPr>
              <a:t>printf</a:t>
            </a:r>
            <a:r>
              <a:rPr lang="en-US" altLang="ja-JP" dirty="0">
                <a:latin typeface="Courier New" panose="02070309020205020404" pitchFamily="49" charset="0"/>
                <a:cs typeface="Courier New" panose="02070309020205020404" pitchFamily="49" charset="0"/>
              </a:rPr>
              <a:t>("Have a nice day!\n");</a:t>
            </a:r>
          </a:p>
          <a:p>
            <a:r>
              <a:rPr lang="en-US" altLang="ja-JP" dirty="0">
                <a:latin typeface="Courier New" panose="02070309020205020404" pitchFamily="49" charset="0"/>
                <a:cs typeface="Courier New" panose="02070309020205020404" pitchFamily="49" charset="0"/>
              </a:rPr>
              <a:t>    return 0;</a:t>
            </a:r>
          </a:p>
          <a:p>
            <a:r>
              <a:rPr lang="en-US" altLang="ja-JP" dirty="0">
                <a:latin typeface="Courier New" panose="02070309020205020404" pitchFamily="49" charset="0"/>
                <a:cs typeface="Courier New" panose="02070309020205020404" pitchFamily="49" charset="0"/>
              </a:rPr>
              <a:t>}</a:t>
            </a:r>
          </a:p>
        </p:txBody>
      </p:sp>
      <p:sp>
        <p:nvSpPr>
          <p:cNvPr id="5" name="正方形/長方形 4"/>
          <p:cNvSpPr/>
          <p:nvPr/>
        </p:nvSpPr>
        <p:spPr>
          <a:xfrm>
            <a:off x="343918" y="1588770"/>
            <a:ext cx="8456161" cy="47675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891540" y="3486150"/>
            <a:ext cx="7143750" cy="8623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891540" y="4630491"/>
            <a:ext cx="7795260" cy="798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95793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ブロック</a:t>
            </a:r>
            <a:r>
              <a:rPr lang="ja-JP" altLang="en-US" dirty="0" smtClean="0"/>
              <a:t>に注目した例</a:t>
            </a:r>
            <a:r>
              <a:rPr lang="en-US" altLang="ja-JP" dirty="0" smtClean="0"/>
              <a:t>1</a:t>
            </a:r>
            <a:endParaRPr kumimoji="1" lang="ja-JP" altLang="en-US" dirty="0"/>
          </a:p>
        </p:txBody>
      </p:sp>
      <p:sp>
        <p:nvSpPr>
          <p:cNvPr id="3" name="コンテンツ プレースホルダー 2"/>
          <p:cNvSpPr>
            <a:spLocks noGrp="1"/>
          </p:cNvSpPr>
          <p:nvPr>
            <p:ph idx="1"/>
          </p:nvPr>
        </p:nvSpPr>
        <p:spPr>
          <a:xfrm>
            <a:off x="628650" y="1202076"/>
            <a:ext cx="7886700" cy="2215493"/>
          </a:xfrm>
        </p:spPr>
        <p:txBody>
          <a:bodyPr>
            <a:normAutofit lnSpcReduction="10000"/>
          </a:bodyPr>
          <a:lstStyle/>
          <a:p>
            <a:r>
              <a:rPr lang="ja-JP" altLang="en-US" dirty="0" smtClean="0"/>
              <a:t>収入が</a:t>
            </a:r>
            <a:r>
              <a:rPr lang="en-US" altLang="ja-JP" dirty="0" smtClean="0"/>
              <a:t>1000</a:t>
            </a:r>
            <a:r>
              <a:rPr lang="ja-JP" altLang="en-US" dirty="0" smtClean="0"/>
              <a:t>万円以上の場合は税率が</a:t>
            </a:r>
            <a:r>
              <a:rPr lang="en-US" altLang="ja-JP" dirty="0" smtClean="0"/>
              <a:t>30%</a:t>
            </a:r>
          </a:p>
          <a:p>
            <a:pPr lvl="1"/>
            <a:r>
              <a:rPr lang="ja-JP" altLang="en-US" dirty="0" smtClean="0"/>
              <a:t>ただし子供がいたら，</a:t>
            </a:r>
            <a:r>
              <a:rPr lang="en-US" altLang="ja-JP" dirty="0" smtClean="0"/>
              <a:t>25%</a:t>
            </a:r>
          </a:p>
          <a:p>
            <a:r>
              <a:rPr lang="ja-JP" altLang="en-US" dirty="0" smtClean="0"/>
              <a:t>それ以外は，</a:t>
            </a:r>
            <a:r>
              <a:rPr lang="en-US" altLang="ja-JP" dirty="0" smtClean="0"/>
              <a:t>20%</a:t>
            </a:r>
          </a:p>
          <a:p>
            <a:endParaRPr kumimoji="1" lang="en-US" altLang="ja-JP" dirty="0" smtClean="0"/>
          </a:p>
          <a:p>
            <a:r>
              <a:rPr kumimoji="1" lang="en-US" altLang="ja-JP" dirty="0" smtClean="0"/>
              <a:t>1000</a:t>
            </a:r>
            <a:r>
              <a:rPr kumimoji="1" lang="ja-JP" altLang="en-US" dirty="0" smtClean="0"/>
              <a:t>万円未満なら子供の有無は聞かなくて良い．</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23</a:t>
            </a:fld>
            <a:endParaRPr kumimoji="1" lang="ja-JP" altLang="en-US"/>
          </a:p>
        </p:txBody>
      </p:sp>
      <p:pic>
        <p:nvPicPr>
          <p:cNvPr id="5" name="図 4"/>
          <p:cNvPicPr>
            <a:picLocks noChangeAspect="1"/>
          </p:cNvPicPr>
          <p:nvPr/>
        </p:nvPicPr>
        <p:blipFill>
          <a:blip r:embed="rId2"/>
          <a:stretch>
            <a:fillRect/>
          </a:stretch>
        </p:blipFill>
        <p:spPr>
          <a:xfrm>
            <a:off x="628650" y="3670301"/>
            <a:ext cx="4552950" cy="2686050"/>
          </a:xfrm>
          <a:prstGeom prst="rect">
            <a:avLst/>
          </a:prstGeom>
        </p:spPr>
      </p:pic>
    </p:spTree>
    <p:extLst>
      <p:ext uri="{BB962C8B-B14F-4D97-AF65-F5344CB8AC3E}">
        <p14:creationId xmlns:p14="http://schemas.microsoft.com/office/powerpoint/2010/main" val="20662371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E46B2F52-C7B9-4691-9EF1-7AA61A7F3363}" type="slidenum">
              <a:rPr kumimoji="1" lang="ja-JP" altLang="en-US" smtClean="0"/>
              <a:t>24</a:t>
            </a:fld>
            <a:endParaRPr kumimoji="1" lang="ja-JP" altLang="en-US"/>
          </a:p>
        </p:txBody>
      </p:sp>
      <p:sp>
        <p:nvSpPr>
          <p:cNvPr id="3" name="テキスト ボックス 2"/>
          <p:cNvSpPr txBox="1"/>
          <p:nvPr/>
        </p:nvSpPr>
        <p:spPr>
          <a:xfrm>
            <a:off x="389835" y="44828"/>
            <a:ext cx="7096815" cy="6494085"/>
          </a:xfrm>
          <a:prstGeom prst="rect">
            <a:avLst/>
          </a:prstGeom>
          <a:noFill/>
        </p:spPr>
        <p:txBody>
          <a:bodyPr wrap="none" rtlCol="0">
            <a:spAutoFit/>
          </a:bodyPr>
          <a:lstStyle/>
          <a:p>
            <a:r>
              <a:rPr lang="en-US" altLang="ja-JP" sz="1600" dirty="0" err="1">
                <a:latin typeface="Courier New" panose="02070309020205020404" pitchFamily="49" charset="0"/>
                <a:cs typeface="Courier New" panose="02070309020205020404" pitchFamily="49" charset="0"/>
              </a:rPr>
              <a:t>int</a:t>
            </a:r>
            <a:r>
              <a:rPr lang="en-US" altLang="ja-JP" sz="1600" dirty="0">
                <a:latin typeface="Courier New" panose="02070309020205020404" pitchFamily="49" charset="0"/>
                <a:cs typeface="Courier New" panose="02070309020205020404" pitchFamily="49" charset="0"/>
              </a:rPr>
              <a:t> main(void</a:t>
            </a:r>
            <a:r>
              <a:rPr lang="en-US" altLang="ja-JP" sz="1600" dirty="0" smtClean="0">
                <a:latin typeface="Courier New" panose="02070309020205020404" pitchFamily="49" charset="0"/>
                <a:cs typeface="Courier New" panose="02070309020205020404" pitchFamily="49" charset="0"/>
              </a:rPr>
              <a:t>)</a:t>
            </a:r>
          </a:p>
          <a:p>
            <a:r>
              <a:rPr lang="en-US" altLang="ja-JP" sz="1600" dirty="0" smtClean="0">
                <a:latin typeface="Courier New" panose="02070309020205020404" pitchFamily="49" charset="0"/>
                <a:cs typeface="Courier New" panose="02070309020205020404" pitchFamily="49" charset="0"/>
              </a:rPr>
              <a:t>{ </a:t>
            </a:r>
            <a:r>
              <a:rPr lang="en-US" altLang="ja-JP" sz="1600" dirty="0">
                <a:latin typeface="Courier New" panose="02070309020205020404" pitchFamily="49" charset="0"/>
                <a:cs typeface="Courier New" panose="02070309020205020404" pitchFamily="49" charset="0"/>
              </a:rPr>
              <a:t>// </a:t>
            </a:r>
            <a:r>
              <a:rPr lang="ja-JP" altLang="en-US" sz="1600" dirty="0">
                <a:latin typeface="Courier New" panose="02070309020205020404" pitchFamily="49" charset="0"/>
                <a:cs typeface="Courier New" panose="02070309020205020404" pitchFamily="49" charset="0"/>
              </a:rPr>
              <a:t>実例 </a:t>
            </a:r>
            <a:r>
              <a:rPr lang="en-US" altLang="ja-JP" sz="1600" dirty="0" smtClean="0">
                <a:latin typeface="Courier New" panose="02070309020205020404" pitchFamily="49" charset="0"/>
                <a:cs typeface="Courier New" panose="02070309020205020404" pitchFamily="49" charset="0"/>
              </a:rPr>
              <a:t>tax3.c</a:t>
            </a:r>
            <a:endParaRPr lang="en-US" altLang="ja-JP" sz="1600" dirty="0">
              <a:latin typeface="Courier New" panose="02070309020205020404" pitchFamily="49" charset="0"/>
              <a:cs typeface="Courier New" panose="02070309020205020404" pitchFamily="49" charset="0"/>
            </a:endParaRPr>
          </a:p>
          <a:p>
            <a:r>
              <a:rPr lang="en-US" altLang="ja-JP" sz="1600" dirty="0" err="1">
                <a:latin typeface="Courier New" panose="02070309020205020404" pitchFamily="49" charset="0"/>
                <a:cs typeface="Courier New" panose="02070309020205020404" pitchFamily="49" charset="0"/>
              </a:rPr>
              <a:t>int</a:t>
            </a:r>
            <a:r>
              <a:rPr lang="en-US" altLang="ja-JP" sz="1600" dirty="0">
                <a:latin typeface="Courier New" panose="02070309020205020404" pitchFamily="49" charset="0"/>
                <a:cs typeface="Courier New" panose="02070309020205020404" pitchFamily="49" charset="0"/>
              </a:rPr>
              <a:t> </a:t>
            </a:r>
            <a:r>
              <a:rPr lang="en-US" altLang="ja-JP" sz="1600" dirty="0">
                <a:solidFill>
                  <a:srgbClr val="FF0000"/>
                </a:solidFill>
                <a:latin typeface="Courier New" panose="02070309020205020404" pitchFamily="49" charset="0"/>
                <a:cs typeface="Courier New" panose="02070309020205020404" pitchFamily="49" charset="0"/>
              </a:rPr>
              <a:t>income</a:t>
            </a:r>
            <a:r>
              <a:rPr lang="en-US" altLang="ja-JP" sz="1600" dirty="0">
                <a:latin typeface="Courier New" panose="02070309020205020404" pitchFamily="49" charset="0"/>
                <a:cs typeface="Courier New" panose="02070309020205020404" pitchFamily="49" charset="0"/>
              </a:rPr>
              <a:t>, </a:t>
            </a:r>
            <a:r>
              <a:rPr lang="en-US" altLang="ja-JP" sz="1600" dirty="0">
                <a:solidFill>
                  <a:srgbClr val="FF0000"/>
                </a:solidFill>
                <a:latin typeface="Courier New" panose="02070309020205020404" pitchFamily="49" charset="0"/>
                <a:cs typeface="Courier New" panose="02070309020205020404" pitchFamily="49" charset="0"/>
              </a:rPr>
              <a:t>tax</a:t>
            </a:r>
            <a:r>
              <a:rPr lang="en-US" altLang="ja-JP" sz="1600" dirty="0" smtClean="0">
                <a:latin typeface="Courier New" panose="02070309020205020404" pitchFamily="49" charset="0"/>
                <a:cs typeface="Courier New" panose="02070309020205020404" pitchFamily="49" charset="0"/>
              </a:rPr>
              <a:t>;</a:t>
            </a:r>
            <a:endParaRPr lang="en-US" altLang="ja-JP" sz="1600" dirty="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scanf</a:t>
            </a:r>
            <a:r>
              <a:rPr lang="en-US" altLang="ja-JP" sz="1600" dirty="0">
                <a:latin typeface="Courier New" panose="02070309020205020404" pitchFamily="49" charset="0"/>
                <a:cs typeface="Courier New" panose="02070309020205020404" pitchFamily="49" charset="0"/>
              </a:rPr>
              <a:t>("%d", &amp;income);</a:t>
            </a:r>
          </a:p>
          <a:p>
            <a:r>
              <a:rPr lang="en-US" altLang="ja-JP" sz="1600" dirty="0">
                <a:latin typeface="Courier New" panose="02070309020205020404" pitchFamily="49" charset="0"/>
                <a:cs typeface="Courier New" panose="02070309020205020404" pitchFamily="49" charset="0"/>
              </a:rPr>
              <a:t>  if(income &gt;= 10000000</a:t>
            </a:r>
            <a:r>
              <a:rPr lang="en-US" altLang="ja-JP" sz="1600" dirty="0" smtClean="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 { </a:t>
            </a:r>
            <a:r>
              <a:rPr lang="en-US" altLang="ja-JP" sz="1600" dirty="0">
                <a:latin typeface="Courier New" panose="02070309020205020404" pitchFamily="49" charset="0"/>
                <a:cs typeface="Courier New" panose="02070309020205020404" pitchFamily="49" charset="0"/>
              </a:rPr>
              <a:t>// </a:t>
            </a:r>
            <a:r>
              <a:rPr lang="ja-JP" altLang="en-US" sz="1600" dirty="0">
                <a:latin typeface="Courier New" panose="02070309020205020404" pitchFamily="49" charset="0"/>
                <a:cs typeface="Courier New" panose="02070309020205020404" pitchFamily="49" charset="0"/>
              </a:rPr>
              <a:t>収入が一千万以上なら</a:t>
            </a:r>
          </a:p>
          <a:p>
            <a:r>
              <a:rPr lang="ja-JP" altLang="en-US"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int</a:t>
            </a:r>
            <a:r>
              <a:rPr lang="en-US" altLang="ja-JP" sz="1600" dirty="0">
                <a:latin typeface="Courier New" panose="02070309020205020404" pitchFamily="49" charset="0"/>
                <a:cs typeface="Courier New" panose="02070309020205020404" pitchFamily="49" charset="0"/>
              </a:rPr>
              <a:t> </a:t>
            </a:r>
            <a:r>
              <a:rPr lang="en-US" altLang="ja-JP" sz="1600" dirty="0" err="1">
                <a:solidFill>
                  <a:srgbClr val="FF0000"/>
                </a:solidFill>
                <a:latin typeface="Courier New" panose="02070309020205020404" pitchFamily="49" charset="0"/>
                <a:cs typeface="Courier New" panose="02070309020205020404" pitchFamily="49" charset="0"/>
              </a:rPr>
              <a:t>hasChild</a:t>
            </a:r>
            <a:r>
              <a:rPr lang="en-US" altLang="ja-JP" sz="1600" dirty="0">
                <a:solidFill>
                  <a:srgbClr val="FF0000"/>
                </a:solidFill>
                <a:latin typeface="Courier New" panose="02070309020205020404" pitchFamily="49" charset="0"/>
                <a:cs typeface="Courier New" panose="02070309020205020404" pitchFamily="49" charset="0"/>
              </a:rPr>
              <a:t>=0</a:t>
            </a:r>
            <a:r>
              <a:rPr lang="en-US" altLang="ja-JP" sz="1600" dirty="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("Do you have your child(</a:t>
            </a:r>
            <a:r>
              <a:rPr lang="en-US" altLang="ja-JP" sz="1600" dirty="0" err="1">
                <a:latin typeface="Courier New" panose="02070309020205020404" pitchFamily="49" charset="0"/>
                <a:cs typeface="Courier New" panose="02070309020205020404" pitchFamily="49" charset="0"/>
              </a:rPr>
              <a:t>ren</a:t>
            </a:r>
            <a:r>
              <a:rPr lang="en-US" altLang="ja-JP" sz="1600" dirty="0">
                <a:latin typeface="Courier New" panose="02070309020205020404" pitchFamily="49" charset="0"/>
                <a:cs typeface="Courier New" panose="02070309020205020404" pitchFamily="49" charset="0"/>
              </a:rPr>
              <a:t>)? Yes=1 No=0: ");</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scanf</a:t>
            </a:r>
            <a:r>
              <a:rPr lang="en-US" altLang="ja-JP" sz="1600" dirty="0">
                <a:latin typeface="Courier New" panose="02070309020205020404" pitchFamily="49" charset="0"/>
                <a:cs typeface="Courier New" panose="02070309020205020404" pitchFamily="49" charset="0"/>
              </a:rPr>
              <a:t>("%d", &amp;</a:t>
            </a:r>
            <a:r>
              <a:rPr lang="en-US" altLang="ja-JP" sz="1600" dirty="0" err="1">
                <a:latin typeface="Courier New" panose="02070309020205020404" pitchFamily="49" charset="0"/>
                <a:cs typeface="Courier New" panose="02070309020205020404" pitchFamily="49" charset="0"/>
              </a:rPr>
              <a:t>hasChild</a:t>
            </a:r>
            <a:r>
              <a:rPr lang="en-US" altLang="ja-JP" sz="1600" dirty="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if(</a:t>
            </a:r>
            <a:r>
              <a:rPr lang="en-US" altLang="ja-JP" sz="1600" dirty="0" err="1">
                <a:latin typeface="Courier New" panose="02070309020205020404" pitchFamily="49" charset="0"/>
                <a:cs typeface="Courier New" panose="02070309020205020404" pitchFamily="49" charset="0"/>
              </a:rPr>
              <a:t>hasChild</a:t>
            </a:r>
            <a:r>
              <a:rPr lang="en-US" altLang="ja-JP" sz="1600" dirty="0">
                <a:latin typeface="Courier New" panose="02070309020205020404" pitchFamily="49" charset="0"/>
                <a:cs typeface="Courier New" panose="02070309020205020404" pitchFamily="49" charset="0"/>
              </a:rPr>
              <a:t>==1</a:t>
            </a:r>
            <a:r>
              <a:rPr lang="en-US" altLang="ja-JP" sz="1600" dirty="0" smtClean="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   {</a:t>
            </a:r>
            <a:endParaRPr lang="en-US" altLang="ja-JP" sz="1600" dirty="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tax = income *25/100; // </a:t>
            </a:r>
            <a:r>
              <a:rPr lang="ja-JP" altLang="en-US" sz="1600" dirty="0">
                <a:latin typeface="Courier New" panose="02070309020205020404" pitchFamily="49" charset="0"/>
                <a:cs typeface="Courier New" panose="02070309020205020404" pitchFamily="49" charset="0"/>
              </a:rPr>
              <a:t>子供のおかげで税金安い</a:t>
            </a:r>
          </a:p>
          <a:p>
            <a:r>
              <a:rPr lang="ja-JP" altLang="en-US"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   </a:t>
            </a:r>
            <a:r>
              <a:rPr lang="en-US" altLang="ja-JP" sz="1600" dirty="0">
                <a:latin typeface="Courier New" panose="02070309020205020404" pitchFamily="49" charset="0"/>
                <a:cs typeface="Courier New" panose="02070309020205020404" pitchFamily="49" charset="0"/>
              </a:rPr>
              <a:t>else </a:t>
            </a:r>
            <a:endParaRPr lang="en-US" altLang="ja-JP" sz="1600" dirty="0" smtClean="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   {</a:t>
            </a:r>
            <a:endParaRPr lang="en-US" altLang="ja-JP" sz="1600" dirty="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tax = income *30/100; // </a:t>
            </a:r>
            <a:r>
              <a:rPr lang="ja-JP" altLang="en-US" sz="1600" dirty="0">
                <a:latin typeface="Courier New" panose="02070309020205020404" pitchFamily="49" charset="0"/>
                <a:cs typeface="Courier New" panose="02070309020205020404" pitchFamily="49" charset="0"/>
              </a:rPr>
              <a:t>税率は</a:t>
            </a:r>
            <a:r>
              <a:rPr lang="en-US" altLang="ja-JP" sz="1600" dirty="0">
                <a:latin typeface="Courier New" panose="02070309020205020404" pitchFamily="49" charset="0"/>
                <a:cs typeface="Courier New" panose="02070309020205020404" pitchFamily="49" charset="0"/>
              </a:rPr>
              <a:t>30%</a:t>
            </a:r>
            <a:r>
              <a:rPr lang="ja-JP" altLang="en-US" sz="1600" dirty="0">
                <a:latin typeface="Courier New" panose="02070309020205020404" pitchFamily="49" charset="0"/>
                <a:cs typeface="Courier New" panose="02070309020205020404" pitchFamily="49" charset="0"/>
              </a:rPr>
              <a:t>だ</a:t>
            </a:r>
          </a:p>
          <a:p>
            <a:r>
              <a:rPr lang="ja-JP" altLang="en-US" sz="1600" dirty="0">
                <a:latin typeface="Courier New" panose="02070309020205020404" pitchFamily="49" charset="0"/>
                <a:cs typeface="Courier New" panose="02070309020205020404" pitchFamily="49" charset="0"/>
              </a:rPr>
              <a:t>    </a:t>
            </a:r>
            <a:r>
              <a:rPr lang="en-US" altLang="ja-JP" sz="1600" dirty="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 else</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 {</a:t>
            </a:r>
            <a:endParaRPr lang="en-US" altLang="ja-JP" sz="1600" dirty="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tax = income *20/100; // </a:t>
            </a:r>
            <a:r>
              <a:rPr lang="ja-JP" altLang="en-US" sz="1600" dirty="0">
                <a:latin typeface="Courier New" panose="02070309020205020404" pitchFamily="49" charset="0"/>
                <a:cs typeface="Courier New" panose="02070309020205020404" pitchFamily="49" charset="0"/>
              </a:rPr>
              <a:t>税率は</a:t>
            </a:r>
            <a:r>
              <a:rPr lang="en-US" altLang="ja-JP" sz="1600" dirty="0">
                <a:latin typeface="Courier New" panose="02070309020205020404" pitchFamily="49" charset="0"/>
                <a:cs typeface="Courier New" panose="02070309020205020404" pitchFamily="49" charset="0"/>
              </a:rPr>
              <a:t>20%</a:t>
            </a:r>
            <a:r>
              <a:rPr lang="ja-JP" altLang="en-US" sz="1600" dirty="0">
                <a:latin typeface="Courier New" panose="02070309020205020404" pitchFamily="49" charset="0"/>
                <a:cs typeface="Courier New" panose="02070309020205020404" pitchFamily="49" charset="0"/>
              </a:rPr>
              <a:t>だ．</a:t>
            </a:r>
          </a:p>
          <a:p>
            <a:r>
              <a:rPr lang="ja-JP" altLang="en-US" sz="1600" dirty="0">
                <a:latin typeface="Courier New" panose="02070309020205020404" pitchFamily="49" charset="0"/>
                <a:cs typeface="Courier New" panose="02070309020205020404" pitchFamily="49" charset="0"/>
              </a:rPr>
              <a:t>  </a:t>
            </a:r>
            <a:r>
              <a:rPr lang="en-US" altLang="ja-JP" sz="1600" dirty="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("income %d, tax %d\n", income, tax);</a:t>
            </a:r>
          </a:p>
          <a:p>
            <a:r>
              <a:rPr lang="en-US" altLang="ja-JP" sz="1600" dirty="0">
                <a:latin typeface="Courier New" panose="02070309020205020404" pitchFamily="49" charset="0"/>
                <a:cs typeface="Courier New" panose="02070309020205020404" pitchFamily="49" charset="0"/>
              </a:rPr>
              <a:t>  return 0;</a:t>
            </a:r>
          </a:p>
          <a:p>
            <a:r>
              <a:rPr lang="en-US" altLang="ja-JP" sz="1600" dirty="0">
                <a:latin typeface="Courier New" panose="02070309020205020404" pitchFamily="49" charset="0"/>
                <a:cs typeface="Courier New" panose="02070309020205020404" pitchFamily="49" charset="0"/>
              </a:rPr>
              <a:t>}</a:t>
            </a:r>
          </a:p>
        </p:txBody>
      </p:sp>
      <p:sp>
        <p:nvSpPr>
          <p:cNvPr id="4" name="正方形/長方形 3"/>
          <p:cNvSpPr/>
          <p:nvPr/>
        </p:nvSpPr>
        <p:spPr>
          <a:xfrm>
            <a:off x="402281" y="331470"/>
            <a:ext cx="7198669" cy="60248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686816" y="1279367"/>
            <a:ext cx="6651244" cy="32011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686816" y="4767202"/>
            <a:ext cx="4948174" cy="6612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907796" y="3508680"/>
            <a:ext cx="4727194" cy="720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925448" y="2536799"/>
            <a:ext cx="5669661" cy="720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893122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ブロックに注目した例</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降水確率</a:t>
            </a:r>
            <a:r>
              <a:rPr lang="en-US" altLang="ja-JP" dirty="0" smtClean="0"/>
              <a:t>50%</a:t>
            </a:r>
            <a:r>
              <a:rPr lang="ja-JP" altLang="en-US" dirty="0" smtClean="0"/>
              <a:t>以上なら，有無をいわさず「傘もって</a:t>
            </a:r>
            <a:r>
              <a:rPr lang="ja-JP" altLang="en-US" dirty="0" err="1" smtClean="0"/>
              <a:t>け</a:t>
            </a:r>
            <a:r>
              <a:rPr lang="ja-JP" altLang="en-US" dirty="0" smtClean="0"/>
              <a:t>」と助言．</a:t>
            </a:r>
            <a:endParaRPr lang="en-US" altLang="ja-JP" dirty="0" smtClean="0"/>
          </a:p>
          <a:p>
            <a:r>
              <a:rPr kumimoji="1" lang="ja-JP" altLang="en-US" dirty="0" smtClean="0"/>
              <a:t>それ以外でも，</a:t>
            </a:r>
            <a:endParaRPr kumimoji="1" lang="en-US" altLang="ja-JP" dirty="0" smtClean="0"/>
          </a:p>
          <a:p>
            <a:pPr lvl="1"/>
            <a:r>
              <a:rPr kumimoji="1" lang="ja-JP" altLang="en-US" dirty="0" smtClean="0"/>
              <a:t>昨日，雨だったら「傘もって</a:t>
            </a:r>
            <a:r>
              <a:rPr kumimoji="1" lang="ja-JP" altLang="en-US" dirty="0" err="1" smtClean="0"/>
              <a:t>け</a:t>
            </a:r>
            <a:r>
              <a:rPr kumimoji="1" lang="ja-JP" altLang="en-US" dirty="0" smtClean="0"/>
              <a:t>」と助言．</a:t>
            </a:r>
            <a:endParaRPr kumimoji="1" lang="en-US" altLang="ja-JP" dirty="0" smtClean="0"/>
          </a:p>
          <a:p>
            <a:pPr lvl="1"/>
            <a:r>
              <a:rPr lang="ja-JP" altLang="en-US" dirty="0" smtClean="0"/>
              <a:t>そうでなければ，「傘は不要」と助言．</a:t>
            </a:r>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25</a:t>
            </a:fld>
            <a:endParaRPr kumimoji="1" lang="ja-JP" altLang="en-US"/>
          </a:p>
        </p:txBody>
      </p:sp>
      <p:pic>
        <p:nvPicPr>
          <p:cNvPr id="6" name="図 5"/>
          <p:cNvPicPr>
            <a:picLocks noChangeAspect="1"/>
          </p:cNvPicPr>
          <p:nvPr/>
        </p:nvPicPr>
        <p:blipFill>
          <a:blip r:embed="rId2"/>
          <a:stretch>
            <a:fillRect/>
          </a:stretch>
        </p:blipFill>
        <p:spPr>
          <a:xfrm>
            <a:off x="371475" y="3689519"/>
            <a:ext cx="3714750" cy="2333625"/>
          </a:xfrm>
          <a:prstGeom prst="rect">
            <a:avLst/>
          </a:prstGeom>
        </p:spPr>
      </p:pic>
      <p:pic>
        <p:nvPicPr>
          <p:cNvPr id="7" name="図 6"/>
          <p:cNvPicPr>
            <a:picLocks noChangeAspect="1"/>
          </p:cNvPicPr>
          <p:nvPr/>
        </p:nvPicPr>
        <p:blipFill>
          <a:blip r:embed="rId3"/>
          <a:stretch>
            <a:fillRect/>
          </a:stretch>
        </p:blipFill>
        <p:spPr>
          <a:xfrm>
            <a:off x="4343400" y="4529158"/>
            <a:ext cx="3857625" cy="1457325"/>
          </a:xfrm>
          <a:prstGeom prst="rect">
            <a:avLst/>
          </a:prstGeom>
        </p:spPr>
      </p:pic>
    </p:spTree>
    <p:extLst>
      <p:ext uri="{BB962C8B-B14F-4D97-AF65-F5344CB8AC3E}">
        <p14:creationId xmlns:p14="http://schemas.microsoft.com/office/powerpoint/2010/main" val="34361070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E46B2F52-C7B9-4691-9EF1-7AA61A7F3363}" type="slidenum">
              <a:rPr kumimoji="1" lang="ja-JP" altLang="en-US" smtClean="0"/>
              <a:t>26</a:t>
            </a:fld>
            <a:endParaRPr kumimoji="1" lang="ja-JP" altLang="en-US"/>
          </a:p>
        </p:txBody>
      </p:sp>
      <p:sp>
        <p:nvSpPr>
          <p:cNvPr id="3" name="テキスト ボックス 2"/>
          <p:cNvSpPr txBox="1"/>
          <p:nvPr/>
        </p:nvSpPr>
        <p:spPr>
          <a:xfrm>
            <a:off x="334905" y="75605"/>
            <a:ext cx="7343677" cy="6401753"/>
          </a:xfrm>
          <a:prstGeom prst="rect">
            <a:avLst/>
          </a:prstGeom>
          <a:noFill/>
        </p:spPr>
        <p:txBody>
          <a:bodyPr wrap="none" rtlCol="0">
            <a:spAutoFit/>
          </a:bodyPr>
          <a:lstStyle/>
          <a:p>
            <a:r>
              <a:rPr lang="en-US" altLang="ja-JP" sz="1600" dirty="0">
                <a:latin typeface="Courier New" panose="02070309020205020404" pitchFamily="49" charset="0"/>
                <a:cs typeface="Courier New" panose="02070309020205020404" pitchFamily="49" charset="0"/>
              </a:rPr>
              <a:t>#include &lt;</a:t>
            </a:r>
            <a:r>
              <a:rPr lang="en-US" altLang="ja-JP" sz="1600" dirty="0" err="1">
                <a:latin typeface="Courier New" panose="02070309020205020404" pitchFamily="49" charset="0"/>
                <a:cs typeface="Courier New" panose="02070309020205020404" pitchFamily="49" charset="0"/>
              </a:rPr>
              <a:t>stdio.h</a:t>
            </a:r>
            <a:r>
              <a:rPr lang="en-US" altLang="ja-JP" sz="1600" dirty="0">
                <a:latin typeface="Courier New" panose="02070309020205020404" pitchFamily="49" charset="0"/>
                <a:cs typeface="Courier New" panose="02070309020205020404" pitchFamily="49" charset="0"/>
              </a:rPr>
              <a:t>&gt;</a:t>
            </a:r>
          </a:p>
          <a:p>
            <a:endParaRPr lang="en-US" altLang="ja-JP" sz="1600" dirty="0">
              <a:latin typeface="Courier New" panose="02070309020205020404" pitchFamily="49" charset="0"/>
              <a:cs typeface="Courier New" panose="02070309020205020404" pitchFamily="49" charset="0"/>
            </a:endParaRPr>
          </a:p>
          <a:p>
            <a:r>
              <a:rPr lang="en-US" altLang="ja-JP" sz="1600" dirty="0" err="1">
                <a:latin typeface="Courier New" panose="02070309020205020404" pitchFamily="49" charset="0"/>
                <a:cs typeface="Courier New" panose="02070309020205020404" pitchFamily="49" charset="0"/>
              </a:rPr>
              <a:t>int</a:t>
            </a:r>
            <a:r>
              <a:rPr lang="en-US" altLang="ja-JP" sz="1600" dirty="0">
                <a:latin typeface="Courier New" panose="02070309020205020404" pitchFamily="49" charset="0"/>
                <a:cs typeface="Courier New" panose="02070309020205020404" pitchFamily="49" charset="0"/>
              </a:rPr>
              <a:t> main(void){ // list4-1y.c</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int</a:t>
            </a:r>
            <a:r>
              <a:rPr lang="en-US" altLang="ja-JP" sz="1600" dirty="0">
                <a:latin typeface="Courier New" panose="02070309020205020404" pitchFamily="49" charset="0"/>
                <a:cs typeface="Courier New" panose="02070309020205020404" pitchFamily="49" charset="0"/>
              </a:rPr>
              <a:t> n;</a:t>
            </a:r>
          </a:p>
          <a:p>
            <a:endParaRPr lang="en-US" altLang="ja-JP" sz="1600" dirty="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("Input the probability of rain\n");</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scanf</a:t>
            </a:r>
            <a:r>
              <a:rPr lang="en-US" altLang="ja-JP" sz="1600" dirty="0">
                <a:latin typeface="Courier New" panose="02070309020205020404" pitchFamily="49" charset="0"/>
                <a:cs typeface="Courier New" panose="02070309020205020404" pitchFamily="49" charset="0"/>
              </a:rPr>
              <a:t>("%d", &amp;n);</a:t>
            </a:r>
          </a:p>
          <a:p>
            <a:endParaRPr lang="en-US" altLang="ja-JP" sz="1600" dirty="0">
              <a:latin typeface="Courier New" panose="02070309020205020404" pitchFamily="49" charset="0"/>
              <a:cs typeface="Courier New" panose="02070309020205020404" pitchFamily="49" charset="0"/>
            </a:endParaRPr>
          </a:p>
          <a:p>
            <a:r>
              <a:rPr lang="en-US" altLang="ja-JP" sz="1600" dirty="0">
                <a:latin typeface="Courier New" panose="02070309020205020404" pitchFamily="49" charset="0"/>
                <a:cs typeface="Courier New" panose="02070309020205020404" pitchFamily="49" charset="0"/>
              </a:rPr>
              <a:t>  if(n&gt;=50){ // </a:t>
            </a:r>
            <a:r>
              <a:rPr lang="ja-JP" altLang="en-US" sz="1600" dirty="0">
                <a:latin typeface="Courier New" panose="02070309020205020404" pitchFamily="49" charset="0"/>
                <a:cs typeface="Courier New" panose="02070309020205020404" pitchFamily="49" charset="0"/>
              </a:rPr>
              <a:t>降水確率 </a:t>
            </a:r>
            <a:r>
              <a:rPr lang="en-US" altLang="ja-JP" sz="1600" dirty="0">
                <a:latin typeface="Courier New" panose="02070309020205020404" pitchFamily="49" charset="0"/>
                <a:cs typeface="Courier New" panose="02070309020205020404" pitchFamily="49" charset="0"/>
              </a:rPr>
              <a:t>50%</a:t>
            </a:r>
            <a:r>
              <a:rPr lang="ja-JP" altLang="en-US" sz="1600" dirty="0">
                <a:latin typeface="Courier New" panose="02070309020205020404" pitchFamily="49" charset="0"/>
                <a:cs typeface="Courier New" panose="02070309020205020404" pitchFamily="49" charset="0"/>
              </a:rPr>
              <a:t>以上なら</a:t>
            </a:r>
          </a:p>
          <a:p>
            <a:r>
              <a:rPr lang="ja-JP" altLang="en-US"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("You have to bring your umbrella. \n");</a:t>
            </a:r>
          </a:p>
          <a:p>
            <a:r>
              <a:rPr lang="en-US" altLang="ja-JP" sz="1600" dirty="0">
                <a:latin typeface="Courier New" panose="02070309020205020404" pitchFamily="49" charset="0"/>
                <a:cs typeface="Courier New" panose="02070309020205020404" pitchFamily="49" charset="0"/>
              </a:rPr>
              <a:t>  } </a:t>
            </a:r>
            <a:endParaRPr lang="en-US" altLang="ja-JP" sz="1600" dirty="0" smtClean="0">
              <a:latin typeface="Courier New" panose="02070309020205020404" pitchFamily="49" charset="0"/>
              <a:cs typeface="Courier New" panose="02070309020205020404" pitchFamily="49" charset="0"/>
            </a:endParaRPr>
          </a:p>
          <a:p>
            <a:r>
              <a:rPr lang="ja-JP" altLang="en-US" sz="1600" dirty="0">
                <a:latin typeface="Courier New" panose="02070309020205020404" pitchFamily="49" charset="0"/>
                <a:cs typeface="Courier New" panose="02070309020205020404" pitchFamily="49" charset="0"/>
              </a:rPr>
              <a:t> </a:t>
            </a:r>
            <a:r>
              <a:rPr lang="ja-JP" altLang="en-US" sz="1600" dirty="0" smtClean="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else </a:t>
            </a:r>
            <a:r>
              <a:rPr lang="en-US" altLang="ja-JP" sz="1600" dirty="0">
                <a:latin typeface="Courier New" panose="02070309020205020404" pitchFamily="49" charset="0"/>
                <a:cs typeface="Courier New" panose="02070309020205020404" pitchFamily="49" charset="0"/>
              </a:rPr>
              <a:t>{ // </a:t>
            </a:r>
            <a:r>
              <a:rPr lang="ja-JP" altLang="en-US" sz="1600" dirty="0">
                <a:latin typeface="Courier New" panose="02070309020205020404" pitchFamily="49" charset="0"/>
                <a:cs typeface="Courier New" panose="02070309020205020404" pitchFamily="49" charset="0"/>
              </a:rPr>
              <a:t>そうじゃなければ</a:t>
            </a:r>
          </a:p>
          <a:p>
            <a:r>
              <a:rPr lang="ja-JP" altLang="en-US"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int</a:t>
            </a:r>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isRained</a:t>
            </a:r>
            <a:r>
              <a:rPr lang="en-US" altLang="ja-JP" sz="1600" dirty="0">
                <a:latin typeface="Courier New" panose="02070309020205020404" pitchFamily="49" charset="0"/>
                <a:cs typeface="Courier New" panose="02070309020205020404" pitchFamily="49" charset="0"/>
              </a:rPr>
              <a:t>=0;</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("Did it rain yesterday? Yes=1, No=0: ");</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scanf</a:t>
            </a:r>
            <a:r>
              <a:rPr lang="en-US" altLang="ja-JP" sz="1600" dirty="0">
                <a:latin typeface="Courier New" panose="02070309020205020404" pitchFamily="49" charset="0"/>
                <a:cs typeface="Courier New" panose="02070309020205020404" pitchFamily="49" charset="0"/>
              </a:rPr>
              <a:t>("%d", &amp;</a:t>
            </a:r>
            <a:r>
              <a:rPr lang="en-US" altLang="ja-JP" sz="1600" dirty="0" err="1">
                <a:latin typeface="Courier New" panose="02070309020205020404" pitchFamily="49" charset="0"/>
                <a:cs typeface="Courier New" panose="02070309020205020404" pitchFamily="49" charset="0"/>
              </a:rPr>
              <a:t>isRained</a:t>
            </a:r>
            <a:r>
              <a:rPr lang="en-US" altLang="ja-JP" sz="1600" dirty="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if(</a:t>
            </a:r>
            <a:r>
              <a:rPr lang="en-US" altLang="ja-JP" sz="1600" dirty="0" err="1">
                <a:latin typeface="Courier New" panose="02070309020205020404" pitchFamily="49" charset="0"/>
                <a:cs typeface="Courier New" panose="02070309020205020404" pitchFamily="49" charset="0"/>
              </a:rPr>
              <a:t>isRained</a:t>
            </a:r>
            <a:r>
              <a:rPr lang="en-US" altLang="ja-JP" sz="1600" dirty="0">
                <a:latin typeface="Courier New" panose="02070309020205020404" pitchFamily="49" charset="0"/>
                <a:cs typeface="Courier New" panose="02070309020205020404" pitchFamily="49" charset="0"/>
              </a:rPr>
              <a:t>==1){</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("You have to bring your umbrella. \n");</a:t>
            </a:r>
          </a:p>
          <a:p>
            <a:r>
              <a:rPr lang="en-US" altLang="ja-JP" sz="1600" dirty="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a:t>
            </a:r>
          </a:p>
          <a:p>
            <a:r>
              <a:rPr lang="ja-JP" altLang="en-US" sz="1600" dirty="0">
                <a:latin typeface="Courier New" panose="02070309020205020404" pitchFamily="49" charset="0"/>
                <a:cs typeface="Courier New" panose="02070309020205020404" pitchFamily="49" charset="0"/>
              </a:rPr>
              <a:t> </a:t>
            </a:r>
            <a:r>
              <a:rPr lang="ja-JP" altLang="en-US" sz="1600" dirty="0" smtClean="0">
                <a:latin typeface="Courier New" panose="02070309020205020404" pitchFamily="49" charset="0"/>
                <a:cs typeface="Courier New" panose="02070309020205020404" pitchFamily="49" charset="0"/>
              </a:rPr>
              <a:t>   </a:t>
            </a:r>
            <a:r>
              <a:rPr lang="en-US" altLang="ja-JP" sz="1600" dirty="0" smtClean="0">
                <a:latin typeface="Courier New" panose="02070309020205020404" pitchFamily="49" charset="0"/>
                <a:cs typeface="Courier New" panose="02070309020205020404" pitchFamily="49" charset="0"/>
              </a:rPr>
              <a:t>else</a:t>
            </a:r>
            <a:r>
              <a:rPr lang="en-US" altLang="ja-JP" sz="1600" dirty="0">
                <a:latin typeface="Courier New" panose="02070309020205020404" pitchFamily="49" charset="0"/>
                <a:cs typeface="Courier New" panose="02070309020205020404" pitchFamily="49" charset="0"/>
              </a:rPr>
              <a:t>{</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("You don't have to bring your umbrella. \n");</a:t>
            </a:r>
          </a:p>
          <a:p>
            <a:r>
              <a:rPr lang="en-US" altLang="ja-JP" sz="1600" dirty="0">
                <a:latin typeface="Courier New" panose="02070309020205020404" pitchFamily="49" charset="0"/>
                <a:cs typeface="Courier New" panose="02070309020205020404" pitchFamily="49" charset="0"/>
              </a:rPr>
              <a:t>    }</a:t>
            </a:r>
          </a:p>
          <a:p>
            <a:r>
              <a:rPr lang="en-US" altLang="ja-JP" sz="1600" dirty="0">
                <a:latin typeface="Courier New" panose="02070309020205020404" pitchFamily="49" charset="0"/>
                <a:cs typeface="Courier New" panose="02070309020205020404" pitchFamily="49" charset="0"/>
              </a:rPr>
              <a:t>  }</a:t>
            </a:r>
          </a:p>
          <a:p>
            <a:r>
              <a:rPr lang="en-US" altLang="ja-JP" sz="1600" dirty="0">
                <a:latin typeface="Courier New" panose="02070309020205020404" pitchFamily="49" charset="0"/>
                <a:cs typeface="Courier New" panose="02070309020205020404" pitchFamily="49" charset="0"/>
              </a:rPr>
              <a:t>  </a:t>
            </a:r>
            <a:r>
              <a:rPr lang="en-US" altLang="ja-JP" sz="1600" dirty="0" err="1">
                <a:latin typeface="Courier New" panose="02070309020205020404" pitchFamily="49" charset="0"/>
                <a:cs typeface="Courier New" panose="02070309020205020404" pitchFamily="49" charset="0"/>
              </a:rPr>
              <a:t>printf</a:t>
            </a:r>
            <a:r>
              <a:rPr lang="en-US" altLang="ja-JP" sz="1600" dirty="0">
                <a:latin typeface="Courier New" panose="02070309020205020404" pitchFamily="49" charset="0"/>
                <a:cs typeface="Courier New" panose="02070309020205020404" pitchFamily="49" charset="0"/>
              </a:rPr>
              <a:t>("Have a nice day!\n");</a:t>
            </a:r>
          </a:p>
          <a:p>
            <a:r>
              <a:rPr lang="en-US" altLang="ja-JP" sz="1600" dirty="0">
                <a:latin typeface="Courier New" panose="02070309020205020404" pitchFamily="49" charset="0"/>
                <a:cs typeface="Courier New" panose="02070309020205020404" pitchFamily="49" charset="0"/>
              </a:rPr>
              <a:t>  return 0;</a:t>
            </a:r>
          </a:p>
          <a:p>
            <a:r>
              <a:rPr lang="en-US" altLang="ja-JP" sz="1600" dirty="0">
                <a:latin typeface="Courier New" panose="02070309020205020404" pitchFamily="49" charset="0"/>
                <a:cs typeface="Courier New" panose="02070309020205020404" pitchFamily="49" charset="0"/>
              </a:rPr>
              <a:t>}</a:t>
            </a:r>
          </a:p>
        </p:txBody>
      </p:sp>
      <p:sp>
        <p:nvSpPr>
          <p:cNvPr id="4" name="正方形/長方形 3"/>
          <p:cNvSpPr/>
          <p:nvPr/>
        </p:nvSpPr>
        <p:spPr>
          <a:xfrm>
            <a:off x="538226" y="2054363"/>
            <a:ext cx="6114034" cy="7231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538226" y="2777490"/>
            <a:ext cx="7462774" cy="26974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850646" y="3779878"/>
            <a:ext cx="6075934" cy="712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850646" y="4528861"/>
            <a:ext cx="6738874" cy="712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77016" y="581204"/>
            <a:ext cx="7841153" cy="56481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279688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ブロックのメリット</a:t>
            </a:r>
            <a:endParaRPr kumimoji="1" lang="ja-JP" altLang="en-US" dirty="0"/>
          </a:p>
        </p:txBody>
      </p:sp>
      <p:sp>
        <p:nvSpPr>
          <p:cNvPr id="3" name="コンテンツ プレースホルダー 2"/>
          <p:cNvSpPr>
            <a:spLocks noGrp="1"/>
          </p:cNvSpPr>
          <p:nvPr>
            <p:ph idx="1"/>
          </p:nvPr>
        </p:nvSpPr>
        <p:spPr>
          <a:xfrm>
            <a:off x="628650" y="1202076"/>
            <a:ext cx="7886700" cy="5427324"/>
          </a:xfrm>
        </p:spPr>
        <p:txBody>
          <a:bodyPr>
            <a:normAutofit/>
          </a:bodyPr>
          <a:lstStyle/>
          <a:p>
            <a:r>
              <a:rPr kumimoji="1" lang="ja-JP" altLang="en-US" dirty="0" smtClean="0"/>
              <a:t>条件判断を複数組み合わせることで，複雑な判断を行なうことができる．</a:t>
            </a:r>
            <a:endParaRPr kumimoji="1" lang="en-US" altLang="ja-JP" dirty="0" smtClean="0"/>
          </a:p>
          <a:p>
            <a:pPr lvl="1"/>
            <a:r>
              <a:rPr kumimoji="1" lang="ja-JP" altLang="en-US" dirty="0" smtClean="0"/>
              <a:t>新幹線の切符の自動販売機等も，先に入力された情報によって，次に聞いてくることが違うでしょ？</a:t>
            </a:r>
            <a:endParaRPr kumimoji="1" lang="en-US" altLang="ja-JP" dirty="0" smtClean="0"/>
          </a:p>
          <a:p>
            <a:pPr lvl="1"/>
            <a:r>
              <a:rPr lang="ja-JP" altLang="en-US" dirty="0" smtClean="0"/>
              <a:t>所謂，ウィザードを構築する基本的な仕組み．</a:t>
            </a:r>
            <a:endParaRPr lang="en-US" altLang="ja-JP" dirty="0" smtClean="0"/>
          </a:p>
          <a:p>
            <a:pPr lvl="1"/>
            <a:r>
              <a:rPr kumimoji="1" lang="ja-JP" altLang="en-US" dirty="0" smtClean="0"/>
              <a:t>前述の例では，</a:t>
            </a:r>
            <a:r>
              <a:rPr kumimoji="1" lang="en-US" altLang="ja-JP" dirty="0" smtClean="0"/>
              <a:t>1000</a:t>
            </a:r>
            <a:r>
              <a:rPr kumimoji="1" lang="ja-JP" altLang="en-US" dirty="0" smtClean="0"/>
              <a:t>万円未満の収入では，子供の有無は聞かれない．</a:t>
            </a:r>
            <a:endParaRPr kumimoji="1" lang="en-US" altLang="ja-JP" dirty="0" smtClean="0"/>
          </a:p>
          <a:p>
            <a:r>
              <a:rPr lang="ja-JP" altLang="en-US" dirty="0" smtClean="0"/>
              <a:t>必要な変数の有効範囲を明確にできる．</a:t>
            </a:r>
            <a:endParaRPr lang="en-US" altLang="ja-JP" dirty="0" smtClean="0"/>
          </a:p>
          <a:p>
            <a:pPr lvl="1"/>
            <a:r>
              <a:rPr kumimoji="1" lang="ja-JP" altLang="en-US" dirty="0" smtClean="0"/>
              <a:t>前述の例では，</a:t>
            </a:r>
            <a:r>
              <a:rPr kumimoji="1" lang="en-US" altLang="ja-JP" dirty="0" smtClean="0"/>
              <a:t>1000</a:t>
            </a:r>
            <a:r>
              <a:rPr kumimoji="1" lang="ja-JP" altLang="en-US" dirty="0" smtClean="0"/>
              <a:t>万円以上の場合のみ，子供の有無を記録する変数が定義</a:t>
            </a:r>
            <a:r>
              <a:rPr kumimoji="1" lang="en-US" altLang="ja-JP" dirty="0" smtClean="0"/>
              <a:t>(</a:t>
            </a:r>
            <a:r>
              <a:rPr kumimoji="1" lang="ja-JP" altLang="en-US" dirty="0" smtClean="0"/>
              <a:t>宣言</a:t>
            </a:r>
            <a:r>
              <a:rPr kumimoji="1" lang="en-US" altLang="ja-JP" dirty="0" smtClean="0"/>
              <a:t>)</a:t>
            </a:r>
            <a:r>
              <a:rPr kumimoji="1" lang="ja-JP" altLang="en-US" dirty="0" smtClean="0"/>
              <a:t>される．</a:t>
            </a:r>
            <a:endParaRPr kumimoji="1" lang="en-US" altLang="ja-JP" dirty="0" smtClean="0"/>
          </a:p>
          <a:p>
            <a:pPr lvl="1"/>
            <a:r>
              <a:rPr lang="ja-JP" altLang="en-US" dirty="0" smtClean="0"/>
              <a:t>大規模なプログラムでは，変数の有効範囲をできるだけ狭くしないと修正が大変になる．</a:t>
            </a:r>
            <a:endParaRPr lang="en-US" altLang="ja-JP" dirty="0" smtClean="0"/>
          </a:p>
          <a:p>
            <a:pPr lvl="2"/>
            <a:r>
              <a:rPr kumimoji="1" lang="en-US" altLang="ja-JP" dirty="0" smtClean="0"/>
              <a:t>1000</a:t>
            </a:r>
            <a:r>
              <a:rPr kumimoji="1" lang="ja-JP" altLang="en-US" dirty="0" smtClean="0"/>
              <a:t>万行先で代入間違えてても気づかないでしょ？</a:t>
            </a:r>
            <a:endParaRPr kumimoji="1" lang="ja-JP" altLang="en-US" dirty="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27</a:t>
            </a:fld>
            <a:endParaRPr kumimoji="1" lang="ja-JP" altLang="en-US"/>
          </a:p>
        </p:txBody>
      </p:sp>
    </p:spTree>
    <p:extLst>
      <p:ext uri="{BB962C8B-B14F-4D97-AF65-F5344CB8AC3E}">
        <p14:creationId xmlns:p14="http://schemas.microsoft.com/office/powerpoint/2010/main" val="28722107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本日の演習</a:t>
            </a:r>
            <a:r>
              <a:rPr kumimoji="1" lang="en-US" altLang="ja-JP" dirty="0" smtClean="0"/>
              <a:t>4</a:t>
            </a:r>
            <a:endParaRPr kumimoji="1" lang="ja-JP" altLang="en-US" dirty="0"/>
          </a:p>
        </p:txBody>
      </p:sp>
      <p:sp>
        <p:nvSpPr>
          <p:cNvPr id="3" name="コンテンツ プレースホルダー 2"/>
          <p:cNvSpPr>
            <a:spLocks noGrp="1"/>
          </p:cNvSpPr>
          <p:nvPr>
            <p:ph idx="1"/>
          </p:nvPr>
        </p:nvSpPr>
        <p:spPr>
          <a:xfrm>
            <a:off x="628650" y="1202077"/>
            <a:ext cx="7886700" cy="1970782"/>
          </a:xfrm>
        </p:spPr>
        <p:txBody>
          <a:bodyPr>
            <a:normAutofit lnSpcReduction="10000"/>
          </a:bodyPr>
          <a:lstStyle/>
          <a:p>
            <a:pPr>
              <a:lnSpc>
                <a:spcPct val="110000"/>
              </a:lnSpc>
            </a:pPr>
            <a:r>
              <a:rPr kumimoji="1" lang="ja-JP" altLang="en-US" dirty="0" smtClean="0"/>
              <a:t>身長と体重を入力し，</a:t>
            </a:r>
            <a:r>
              <a:rPr lang="ja-JP" altLang="en-US" dirty="0" smtClean="0"/>
              <a:t>身長から体重を引いた値が，</a:t>
            </a:r>
            <a:endParaRPr lang="en-US" altLang="ja-JP" dirty="0" smtClean="0"/>
          </a:p>
          <a:p>
            <a:pPr lvl="1">
              <a:lnSpc>
                <a:spcPct val="110000"/>
              </a:lnSpc>
            </a:pPr>
            <a:r>
              <a:rPr kumimoji="1" lang="en-US" altLang="ja-JP" dirty="0" smtClean="0"/>
              <a:t>100</a:t>
            </a:r>
            <a:r>
              <a:rPr kumimoji="1" lang="ja-JP" altLang="en-US" dirty="0" smtClean="0"/>
              <a:t>以下の場合，「やせろ</a:t>
            </a:r>
            <a:r>
              <a:rPr kumimoji="1" lang="ja-JP" altLang="en-US" dirty="0" smtClean="0"/>
              <a:t>」 </a:t>
            </a:r>
            <a:r>
              <a:rPr kumimoji="1" lang="en-US" altLang="ja-JP" dirty="0" err="1" smtClean="0"/>
              <a:t>yasero</a:t>
            </a:r>
            <a:r>
              <a:rPr kumimoji="1" lang="en-US" altLang="ja-JP" dirty="0" smtClean="0"/>
              <a:t> </a:t>
            </a:r>
            <a:r>
              <a:rPr kumimoji="1" lang="ja-JP" altLang="en-US" dirty="0" smtClean="0"/>
              <a:t>でも可</a:t>
            </a:r>
            <a:endParaRPr lang="en-US" altLang="ja-JP" dirty="0" smtClean="0"/>
          </a:p>
          <a:p>
            <a:pPr lvl="1">
              <a:lnSpc>
                <a:spcPct val="110000"/>
              </a:lnSpc>
            </a:pPr>
            <a:r>
              <a:rPr lang="ja-JP" altLang="en-US" dirty="0" smtClean="0"/>
              <a:t>それ以外</a:t>
            </a:r>
            <a:r>
              <a:rPr lang="ja-JP" altLang="en-US" dirty="0"/>
              <a:t>は「ふとれ</a:t>
            </a:r>
            <a:r>
              <a:rPr lang="ja-JP" altLang="en-US" dirty="0" smtClean="0"/>
              <a:t>」 </a:t>
            </a:r>
            <a:r>
              <a:rPr lang="en-US" altLang="ja-JP" dirty="0" err="1" smtClean="0"/>
              <a:t>futore</a:t>
            </a:r>
            <a:r>
              <a:rPr lang="en-US" altLang="ja-JP" dirty="0" smtClean="0"/>
              <a:t> </a:t>
            </a:r>
            <a:r>
              <a:rPr lang="ja-JP" altLang="en-US" dirty="0" smtClean="0"/>
              <a:t>でも可</a:t>
            </a:r>
            <a:endParaRPr lang="en-US" altLang="ja-JP" dirty="0" smtClean="0"/>
          </a:p>
          <a:p>
            <a:pPr marL="0" indent="0">
              <a:lnSpc>
                <a:spcPct val="110000"/>
              </a:lnSpc>
              <a:buNone/>
            </a:pPr>
            <a:r>
              <a:rPr kumimoji="1" lang="ja-JP" altLang="en-US" dirty="0" smtClean="0"/>
              <a:t>と生意気に助言するプログラムを作成せよ．</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28</a:t>
            </a:fld>
            <a:endParaRPr kumimoji="1" lang="ja-JP" altLang="en-US"/>
          </a:p>
        </p:txBody>
      </p:sp>
      <p:sp>
        <p:nvSpPr>
          <p:cNvPr id="5" name="メモ 4"/>
          <p:cNvSpPr/>
          <p:nvPr/>
        </p:nvSpPr>
        <p:spPr>
          <a:xfrm>
            <a:off x="628650" y="3786846"/>
            <a:ext cx="6691537" cy="2665700"/>
          </a:xfrm>
          <a:prstGeom prst="foldedCorner">
            <a:avLst/>
          </a:prstGeom>
        </p:spPr>
        <p:style>
          <a:lnRef idx="2">
            <a:schemeClr val="dk1"/>
          </a:lnRef>
          <a:fillRef idx="1">
            <a:schemeClr val="lt1"/>
          </a:fillRef>
          <a:effectRef idx="0">
            <a:schemeClr val="dk1"/>
          </a:effectRef>
          <a:fontRef idx="minor">
            <a:schemeClr val="dk1"/>
          </a:fontRef>
        </p:style>
        <p:txBody>
          <a:bodyPr wrap="none" rtlCol="0" anchor="t" anchorCtr="0"/>
          <a:lstStyle/>
          <a:p>
            <a:r>
              <a:rPr kumimoji="1" lang="en-US" altLang="ja-JP" sz="2400" dirty="0" smtClean="0">
                <a:latin typeface="Courier New" panose="02070309020205020404" pitchFamily="49" charset="0"/>
                <a:cs typeface="Courier New" panose="02070309020205020404" pitchFamily="49" charset="0"/>
              </a:rPr>
              <a:t>$ cc –o </a:t>
            </a:r>
            <a:r>
              <a:rPr kumimoji="1" lang="en-US" altLang="ja-JP" sz="2400" dirty="0" err="1" smtClean="0">
                <a:latin typeface="Courier New" panose="02070309020205020404" pitchFamily="49" charset="0"/>
                <a:cs typeface="Courier New" panose="02070309020205020404" pitchFamily="49" charset="0"/>
              </a:rPr>
              <a:t>sbmi</a:t>
            </a:r>
            <a:r>
              <a:rPr kumimoji="1"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sbmi.c</a:t>
            </a:r>
            <a:endParaRPr kumimoji="1" lang="en-US" altLang="ja-JP" sz="2400" dirty="0" smtClean="0">
              <a:latin typeface="Courier New" panose="02070309020205020404" pitchFamily="49" charset="0"/>
              <a:cs typeface="Courier New" panose="02070309020205020404" pitchFamily="49" charset="0"/>
            </a:endParaRPr>
          </a:p>
          <a:p>
            <a:r>
              <a:rPr lang="en-US" altLang="ja-JP" sz="2400" dirty="0" smtClean="0">
                <a:latin typeface="Courier New" panose="02070309020205020404" pitchFamily="49" charset="0"/>
                <a:cs typeface="Courier New" panose="02070309020205020404" pitchFamily="49" charset="0"/>
              </a:rPr>
              <a:t>$ ./</a:t>
            </a:r>
            <a:r>
              <a:rPr lang="en-US" altLang="ja-JP" sz="2400" dirty="0" err="1" smtClean="0">
                <a:latin typeface="Courier New" panose="02070309020205020404" pitchFamily="49" charset="0"/>
                <a:cs typeface="Courier New" panose="02070309020205020404" pitchFamily="49" charset="0"/>
              </a:rPr>
              <a:t>sbmi</a:t>
            </a:r>
            <a:endParaRPr kumimoji="1" lang="en-US" altLang="ja-JP" sz="2400" dirty="0" smtClean="0">
              <a:latin typeface="Courier New" panose="02070309020205020404" pitchFamily="49" charset="0"/>
              <a:cs typeface="Courier New" panose="02070309020205020404" pitchFamily="49" charset="0"/>
            </a:endParaRPr>
          </a:p>
          <a:p>
            <a:r>
              <a:rPr lang="en-US" altLang="ja-JP" sz="2400" dirty="0" smtClean="0">
                <a:solidFill>
                  <a:srgbClr val="FF3300"/>
                </a:solidFill>
                <a:latin typeface="Courier New" panose="02070309020205020404" pitchFamily="49" charset="0"/>
                <a:cs typeface="Courier New" panose="02070309020205020404" pitchFamily="49" charset="0"/>
              </a:rPr>
              <a:t>175</a:t>
            </a:r>
          </a:p>
          <a:p>
            <a:r>
              <a:rPr lang="en-US" altLang="ja-JP" sz="2400" dirty="0" smtClean="0">
                <a:solidFill>
                  <a:srgbClr val="FF3300"/>
                </a:solidFill>
                <a:latin typeface="Courier New" panose="02070309020205020404" pitchFamily="49" charset="0"/>
                <a:cs typeface="Courier New" panose="02070309020205020404" pitchFamily="49" charset="0"/>
              </a:rPr>
              <a:t>80</a:t>
            </a:r>
          </a:p>
          <a:p>
            <a:r>
              <a:rPr lang="en-US" altLang="ja-JP" sz="2400" dirty="0" smtClean="0">
                <a:latin typeface="Courier New" panose="02070309020205020404" pitchFamily="49" charset="0"/>
                <a:cs typeface="Courier New" panose="02070309020205020404" pitchFamily="49" charset="0"/>
              </a:rPr>
              <a:t>height = 175 weight = 80</a:t>
            </a:r>
          </a:p>
          <a:p>
            <a:r>
              <a:rPr lang="en-US" altLang="ja-JP" sz="2400" dirty="0" smtClean="0">
                <a:latin typeface="Courier New" panose="02070309020205020404" pitchFamily="49" charset="0"/>
                <a:cs typeface="Courier New" panose="02070309020205020404" pitchFamily="49" charset="0"/>
              </a:rPr>
              <a:t>Lose your weight!</a:t>
            </a:r>
          </a:p>
          <a:p>
            <a:r>
              <a:rPr lang="en-US" altLang="ja-JP" sz="2400" dirty="0" smtClean="0">
                <a:latin typeface="Courier New" panose="02070309020205020404" pitchFamily="49" charset="0"/>
                <a:cs typeface="Courier New" panose="02070309020205020404" pitchFamily="49" charset="0"/>
              </a:rPr>
              <a:t>$ </a:t>
            </a:r>
          </a:p>
        </p:txBody>
      </p:sp>
      <p:sp>
        <p:nvSpPr>
          <p:cNvPr id="6" name="テキスト ボックス 5"/>
          <p:cNvSpPr txBox="1"/>
          <p:nvPr/>
        </p:nvSpPr>
        <p:spPr>
          <a:xfrm>
            <a:off x="507465" y="3263626"/>
            <a:ext cx="3283271" cy="523220"/>
          </a:xfrm>
          <a:prstGeom prst="rect">
            <a:avLst/>
          </a:prstGeom>
          <a:noFill/>
        </p:spPr>
        <p:txBody>
          <a:bodyPr wrap="none" rtlCol="0">
            <a:spAutoFit/>
          </a:bodyPr>
          <a:lstStyle/>
          <a:p>
            <a:r>
              <a:rPr kumimoji="1" lang="ja-JP" altLang="en-US" sz="2800" dirty="0" smtClean="0"/>
              <a:t>期待される結果の例</a:t>
            </a:r>
            <a:endParaRPr kumimoji="1" lang="ja-JP" altLang="en-US" sz="2800" dirty="0"/>
          </a:p>
        </p:txBody>
      </p:sp>
      <p:sp>
        <p:nvSpPr>
          <p:cNvPr id="7" name="角丸四角形吹き出し 6"/>
          <p:cNvSpPr/>
          <p:nvPr/>
        </p:nvSpPr>
        <p:spPr>
          <a:xfrm>
            <a:off x="5827924" y="3690651"/>
            <a:ext cx="2785398" cy="1252616"/>
          </a:xfrm>
          <a:prstGeom prst="wedgeRoundRectCallout">
            <a:avLst>
              <a:gd name="adj1" fmla="val -205106"/>
              <a:gd name="adj2" fmla="val 47222"/>
              <a:gd name="adj3" fmla="val 16667"/>
            </a:avLst>
          </a:prstGeom>
          <a:solidFill>
            <a:srgbClr val="FFCCFF"/>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コレはユーザーが</a:t>
            </a:r>
            <a:endParaRPr kumimoji="1" lang="en-US" altLang="ja-JP" dirty="0" smtClean="0"/>
          </a:p>
          <a:p>
            <a:pPr algn="ctr"/>
            <a:r>
              <a:rPr lang="en-US" altLang="ja-JP" dirty="0" smtClean="0"/>
              <a:t>175</a:t>
            </a:r>
            <a:r>
              <a:rPr lang="ja-JP" altLang="en-US" dirty="0" smtClean="0"/>
              <a:t>と</a:t>
            </a:r>
            <a:r>
              <a:rPr lang="en-US" altLang="ja-JP" dirty="0" smtClean="0"/>
              <a:t>80</a:t>
            </a:r>
            <a:r>
              <a:rPr lang="ja-JP" altLang="en-US" dirty="0"/>
              <a:t>を</a:t>
            </a:r>
            <a:r>
              <a:rPr lang="ja-JP" altLang="en-US" dirty="0" smtClean="0"/>
              <a:t>入力して，</a:t>
            </a:r>
            <a:endParaRPr lang="en-US" altLang="ja-JP" dirty="0" smtClean="0"/>
          </a:p>
          <a:p>
            <a:pPr algn="ctr"/>
            <a:r>
              <a:rPr kumimoji="1" lang="ja-JP" altLang="en-US" dirty="0" smtClean="0"/>
              <a:t>それぞれエンターを押す</a:t>
            </a:r>
            <a:endParaRPr kumimoji="1" lang="en-US" altLang="ja-JP" dirty="0" smtClean="0"/>
          </a:p>
          <a:p>
            <a:pPr algn="ctr"/>
            <a:r>
              <a:rPr kumimoji="1" lang="ja-JP" altLang="en-US" dirty="0" smtClean="0"/>
              <a:t>ものとしてください．</a:t>
            </a:r>
            <a:endParaRPr kumimoji="1" lang="ja-JP" altLang="en-US" dirty="0"/>
          </a:p>
        </p:txBody>
      </p:sp>
    </p:spTree>
    <p:extLst>
      <p:ext uri="{BB962C8B-B14F-4D97-AF65-F5344CB8AC3E}">
        <p14:creationId xmlns:p14="http://schemas.microsoft.com/office/powerpoint/2010/main" val="2247669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本日は以上</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46B2F52-C7B9-4691-9EF1-7AA61A7F3363}" type="slidenum">
              <a:rPr kumimoji="1" lang="ja-JP" altLang="en-US" smtClean="0"/>
              <a:t>29</a:t>
            </a:fld>
            <a:endParaRPr kumimoji="1" lang="ja-JP" altLang="en-US"/>
          </a:p>
        </p:txBody>
      </p:sp>
    </p:spTree>
    <p:extLst>
      <p:ext uri="{BB962C8B-B14F-4D97-AF65-F5344CB8AC3E}">
        <p14:creationId xmlns:p14="http://schemas.microsoft.com/office/powerpoint/2010/main" val="4977621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6C7E8FBA-CAD4-4D0A-95ED-D5A50D1AA4B6}" vid="{66FB06C3-E27F-44A4-A5CB-E6325F85189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kaiya</Template>
  <TotalTime>267</TotalTime>
  <Words>2469</Words>
  <Application>Microsoft Office PowerPoint</Application>
  <PresentationFormat>画面に合わせる (4:3)</PresentationFormat>
  <Paragraphs>368</Paragraphs>
  <Slides>29</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29</vt:i4>
      </vt:variant>
    </vt:vector>
  </HeadingPairs>
  <TitlesOfParts>
    <vt:vector size="35" baseType="lpstr">
      <vt:lpstr>ＭＳ Ｐゴシック</vt:lpstr>
      <vt:lpstr>Arial</vt:lpstr>
      <vt:lpstr>Calibri</vt:lpstr>
      <vt:lpstr>Courier New</vt:lpstr>
      <vt:lpstr>Times New Roman</vt:lpstr>
      <vt:lpstr>Office テーマ</vt:lpstr>
      <vt:lpstr>プログラミングI  数理物理，総合理学等向け</vt:lpstr>
      <vt:lpstr>目次</vt:lpstr>
      <vt:lpstr>キーボードから変数に整数を入力</vt:lpstr>
      <vt:lpstr>プログラム中の注釈 コメント文</vt:lpstr>
      <vt:lpstr>参考 全角スペースは無効化がベター</vt:lpstr>
      <vt:lpstr>コメントの例</vt:lpstr>
      <vt:lpstr>プログラムの空白や改行について</vt:lpstr>
      <vt:lpstr>演習問題2</vt:lpstr>
      <vt:lpstr>演習2のポイント</vt:lpstr>
      <vt:lpstr>演算子の補足</vt:lpstr>
      <vt:lpstr>剰余演算 %</vt:lpstr>
      <vt:lpstr>プログラムの基本動作</vt:lpstr>
      <vt:lpstr>条件分岐の必然性</vt:lpstr>
      <vt:lpstr>C言語での条件とは？</vt:lpstr>
      <vt:lpstr>Cでの条件の書き方 (if then)</vt:lpstr>
      <vt:lpstr>Cでの数値条件の書き方</vt:lpstr>
      <vt:lpstr>条件分岐を図で書くと</vt:lpstr>
      <vt:lpstr>Cでの条件の書き方 (if then else)</vt:lpstr>
      <vt:lpstr>図で書くと</vt:lpstr>
      <vt:lpstr>List 4-1改 p.83</vt:lpstr>
      <vt:lpstr>変数，スコープ，ブロック</vt:lpstr>
      <vt:lpstr>以下の矩形がそれぞれブロック</vt:lpstr>
      <vt:lpstr>ブロックに注目した例1</vt:lpstr>
      <vt:lpstr>PowerPoint プレゼンテーション</vt:lpstr>
      <vt:lpstr>ブロックに注目した例2</vt:lpstr>
      <vt:lpstr>PowerPoint プレゼンテーション</vt:lpstr>
      <vt:lpstr>ブロックのメリット</vt:lpstr>
      <vt:lpstr>本日の演習4</vt:lpstr>
      <vt:lpstr>本日は以上</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kaiya</dc:creator>
  <cp:lastModifiedBy>kaiya</cp:lastModifiedBy>
  <cp:revision>78</cp:revision>
  <dcterms:created xsi:type="dcterms:W3CDTF">2014-10-22T08:20:04Z</dcterms:created>
  <dcterms:modified xsi:type="dcterms:W3CDTF">2018-10-14T15:51:00Z</dcterms:modified>
</cp:coreProperties>
</file>