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7" r:id="rId2"/>
    <p:sldId id="259" r:id="rId3"/>
    <p:sldId id="260" r:id="rId4"/>
    <p:sldId id="262" r:id="rId5"/>
    <p:sldId id="261" r:id="rId6"/>
    <p:sldId id="263" r:id="rId7"/>
    <p:sldId id="264" r:id="rId8"/>
    <p:sldId id="265" r:id="rId9"/>
    <p:sldId id="266" r:id="rId10"/>
    <p:sldId id="267" r:id="rId11"/>
    <p:sldId id="268" r:id="rId12"/>
    <p:sldId id="295"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97" r:id="rId28"/>
    <p:sldId id="293" r:id="rId29"/>
    <p:sldId id="286" r:id="rId30"/>
    <p:sldId id="294" r:id="rId31"/>
    <p:sldId id="296" r:id="rId32"/>
    <p:sldId id="287" r:id="rId33"/>
    <p:sldId id="288" r:id="rId34"/>
    <p:sldId id="289" r:id="rId35"/>
    <p:sldId id="290" r:id="rId36"/>
    <p:sldId id="291" r:id="rId37"/>
    <p:sldId id="292" r:id="rId3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660"/>
  </p:normalViewPr>
  <p:slideViewPr>
    <p:cSldViewPr snapToGrid="0">
      <p:cViewPr varScale="1">
        <p:scale>
          <a:sx n="85" d="100"/>
          <a:sy n="85" d="100"/>
        </p:scale>
        <p:origin x="138" y="8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224E17-A40F-45E9-B3F1-0F714F3CB5BA}" type="datetimeFigureOut">
              <a:rPr kumimoji="1" lang="ja-JP" altLang="en-US" smtClean="0"/>
              <a:t>2018/10/13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2CBC43-8635-448E-B1EA-5A9B5CCE4527}" type="slidenum">
              <a:rPr kumimoji="1" lang="ja-JP" altLang="en-US" smtClean="0"/>
              <a:t>‹#›</a:t>
            </a:fld>
            <a:endParaRPr kumimoji="1" lang="ja-JP" altLang="en-US"/>
          </a:p>
        </p:txBody>
      </p:sp>
    </p:spTree>
    <p:extLst>
      <p:ext uri="{BB962C8B-B14F-4D97-AF65-F5344CB8AC3E}">
        <p14:creationId xmlns:p14="http://schemas.microsoft.com/office/powerpoint/2010/main" val="9508681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D988A62-B506-45F1-9B5A-D5B41B60EB20}" type="slidenum">
              <a:rPr kumimoji="1" lang="ja-JP" altLang="en-US" smtClean="0"/>
              <a:t>1</a:t>
            </a:fld>
            <a:endParaRPr kumimoji="1" lang="ja-JP" altLang="en-US"/>
          </a:p>
        </p:txBody>
      </p:sp>
    </p:spTree>
    <p:extLst>
      <p:ext uri="{BB962C8B-B14F-4D97-AF65-F5344CB8AC3E}">
        <p14:creationId xmlns:p14="http://schemas.microsoft.com/office/powerpoint/2010/main" val="1829554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EEF5AB6-577A-4DD1-9458-908E294E4650}" type="slidenum">
              <a:rPr kumimoji="1" lang="ja-JP" altLang="en-US" smtClean="0"/>
              <a:t>37</a:t>
            </a:fld>
            <a:endParaRPr kumimoji="1" lang="ja-JP" altLang="en-US"/>
          </a:p>
        </p:txBody>
      </p:sp>
    </p:spTree>
    <p:extLst>
      <p:ext uri="{BB962C8B-B14F-4D97-AF65-F5344CB8AC3E}">
        <p14:creationId xmlns:p14="http://schemas.microsoft.com/office/powerpoint/2010/main" val="230644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4800">
                <a:latin typeface="Times New Roman" panose="02020603050405020304" pitchFamily="18" charset="0"/>
                <a:cs typeface="Times New Roman" panose="02020603050405020304" pitchFamily="18" charset="0"/>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4051005"/>
            <a:ext cx="6858000" cy="1828799"/>
          </a:xfrm>
        </p:spPr>
        <p:txBody>
          <a:bodyPr>
            <a:normAutofit/>
          </a:bodyPr>
          <a:lstStyle>
            <a:lvl1pPr marL="0" indent="0" algn="ctr">
              <a:buNone/>
              <a:defRPr sz="40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71CC077-DFFE-4E10-BD73-450B3E4231FF}" type="datetime1">
              <a:rPr kumimoji="1" lang="ja-JP" altLang="en-US" smtClean="0"/>
              <a:t>2018/10/13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17206667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A6CF55D-4998-4F7C-B700-4072BA4C2886}" type="datetime1">
              <a:rPr kumimoji="1" lang="ja-JP" altLang="en-US" smtClean="0"/>
              <a:t>2018/10/13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383123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CD87B6F-4335-4C0B-AE92-C580B9A8853D}" type="datetime1">
              <a:rPr kumimoji="1" lang="ja-JP" altLang="en-US" smtClean="0"/>
              <a:t>2018/10/13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36786668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227353"/>
            <a:ext cx="3886200" cy="494961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227353"/>
            <a:ext cx="3886200" cy="494961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6246ADDF-0A28-4CF3-B88E-EE770D6B3AE9}" type="datetime1">
              <a:rPr kumimoji="1" lang="ja-JP" altLang="en-US" smtClean="0"/>
              <a:t>2018/10/13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1997748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703386"/>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37B996A2-B1F3-4E44-8C96-0E58137F0DF9}" type="datetime1">
              <a:rPr kumimoji="1" lang="ja-JP" altLang="en-US" smtClean="0"/>
              <a:t>2018/10/13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8549439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9DBBE36E-A893-44D1-811F-4B6F02F5B2AA}" type="datetime1">
              <a:rPr kumimoji="1" lang="ja-JP" altLang="en-US" smtClean="0"/>
              <a:t>2018/10/13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67664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585971-6D19-4C0B-A019-AAAB8BE28E0A}" type="datetime1">
              <a:rPr kumimoji="1" lang="ja-JP" altLang="en-US" smtClean="0"/>
              <a:t>2018/10/13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216489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240462CA-F743-416F-952A-066AA399032C}" type="datetime1">
              <a:rPr kumimoji="1" lang="ja-JP" altLang="en-US" smtClean="0"/>
              <a:t>2018/10/13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3571449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9044C39-45FE-430C-8CB7-60A6B6256182}" type="datetime1">
              <a:rPr kumimoji="1" lang="ja-JP" altLang="en-US" smtClean="0"/>
              <a:t>2018/10/13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817165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5B70F87-2D63-4B26-95FD-0D0882154F30}" type="datetime1">
              <a:rPr kumimoji="1" lang="ja-JP" altLang="en-US" smtClean="0"/>
              <a:t>2018/10/13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72680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04590E8-CD0C-4E79-A8A4-1641789C8B39}" type="datetime1">
              <a:rPr kumimoji="1" lang="ja-JP" altLang="en-US" smtClean="0"/>
              <a:t>2018/10/13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6238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68283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202076"/>
            <a:ext cx="7886700" cy="4974887"/>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8F6AAD-D6C8-4E04-9966-30E4ECA681F6}" type="datetime1">
              <a:rPr kumimoji="1" lang="ja-JP" altLang="en-US" smtClean="0"/>
              <a:t>2018/10/13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400" b="1">
                <a:solidFill>
                  <a:schemeClr val="tx1"/>
                </a:solidFill>
                <a:latin typeface="Times New Roman" panose="02020603050405020304" pitchFamily="18" charset="0"/>
                <a:cs typeface="Times New Roman" panose="02020603050405020304" pitchFamily="18" charset="0"/>
              </a:defRPr>
            </a:lvl1pPr>
          </a:lstStyle>
          <a:p>
            <a:fld id="{E46B2F52-C7B9-4691-9EF1-7AA61A7F3363}" type="slidenum">
              <a:rPr lang="ja-JP" altLang="en-US" smtClean="0"/>
              <a:pPr/>
              <a:t>‹#›</a:t>
            </a:fld>
            <a:endParaRPr lang="ja-JP" altLang="en-US" dirty="0"/>
          </a:p>
        </p:txBody>
      </p:sp>
    </p:spTree>
    <p:extLst>
      <p:ext uri="{BB962C8B-B14F-4D97-AF65-F5344CB8AC3E}">
        <p14:creationId xmlns:p14="http://schemas.microsoft.com/office/powerpoint/2010/main" val="3496777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lnSpc>
          <a:spcPct val="90000"/>
        </a:lnSpc>
        <a:spcBef>
          <a:spcPct val="0"/>
        </a:spcBef>
        <a:buNone/>
        <a:defRPr kumimoji="1"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0521" y="1937657"/>
            <a:ext cx="8517698" cy="1926772"/>
          </a:xfrm>
        </p:spPr>
        <p:txBody>
          <a:bodyPr/>
          <a:lstStyle/>
          <a:p>
            <a:r>
              <a:rPr kumimoji="1" lang="ja-JP" altLang="en-US" dirty="0" smtClean="0"/>
              <a:t>プログラミング</a:t>
            </a:r>
            <a:r>
              <a:rPr kumimoji="1" lang="en-US" altLang="ja-JP" dirty="0" smtClean="0"/>
              <a:t>I</a:t>
            </a:r>
            <a:r>
              <a:rPr lang="ja-JP" altLang="en-US" dirty="0"/>
              <a:t> 第</a:t>
            </a:r>
            <a:r>
              <a:rPr lang="en-US" altLang="ja-JP" dirty="0" smtClean="0"/>
              <a:t>2</a:t>
            </a:r>
            <a:r>
              <a:rPr lang="ja-JP" altLang="en-US" dirty="0"/>
              <a:t>回</a:t>
            </a:r>
            <a:r>
              <a:rPr kumimoji="1" lang="en-US" altLang="ja-JP" dirty="0" smtClean="0"/>
              <a:t/>
            </a:r>
            <a:br>
              <a:rPr kumimoji="1" lang="en-US" altLang="ja-JP" dirty="0" smtClean="0"/>
            </a:br>
            <a:r>
              <a:rPr kumimoji="1" lang="ja-JP" altLang="en-US" dirty="0" smtClean="0"/>
              <a:t>数理物理，総合理学等向け</a:t>
            </a:r>
            <a:endParaRPr kumimoji="1" lang="ja-JP" altLang="en-US" dirty="0"/>
          </a:p>
        </p:txBody>
      </p:sp>
      <p:sp>
        <p:nvSpPr>
          <p:cNvPr id="3" name="サブタイトル 2"/>
          <p:cNvSpPr>
            <a:spLocks noGrp="1"/>
          </p:cNvSpPr>
          <p:nvPr>
            <p:ph type="subTitle" idx="1"/>
          </p:nvPr>
        </p:nvSpPr>
        <p:spPr>
          <a:xfrm>
            <a:off x="1143000" y="4495379"/>
            <a:ext cx="6858000" cy="1611507"/>
          </a:xfrm>
        </p:spPr>
        <p:txBody>
          <a:bodyPr/>
          <a:lstStyle/>
          <a:p>
            <a:r>
              <a:rPr kumimoji="1" lang="en-US" altLang="ja-JP" dirty="0" smtClean="0"/>
              <a:t>2018</a:t>
            </a:r>
            <a:r>
              <a:rPr kumimoji="1" lang="ja-JP" altLang="en-US" dirty="0" smtClean="0"/>
              <a:t>年</a:t>
            </a:r>
            <a:r>
              <a:rPr lang="en-US" altLang="ja-JP" dirty="0" smtClean="0"/>
              <a:t>10</a:t>
            </a:r>
            <a:r>
              <a:rPr kumimoji="1" lang="ja-JP" altLang="en-US" dirty="0" smtClean="0"/>
              <a:t>月</a:t>
            </a:r>
            <a:r>
              <a:rPr lang="en-US" altLang="ja-JP" dirty="0"/>
              <a:t>1</a:t>
            </a:r>
            <a:r>
              <a:rPr kumimoji="1" lang="ja-JP" altLang="en-US" dirty="0" smtClean="0"/>
              <a:t>日</a:t>
            </a:r>
            <a:endParaRPr kumimoji="1" lang="en-US" altLang="ja-JP" dirty="0" smtClean="0"/>
          </a:p>
          <a:p>
            <a:r>
              <a:rPr lang="ja-JP" altLang="en-US" dirty="0" smtClean="0"/>
              <a:t>海谷 治彦</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a:t>
            </a:fld>
            <a:endParaRPr kumimoji="1" lang="ja-JP" altLang="en-US" dirty="0"/>
          </a:p>
        </p:txBody>
      </p:sp>
    </p:spTree>
    <p:extLst>
      <p:ext uri="{BB962C8B-B14F-4D97-AF65-F5344CB8AC3E}">
        <p14:creationId xmlns:p14="http://schemas.microsoft.com/office/powerpoint/2010/main" val="1366282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kumimoji="1" lang="ja-JP" altLang="en-US" dirty="0" smtClean="0"/>
              <a:t>第</a:t>
            </a:r>
            <a:r>
              <a:rPr kumimoji="1" lang="en-US" altLang="ja-JP" dirty="0" smtClean="0"/>
              <a:t>2</a:t>
            </a:r>
            <a:r>
              <a:rPr kumimoji="1" lang="ja-JP" altLang="en-US" dirty="0" smtClean="0"/>
              <a:t>章 </a:t>
            </a:r>
            <a:r>
              <a:rPr lang="en-US" altLang="ja-JP" dirty="0" smtClean="0"/>
              <a:t>(</a:t>
            </a:r>
            <a:r>
              <a:rPr lang="ja-JP" altLang="en-US" dirty="0" smtClean="0"/>
              <a:t>レ</a:t>
            </a:r>
            <a:r>
              <a:rPr lang="en-US" altLang="ja-JP" dirty="0" smtClean="0"/>
              <a:t>)</a:t>
            </a:r>
            <a:r>
              <a:rPr lang="ja-JP" altLang="en-US" dirty="0" smtClean="0"/>
              <a:t> </a:t>
            </a:r>
            <a:r>
              <a:rPr lang="en-US" altLang="ja-JP" dirty="0" smtClean="0"/>
              <a:t>2</a:t>
            </a:r>
            <a:r>
              <a:rPr lang="ja-JP" altLang="en-US" dirty="0" smtClean="0"/>
              <a:t>章</a:t>
            </a:r>
            <a:r>
              <a:rPr lang="en-US" altLang="ja-JP" dirty="0" smtClean="0"/>
              <a:t>(</a:t>
            </a:r>
            <a:r>
              <a:rPr lang="ja-JP" altLang="en-US" dirty="0" smtClean="0"/>
              <a:t>明</a:t>
            </a:r>
            <a:r>
              <a:rPr lang="en-US" altLang="ja-JP" dirty="0" smtClean="0"/>
              <a:t>)</a:t>
            </a:r>
            <a:r>
              <a:rPr kumimoji="1" lang="ja-JP" altLang="en-US" dirty="0" smtClean="0"/>
              <a:t>「数値の計算」</a:t>
            </a:r>
            <a:r>
              <a:rPr lang="ja-JP" altLang="en-US" dirty="0" smtClean="0"/>
              <a:t>と</a:t>
            </a:r>
            <a:endParaRPr lang="en-US" altLang="ja-JP" dirty="0" smtClean="0"/>
          </a:p>
          <a:p>
            <a:r>
              <a:rPr lang="en-US" altLang="ja-JP" dirty="0" smtClean="0"/>
              <a:t>3</a:t>
            </a:r>
            <a:r>
              <a:rPr lang="ja-JP" altLang="en-US" dirty="0" smtClean="0"/>
              <a:t>章</a:t>
            </a:r>
            <a:r>
              <a:rPr lang="en-US" altLang="ja-JP" dirty="0" smtClean="0"/>
              <a:t>(</a:t>
            </a:r>
            <a:r>
              <a:rPr lang="ja-JP" altLang="en-US" dirty="0" smtClean="0"/>
              <a:t>レ</a:t>
            </a:r>
            <a:r>
              <a:rPr lang="en-US" altLang="ja-JP" dirty="0" smtClean="0"/>
              <a:t>) 1-2</a:t>
            </a:r>
            <a:r>
              <a:rPr lang="ja-JP" altLang="en-US" dirty="0" smtClean="0"/>
              <a:t>章</a:t>
            </a:r>
            <a:r>
              <a:rPr lang="en-US" altLang="ja-JP" dirty="0" smtClean="0"/>
              <a:t>(</a:t>
            </a:r>
            <a:r>
              <a:rPr lang="ja-JP" altLang="en-US" dirty="0" smtClean="0"/>
              <a:t>明</a:t>
            </a:r>
            <a:r>
              <a:rPr lang="en-US" altLang="ja-JP" dirty="0" smtClean="0"/>
              <a:t>)</a:t>
            </a:r>
            <a:r>
              <a:rPr lang="ja-JP" altLang="en-US" dirty="0" smtClean="0"/>
              <a:t>「変数」</a:t>
            </a:r>
            <a:r>
              <a:rPr kumimoji="1" lang="ja-JP" altLang="en-US" dirty="0" smtClean="0"/>
              <a:t>の内容となります．</a:t>
            </a:r>
            <a:endParaRPr kumimoji="1" lang="en-US" altLang="ja-JP" dirty="0" smtClean="0"/>
          </a:p>
          <a:p>
            <a:endParaRPr lang="en-US" altLang="ja-JP" dirty="0"/>
          </a:p>
          <a:p>
            <a:r>
              <a:rPr lang="ja-JP" altLang="en-US" dirty="0" smtClean="0"/>
              <a:t>整数における加減乗除の計算</a:t>
            </a:r>
            <a:endParaRPr lang="en-US" altLang="ja-JP" dirty="0" smtClean="0"/>
          </a:p>
          <a:p>
            <a:r>
              <a:rPr kumimoji="1" lang="ja-JP" altLang="en-US" dirty="0" smtClean="0"/>
              <a:t>その結果を</a:t>
            </a:r>
            <a:r>
              <a:rPr kumimoji="1" lang="en-US" altLang="ja-JP" dirty="0" err="1" smtClean="0"/>
              <a:t>printf</a:t>
            </a:r>
            <a:r>
              <a:rPr kumimoji="1" lang="ja-JP" altLang="en-US" dirty="0" smtClean="0"/>
              <a:t>で表示する方法</a:t>
            </a:r>
            <a:endParaRPr kumimoji="1" lang="en-US" altLang="ja-JP" dirty="0" smtClean="0"/>
          </a:p>
          <a:p>
            <a:r>
              <a:rPr lang="ja-JP" altLang="en-US" dirty="0"/>
              <a:t>数学の変数との違い</a:t>
            </a:r>
            <a:endParaRPr lang="en-US" altLang="ja-JP" dirty="0"/>
          </a:p>
          <a:p>
            <a:r>
              <a:rPr lang="ja-JP" altLang="en-US" dirty="0"/>
              <a:t>変数を</a:t>
            </a:r>
            <a:r>
              <a:rPr lang="ja-JP" altLang="en-US" dirty="0" smtClean="0"/>
              <a:t>定義</a:t>
            </a:r>
            <a:r>
              <a:rPr lang="en-US" altLang="ja-JP" dirty="0" smtClean="0"/>
              <a:t>(</a:t>
            </a:r>
            <a:r>
              <a:rPr lang="ja-JP" altLang="en-US" dirty="0" smtClean="0"/>
              <a:t>宣言</a:t>
            </a:r>
            <a:r>
              <a:rPr lang="en-US" altLang="ja-JP" dirty="0" smtClean="0"/>
              <a:t>)</a:t>
            </a:r>
            <a:r>
              <a:rPr lang="ja-JP" altLang="en-US" dirty="0" smtClean="0"/>
              <a:t>する</a:t>
            </a:r>
            <a:endParaRPr lang="en-US" altLang="ja-JP" dirty="0"/>
          </a:p>
          <a:p>
            <a:r>
              <a:rPr lang="ja-JP" altLang="en-US" dirty="0"/>
              <a:t>型について</a:t>
            </a:r>
            <a:endParaRPr lang="en-US" altLang="ja-JP" dirty="0"/>
          </a:p>
          <a:p>
            <a:r>
              <a:rPr lang="ja-JP" altLang="en-US" dirty="0"/>
              <a:t>変数に値をしまう</a:t>
            </a:r>
            <a:endParaRPr lang="en-US" altLang="ja-JP" dirty="0"/>
          </a:p>
          <a:p>
            <a:r>
              <a:rPr lang="ja-JP" altLang="en-US" dirty="0"/>
              <a:t>変数の値を読む</a:t>
            </a:r>
            <a:endParaRPr lang="en-US" altLang="ja-JP" dirty="0"/>
          </a:p>
          <a:p>
            <a:r>
              <a:rPr lang="ja-JP" altLang="en-US" dirty="0"/>
              <a:t>実数の表示フォーマット </a:t>
            </a:r>
            <a:r>
              <a:rPr lang="en-US" altLang="ja-JP" dirty="0"/>
              <a:t>(</a:t>
            </a:r>
            <a:r>
              <a:rPr lang="en-US" altLang="ja-JP" dirty="0" err="1"/>
              <a:t>printf</a:t>
            </a:r>
            <a:r>
              <a:rPr lang="en-US" altLang="ja-JP" dirty="0"/>
              <a:t>)</a:t>
            </a:r>
          </a:p>
          <a:p>
            <a:r>
              <a:rPr lang="ja-JP" altLang="en-US" dirty="0" smtClean="0"/>
              <a:t>ユーザーが入力した数値を変数に読み込む</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a:t>
            </a:fld>
            <a:endParaRPr kumimoji="1" lang="ja-JP" altLang="en-US"/>
          </a:p>
        </p:txBody>
      </p:sp>
    </p:spTree>
    <p:extLst>
      <p:ext uri="{BB962C8B-B14F-4D97-AF65-F5344CB8AC3E}">
        <p14:creationId xmlns:p14="http://schemas.microsoft.com/office/powerpoint/2010/main" val="1608315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四則</a:t>
            </a:r>
            <a:r>
              <a:rPr lang="ja-JP" altLang="en-US" dirty="0" smtClean="0"/>
              <a:t>演算の記号がちょっと違う</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3600" dirty="0" smtClean="0"/>
              <a:t>足し算 ＋ ⇒ </a:t>
            </a:r>
            <a:r>
              <a:rPr kumimoji="1" lang="en-US" altLang="ja-JP" sz="3600" dirty="0" smtClean="0">
                <a:latin typeface="Courier New" panose="02070309020205020404" pitchFamily="49" charset="0"/>
                <a:cs typeface="Courier New" panose="02070309020205020404" pitchFamily="49" charset="0"/>
              </a:rPr>
              <a:t>+</a:t>
            </a:r>
          </a:p>
          <a:p>
            <a:pPr lvl="1"/>
            <a:r>
              <a:rPr lang="ja-JP" altLang="en-US" sz="3200" dirty="0" smtClean="0">
                <a:latin typeface="Courier New" panose="02070309020205020404" pitchFamily="49" charset="0"/>
                <a:cs typeface="Courier New" panose="02070309020205020404" pitchFamily="49" charset="0"/>
              </a:rPr>
              <a:t>例 </a:t>
            </a:r>
            <a:r>
              <a:rPr lang="en-US" altLang="ja-JP" sz="3200" dirty="0" smtClean="0">
                <a:latin typeface="Courier New" panose="02070309020205020404" pitchFamily="49" charset="0"/>
                <a:cs typeface="Courier New" panose="02070309020205020404" pitchFamily="49" charset="0"/>
              </a:rPr>
              <a:t>3+2</a:t>
            </a:r>
            <a:endParaRPr kumimoji="1" lang="en-US" altLang="ja-JP" sz="3200" dirty="0" smtClean="0">
              <a:latin typeface="Courier New" panose="02070309020205020404" pitchFamily="49" charset="0"/>
              <a:cs typeface="Courier New" panose="02070309020205020404" pitchFamily="49" charset="0"/>
            </a:endParaRPr>
          </a:p>
          <a:p>
            <a:r>
              <a:rPr lang="ja-JP" altLang="en-US" sz="3600" dirty="0" smtClean="0"/>
              <a:t>引き算 － ⇒ </a:t>
            </a:r>
            <a:r>
              <a:rPr lang="en-US" altLang="ja-JP" sz="3600" dirty="0" smtClean="0">
                <a:latin typeface="Courier New" panose="02070309020205020404" pitchFamily="49" charset="0"/>
                <a:cs typeface="Courier New" panose="02070309020205020404" pitchFamily="49" charset="0"/>
              </a:rPr>
              <a:t>-</a:t>
            </a:r>
          </a:p>
          <a:p>
            <a:pPr lvl="1"/>
            <a:r>
              <a:rPr lang="ja-JP" altLang="en-US" sz="3200" dirty="0" smtClean="0">
                <a:latin typeface="Courier New" panose="02070309020205020404" pitchFamily="49" charset="0"/>
                <a:cs typeface="Courier New" panose="02070309020205020404" pitchFamily="49" charset="0"/>
              </a:rPr>
              <a:t>例 </a:t>
            </a:r>
            <a:r>
              <a:rPr lang="en-US" altLang="ja-JP" sz="3200" dirty="0" smtClean="0">
                <a:latin typeface="Courier New" panose="02070309020205020404" pitchFamily="49" charset="0"/>
                <a:cs typeface="Courier New" panose="02070309020205020404" pitchFamily="49" charset="0"/>
              </a:rPr>
              <a:t>5-8</a:t>
            </a:r>
          </a:p>
          <a:p>
            <a:r>
              <a:rPr kumimoji="1" lang="ja-JP" altLang="en-US" sz="3600" dirty="0" smtClean="0"/>
              <a:t>掛け算 </a:t>
            </a:r>
            <a:r>
              <a:rPr kumimoji="1" lang="en-US" altLang="ja-JP" sz="3600" dirty="0" smtClean="0">
                <a:solidFill>
                  <a:srgbClr val="FF0000"/>
                </a:solidFill>
              </a:rPr>
              <a:t>× </a:t>
            </a:r>
            <a:r>
              <a:rPr kumimoji="1" lang="ja-JP" altLang="en-US" sz="3600" dirty="0" smtClean="0">
                <a:solidFill>
                  <a:srgbClr val="FF0000"/>
                </a:solidFill>
              </a:rPr>
              <a:t>⇒ </a:t>
            </a:r>
            <a:r>
              <a:rPr kumimoji="1" lang="en-US" altLang="ja-JP" sz="3600" dirty="0" smtClean="0">
                <a:solidFill>
                  <a:srgbClr val="FF0000"/>
                </a:solidFill>
                <a:latin typeface="Courier New" panose="02070309020205020404" pitchFamily="49" charset="0"/>
                <a:cs typeface="Courier New" panose="02070309020205020404" pitchFamily="49" charset="0"/>
              </a:rPr>
              <a:t>*</a:t>
            </a:r>
          </a:p>
          <a:p>
            <a:pPr lvl="1"/>
            <a:r>
              <a:rPr lang="en-US" altLang="ja-JP" sz="3200" dirty="0" smtClean="0">
                <a:latin typeface="Courier New" panose="02070309020205020404" pitchFamily="49" charset="0"/>
                <a:cs typeface="Courier New" panose="02070309020205020404" pitchFamily="49" charset="0"/>
              </a:rPr>
              <a:t>3*4</a:t>
            </a:r>
          </a:p>
          <a:p>
            <a:pPr lvl="1"/>
            <a:r>
              <a:rPr lang="ja-JP" altLang="en-US" sz="3200" dirty="0" smtClean="0">
                <a:latin typeface="Courier New" panose="02070309020205020404" pitchFamily="49" charset="0"/>
                <a:cs typeface="Courier New" panose="02070309020205020404" pitchFamily="49" charset="0"/>
              </a:rPr>
              <a:t>アスタリスクと呼ばれる記号</a:t>
            </a:r>
            <a:endParaRPr kumimoji="1" lang="en-US" altLang="ja-JP" sz="3200" dirty="0" smtClean="0">
              <a:latin typeface="Courier New" panose="02070309020205020404" pitchFamily="49" charset="0"/>
              <a:cs typeface="Courier New" panose="02070309020205020404" pitchFamily="49" charset="0"/>
            </a:endParaRPr>
          </a:p>
          <a:p>
            <a:r>
              <a:rPr lang="ja-JP" altLang="en-US" sz="3600" dirty="0" smtClean="0"/>
              <a:t>割り算 </a:t>
            </a:r>
            <a:r>
              <a:rPr lang="en-US" altLang="ja-JP" sz="3600" dirty="0" smtClean="0">
                <a:solidFill>
                  <a:srgbClr val="FF0000"/>
                </a:solidFill>
              </a:rPr>
              <a:t>÷ </a:t>
            </a:r>
            <a:r>
              <a:rPr lang="ja-JP" altLang="en-US" sz="3600" dirty="0" smtClean="0">
                <a:solidFill>
                  <a:srgbClr val="FF0000"/>
                </a:solidFill>
              </a:rPr>
              <a:t>⇒ </a:t>
            </a:r>
            <a:r>
              <a:rPr lang="en-US" altLang="ja-JP" sz="3600" dirty="0" smtClean="0">
                <a:solidFill>
                  <a:srgbClr val="FF0000"/>
                </a:solidFill>
                <a:latin typeface="Courier New" panose="02070309020205020404" pitchFamily="49" charset="0"/>
                <a:cs typeface="Courier New" panose="02070309020205020404" pitchFamily="49" charset="0"/>
              </a:rPr>
              <a:t>/</a:t>
            </a:r>
          </a:p>
          <a:p>
            <a:pPr lvl="1"/>
            <a:r>
              <a:rPr lang="en-US" altLang="ja-JP" sz="3200" dirty="0" smtClean="0">
                <a:latin typeface="Courier New" panose="02070309020205020404" pitchFamily="49" charset="0"/>
                <a:cs typeface="Courier New" panose="02070309020205020404" pitchFamily="49" charset="0"/>
              </a:rPr>
              <a:t>7/3</a:t>
            </a:r>
            <a:endParaRPr kumimoji="1" lang="ja-JP" altLang="en-US" sz="3200" dirty="0">
              <a:latin typeface="Courier New" panose="02070309020205020404" pitchFamily="49" charset="0"/>
              <a:cs typeface="Courier New" panose="02070309020205020404" pitchFamily="49" charset="0"/>
            </a:endParaRPr>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a:t>
            </a:fld>
            <a:endParaRPr kumimoji="1" lang="ja-JP" altLang="en-US"/>
          </a:p>
        </p:txBody>
      </p:sp>
    </p:spTree>
    <p:extLst>
      <p:ext uri="{BB962C8B-B14F-4D97-AF65-F5344CB8AC3E}">
        <p14:creationId xmlns:p14="http://schemas.microsoft.com/office/powerpoint/2010/main" val="1780872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演算子の結合度</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どの演算子がくっつき具合が強いかは，</a:t>
            </a:r>
            <a:r>
              <a:rPr kumimoji="1" lang="en-US" altLang="ja-JP" dirty="0" smtClean="0"/>
              <a:t>(</a:t>
            </a:r>
            <a:r>
              <a:rPr kumimoji="1" lang="ja-JP" altLang="en-US" dirty="0" smtClean="0"/>
              <a:t>たぶん</a:t>
            </a:r>
            <a:r>
              <a:rPr kumimoji="1" lang="en-US" altLang="ja-JP" dirty="0" smtClean="0"/>
              <a:t>)</a:t>
            </a:r>
            <a:r>
              <a:rPr kumimoji="1" lang="ja-JP" altLang="en-US" dirty="0" smtClean="0"/>
              <a:t>通常の数学</a:t>
            </a:r>
            <a:r>
              <a:rPr lang="ja-JP" altLang="en-US" dirty="0" smtClean="0"/>
              <a:t>や算数と同じ</a:t>
            </a:r>
            <a:endParaRPr lang="en-US" altLang="ja-JP" dirty="0" smtClean="0"/>
          </a:p>
          <a:p>
            <a:pPr marL="457200" lvl="1" indent="0">
              <a:buNone/>
            </a:pPr>
            <a:r>
              <a:rPr kumimoji="1" lang="ja-JP" altLang="en-US" dirty="0" smtClean="0">
                <a:latin typeface="Courier New" panose="02070309020205020404" pitchFamily="49" charset="0"/>
                <a:cs typeface="Courier New" panose="02070309020205020404" pitchFamily="49" charset="0"/>
              </a:rPr>
              <a:t>  </a:t>
            </a:r>
            <a:r>
              <a:rPr kumimoji="1" lang="en-US" altLang="ja-JP" dirty="0" smtClean="0">
                <a:latin typeface="Courier New" panose="02070309020205020404" pitchFamily="49" charset="0"/>
                <a:cs typeface="Courier New" panose="02070309020205020404" pitchFamily="49" charset="0"/>
              </a:rPr>
              <a:t>123 + </a:t>
            </a:r>
            <a:r>
              <a:rPr kumimoji="1" lang="ja-JP" altLang="en-US" dirty="0" smtClean="0">
                <a:latin typeface="Courier New" panose="02070309020205020404" pitchFamily="49" charset="0"/>
                <a:cs typeface="Courier New" panose="02070309020205020404" pitchFamily="49" charset="0"/>
              </a:rPr>
              <a:t> </a:t>
            </a:r>
            <a:r>
              <a:rPr kumimoji="1" lang="en-US" altLang="ja-JP" dirty="0" smtClean="0">
                <a:latin typeface="Courier New" panose="02070309020205020404" pitchFamily="49" charset="0"/>
                <a:cs typeface="Courier New" panose="02070309020205020404" pitchFamily="49" charset="0"/>
              </a:rPr>
              <a:t>45 * 67 </a:t>
            </a:r>
            <a:r>
              <a:rPr kumimoji="1" lang="ja-JP" altLang="en-US" dirty="0" smtClean="0">
                <a:latin typeface="Courier New" panose="02070309020205020404" pitchFamily="49" charset="0"/>
                <a:cs typeface="Courier New" panose="02070309020205020404" pitchFamily="49" charset="0"/>
              </a:rPr>
              <a:t> </a:t>
            </a:r>
            <a:r>
              <a:rPr kumimoji="1" lang="en-US" altLang="ja-JP" dirty="0" smtClean="0">
                <a:latin typeface="Courier New" panose="02070309020205020404" pitchFamily="49" charset="0"/>
                <a:cs typeface="Courier New" panose="02070309020205020404" pitchFamily="49" charset="0"/>
              </a:rPr>
              <a:t>–</a:t>
            </a:r>
            <a:r>
              <a:rPr kumimoji="1" lang="ja-JP" altLang="en-US" dirty="0" smtClean="0">
                <a:latin typeface="Courier New" panose="02070309020205020404" pitchFamily="49" charset="0"/>
                <a:cs typeface="Courier New" panose="02070309020205020404" pitchFamily="49" charset="0"/>
              </a:rPr>
              <a:t>  </a:t>
            </a:r>
            <a:r>
              <a:rPr kumimoji="1" lang="en-US" altLang="ja-JP" dirty="0" smtClean="0">
                <a:latin typeface="Courier New" panose="02070309020205020404" pitchFamily="49" charset="0"/>
                <a:cs typeface="Courier New" panose="02070309020205020404" pitchFamily="49" charset="0"/>
              </a:rPr>
              <a:t>8 / 2</a:t>
            </a:r>
          </a:p>
          <a:p>
            <a:pPr marL="457200" lvl="1" indent="0">
              <a:buNone/>
            </a:pPr>
            <a:r>
              <a:rPr lang="en-US" altLang="ja-JP" dirty="0" smtClean="0">
                <a:latin typeface="Courier New" panose="02070309020205020404" pitchFamily="49" charset="0"/>
                <a:cs typeface="Courier New" panose="02070309020205020404" pitchFamily="49" charset="0"/>
              </a:rPr>
              <a:t>= 123 + (45 * 67) – (8 / 2)</a:t>
            </a:r>
          </a:p>
          <a:p>
            <a:endParaRPr lang="en-US" altLang="ja-JP" dirty="0"/>
          </a:p>
          <a:p>
            <a:r>
              <a:rPr lang="ja-JP" altLang="en-US" dirty="0" smtClean="0"/>
              <a:t>すなわち </a:t>
            </a:r>
            <a:r>
              <a:rPr lang="en-US" altLang="ja-JP" dirty="0" smtClean="0">
                <a:latin typeface="Courier New" panose="02070309020205020404" pitchFamily="49" charset="0"/>
                <a:cs typeface="Courier New" panose="02070309020205020404" pitchFamily="49" charset="0"/>
              </a:rPr>
              <a:t>* / </a:t>
            </a:r>
            <a:r>
              <a:rPr lang="ja-JP" altLang="en-US" dirty="0" smtClean="0"/>
              <a:t>のほうを </a:t>
            </a:r>
            <a:r>
              <a:rPr lang="en-US" altLang="ja-JP" dirty="0" smtClean="0">
                <a:latin typeface="Courier New" panose="02070309020205020404" pitchFamily="49" charset="0"/>
                <a:cs typeface="Courier New" panose="02070309020205020404" pitchFamily="49" charset="0"/>
              </a:rPr>
              <a:t>- + </a:t>
            </a:r>
            <a:r>
              <a:rPr lang="ja-JP" altLang="en-US" dirty="0" smtClean="0"/>
              <a:t>よりも先に計算する．</a:t>
            </a:r>
            <a:endParaRPr lang="en-US" altLang="ja-JP" dirty="0" smtClean="0"/>
          </a:p>
          <a:p>
            <a:r>
              <a:rPr lang="en-US" altLang="ja-JP" dirty="0" smtClean="0"/>
              <a:t>( ) </a:t>
            </a:r>
            <a:r>
              <a:rPr lang="ja-JP" altLang="en-US" dirty="0" smtClean="0"/>
              <a:t>がついた場合，</a:t>
            </a:r>
            <a:r>
              <a:rPr lang="en-US" altLang="ja-JP" dirty="0" smtClean="0"/>
              <a:t>( ) </a:t>
            </a:r>
            <a:r>
              <a:rPr lang="ja-JP" altLang="en-US" dirty="0" smtClean="0"/>
              <a:t>の内側から計算する．</a:t>
            </a:r>
            <a:endParaRPr lang="en-US" altLang="ja-JP"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4</a:t>
            </a:fld>
            <a:endParaRPr kumimoji="1" lang="ja-JP" altLang="en-US"/>
          </a:p>
        </p:txBody>
      </p:sp>
    </p:spTree>
    <p:extLst>
      <p:ext uri="{BB962C8B-B14F-4D97-AF65-F5344CB8AC3E}">
        <p14:creationId xmlns:p14="http://schemas.microsoft.com/office/powerpoint/2010/main" val="3867705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計算結果の表示</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計算結果を表示するのにも，</a:t>
            </a:r>
            <a:r>
              <a:rPr lang="en-US" altLang="ja-JP" dirty="0" err="1" smtClean="0"/>
              <a:t>printf</a:t>
            </a:r>
            <a:r>
              <a:rPr lang="en-US" altLang="ja-JP" dirty="0" smtClean="0"/>
              <a:t> </a:t>
            </a:r>
            <a:r>
              <a:rPr lang="ja-JP" altLang="en-US" dirty="0" smtClean="0"/>
              <a:t>を用いることができる．</a:t>
            </a:r>
            <a:endParaRPr lang="en-US" altLang="ja-JP" dirty="0" smtClean="0"/>
          </a:p>
          <a:p>
            <a:r>
              <a:rPr kumimoji="1" lang="ja-JP" altLang="en-US" dirty="0" smtClean="0"/>
              <a:t>そもそも，</a:t>
            </a:r>
            <a:r>
              <a:rPr kumimoji="1" lang="en-US" altLang="ja-JP" dirty="0" err="1" smtClean="0"/>
              <a:t>printf</a:t>
            </a:r>
            <a:r>
              <a:rPr kumimoji="1" lang="en-US" altLang="ja-JP" dirty="0" smtClean="0"/>
              <a:t> </a:t>
            </a:r>
            <a:r>
              <a:rPr kumimoji="1" lang="ja-JP" altLang="en-US" dirty="0" smtClean="0"/>
              <a:t>は，</a:t>
            </a:r>
            <a:endParaRPr kumimoji="1" lang="en-US" altLang="ja-JP" dirty="0" smtClean="0"/>
          </a:p>
          <a:p>
            <a:pPr marL="457200" lvl="1" indent="0">
              <a:buNone/>
            </a:pPr>
            <a:r>
              <a:rPr lang="en-US" altLang="ja-JP" u="sng" dirty="0" smtClean="0"/>
              <a:t>Print</a:t>
            </a:r>
            <a:r>
              <a:rPr lang="en-US" altLang="ja-JP" dirty="0" smtClean="0"/>
              <a:t> </a:t>
            </a:r>
            <a:r>
              <a:rPr lang="en-US" altLang="ja-JP" u="sng" dirty="0" smtClean="0"/>
              <a:t>f</a:t>
            </a:r>
            <a:r>
              <a:rPr lang="en-US" altLang="ja-JP" dirty="0" smtClean="0"/>
              <a:t>ormat </a:t>
            </a:r>
            <a:endParaRPr kumimoji="1" lang="en-US" altLang="ja-JP" dirty="0" smtClean="0"/>
          </a:p>
          <a:p>
            <a:pPr marL="0" indent="0">
              <a:buNone/>
            </a:pPr>
            <a:r>
              <a:rPr lang="ja-JP" altLang="en-US" dirty="0" smtClean="0"/>
              <a:t>の略語，数値や文字列等のデータを整形</a:t>
            </a:r>
            <a:r>
              <a:rPr lang="en-US" altLang="ja-JP" dirty="0" smtClean="0"/>
              <a:t>(format)</a:t>
            </a:r>
            <a:r>
              <a:rPr lang="ja-JP" altLang="en-US" dirty="0" smtClean="0"/>
              <a:t>して印字</a:t>
            </a:r>
            <a:r>
              <a:rPr lang="en-US" altLang="ja-JP" dirty="0" smtClean="0"/>
              <a:t>(print)</a:t>
            </a:r>
            <a:r>
              <a:rPr lang="ja-JP" altLang="en-US" dirty="0" smtClean="0"/>
              <a:t>する．</a:t>
            </a:r>
            <a:endParaRPr lang="en-US" altLang="ja-JP" dirty="0" smtClean="0"/>
          </a:p>
          <a:p>
            <a:endParaRPr kumimoji="1" lang="en-US" altLang="ja-JP" dirty="0"/>
          </a:p>
          <a:p>
            <a:r>
              <a:rPr kumimoji="1" lang="en-US" altLang="ja-JP" dirty="0" smtClean="0"/>
              <a:t>Decimal </a:t>
            </a:r>
            <a:r>
              <a:rPr kumimoji="1" lang="ja-JP" altLang="en-US" dirty="0" smtClean="0"/>
              <a:t>十進法数のこと</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5</a:t>
            </a:fld>
            <a:endParaRPr kumimoji="1" lang="ja-JP" altLang="en-US"/>
          </a:p>
        </p:txBody>
      </p:sp>
    </p:spTree>
    <p:extLst>
      <p:ext uri="{BB962C8B-B14F-4D97-AF65-F5344CB8AC3E}">
        <p14:creationId xmlns:p14="http://schemas.microsoft.com/office/powerpoint/2010/main" val="39778259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List 2-1(</a:t>
            </a:r>
            <a:r>
              <a:rPr kumimoji="1" lang="ja-JP" altLang="en-US" dirty="0" smtClean="0"/>
              <a:t>レ</a:t>
            </a:r>
            <a:r>
              <a:rPr kumimoji="1" lang="en-US" altLang="ja-JP" dirty="0" smtClean="0"/>
              <a:t>) </a:t>
            </a:r>
            <a:r>
              <a:rPr kumimoji="1" lang="ja-JP" altLang="en-US" dirty="0" smtClean="0"/>
              <a:t>改 </a:t>
            </a:r>
            <a:r>
              <a:rPr kumimoji="1" lang="en-US" altLang="ja-JP" dirty="0" smtClean="0"/>
              <a:t>p.4-7 (</a:t>
            </a:r>
            <a:r>
              <a:rPr kumimoji="1" lang="ja-JP" altLang="en-US" dirty="0" smtClean="0"/>
              <a:t>明</a:t>
            </a:r>
            <a:r>
              <a:rPr kumimoji="1"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6</a:t>
            </a:fld>
            <a:endParaRPr kumimoji="1" lang="ja-JP" altLang="en-US"/>
          </a:p>
        </p:txBody>
      </p:sp>
      <p:sp>
        <p:nvSpPr>
          <p:cNvPr id="4" name="メモ 3"/>
          <p:cNvSpPr/>
          <p:nvPr/>
        </p:nvSpPr>
        <p:spPr>
          <a:xfrm>
            <a:off x="545594" y="1280957"/>
            <a:ext cx="8052811" cy="4563298"/>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400" dirty="0">
                <a:latin typeface="Courier New" panose="02070309020205020404" pitchFamily="49" charset="0"/>
                <a:cs typeface="Courier New" panose="02070309020205020404" pitchFamily="49" charset="0"/>
              </a:rPr>
              <a:t>0</a:t>
            </a:r>
            <a:r>
              <a:rPr kumimoji="1" lang="en-US" altLang="ja-JP" sz="2400" dirty="0" smtClean="0">
                <a:latin typeface="Courier New" panose="02070309020205020404" pitchFamily="49" charset="0"/>
                <a:cs typeface="Courier New" panose="02070309020205020404" pitchFamily="49" charset="0"/>
              </a:rPr>
              <a:t>1: #include &lt;</a:t>
            </a:r>
            <a:r>
              <a:rPr kumimoji="1" lang="en-US" altLang="ja-JP" sz="2400" dirty="0" err="1" smtClean="0">
                <a:latin typeface="Courier New" panose="02070309020205020404" pitchFamily="49" charset="0"/>
                <a:cs typeface="Courier New" panose="02070309020205020404" pitchFamily="49" charset="0"/>
              </a:rPr>
              <a:t>stdio.h</a:t>
            </a:r>
            <a:r>
              <a:rPr kumimoji="1" lang="en-US" altLang="ja-JP" sz="2400" dirty="0" smtClean="0">
                <a:latin typeface="Courier New" panose="02070309020205020404" pitchFamily="49" charset="0"/>
                <a:cs typeface="Courier New" panose="02070309020205020404" pitchFamily="49" charset="0"/>
              </a:rPr>
              <a:t>&gt;</a:t>
            </a:r>
          </a:p>
          <a:p>
            <a:r>
              <a:rPr lang="en-US" altLang="ja-JP" sz="2400" dirty="0" smtClean="0">
                <a:latin typeface="Courier New" panose="02070309020205020404" pitchFamily="49" charset="0"/>
                <a:cs typeface="Courier New" panose="02070309020205020404" pitchFamily="49" charset="0"/>
              </a:rPr>
              <a:t>02: </a:t>
            </a:r>
            <a:endParaRPr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03: </a:t>
            </a:r>
            <a:endParaRPr kumimoji="1" lang="en-US" altLang="ja-JP" sz="2400" dirty="0" smtClean="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04: </a:t>
            </a:r>
            <a:endParaRPr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05: </a:t>
            </a:r>
            <a:r>
              <a:rPr lang="en-US" altLang="ja-JP" sz="2400" dirty="0" err="1" smtClean="0">
                <a:latin typeface="Courier New" panose="02070309020205020404" pitchFamily="49" charset="0"/>
                <a:cs typeface="Courier New" panose="02070309020205020404" pitchFamily="49" charset="0"/>
              </a:rPr>
              <a:t>i</a:t>
            </a:r>
            <a:r>
              <a:rPr kumimoji="1" lang="en-US" altLang="ja-JP" sz="2400" dirty="0" err="1" smtClean="0">
                <a:latin typeface="Courier New" panose="02070309020205020404" pitchFamily="49" charset="0"/>
                <a:cs typeface="Courier New" panose="02070309020205020404" pitchFamily="49" charset="0"/>
              </a:rPr>
              <a:t>nt</a:t>
            </a:r>
            <a:r>
              <a:rPr kumimoji="1" lang="en-US" altLang="ja-JP" sz="2400" dirty="0" smtClean="0">
                <a:latin typeface="Courier New" panose="02070309020205020404" pitchFamily="49" charset="0"/>
                <a:cs typeface="Courier New" panose="02070309020205020404" pitchFamily="49" charset="0"/>
              </a:rPr>
              <a:t> main(void)</a:t>
            </a:r>
          </a:p>
          <a:p>
            <a:r>
              <a:rPr lang="en-US" altLang="ja-JP" sz="2400" dirty="0" smtClean="0">
                <a:latin typeface="Courier New" panose="02070309020205020404" pitchFamily="49" charset="0"/>
                <a:cs typeface="Courier New" panose="02070309020205020404" pitchFamily="49" charset="0"/>
              </a:rPr>
              <a:t>06: </a:t>
            </a:r>
            <a:r>
              <a:rPr kumimoji="1" lang="en-US" altLang="ja-JP" sz="2400" dirty="0" smtClean="0">
                <a:latin typeface="Courier New" panose="02070309020205020404" pitchFamily="49" charset="0"/>
                <a:cs typeface="Courier New" panose="02070309020205020404" pitchFamily="49" charset="0"/>
              </a:rPr>
              <a:t>{</a:t>
            </a:r>
          </a:p>
          <a:p>
            <a:r>
              <a:rPr lang="en-US" altLang="ja-JP" sz="2400" dirty="0" smtClean="0">
                <a:latin typeface="Courier New" panose="02070309020205020404" pitchFamily="49" charset="0"/>
                <a:cs typeface="Courier New" panose="02070309020205020404" pitchFamily="49" charset="0"/>
              </a:rPr>
              <a:t>07:     </a:t>
            </a:r>
            <a:r>
              <a:rPr lang="en-US" altLang="ja-JP" sz="2400" dirty="0" err="1" smtClean="0">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a:t>
            </a:r>
            <a:r>
              <a:rPr lang="en-US" altLang="ja-JP" sz="2400" dirty="0" err="1" smtClean="0">
                <a:latin typeface="Courier New" panose="02070309020205020404" pitchFamily="49" charset="0"/>
                <a:cs typeface="Courier New" panose="02070309020205020404" pitchFamily="49" charset="0"/>
              </a:rPr>
              <a:t>Kasan</a:t>
            </a:r>
            <a:r>
              <a:rPr lang="en-US" altLang="ja-JP" sz="2400" dirty="0" smtClean="0">
                <a:latin typeface="Courier New" panose="02070309020205020404" pitchFamily="49" charset="0"/>
                <a:cs typeface="Courier New" panose="02070309020205020404" pitchFamily="49" charset="0"/>
              </a:rPr>
              <a:t> %d </a:t>
            </a:r>
            <a:r>
              <a:rPr lang="en-US" altLang="ja-JP" sz="2400" dirty="0" err="1" smtClean="0">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.\n”, 3+2);</a:t>
            </a:r>
          </a:p>
          <a:p>
            <a:r>
              <a:rPr lang="en-US" altLang="ja-JP" sz="2400" dirty="0" smtClean="0">
                <a:latin typeface="Courier New" panose="02070309020205020404" pitchFamily="49" charset="0"/>
                <a:cs typeface="Courier New" panose="02070309020205020404" pitchFamily="49" charset="0"/>
              </a:rPr>
              <a:t>08:     </a:t>
            </a:r>
            <a:r>
              <a:rPr lang="en-US" altLang="ja-JP" sz="2400" dirty="0" err="1">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a:t>
            </a:r>
            <a:r>
              <a:rPr lang="en-US" altLang="ja-JP" sz="2400" dirty="0" err="1" smtClean="0">
                <a:latin typeface="Courier New" panose="02070309020205020404" pitchFamily="49" charset="0"/>
                <a:cs typeface="Courier New" panose="02070309020205020404" pitchFamily="49" charset="0"/>
              </a:rPr>
              <a:t>Genzan</a:t>
            </a:r>
            <a:r>
              <a:rPr lang="en-US" altLang="ja-JP" sz="2400" dirty="0" smtClean="0">
                <a:latin typeface="Courier New" panose="02070309020205020404" pitchFamily="49" charset="0"/>
                <a:cs typeface="Courier New" panose="02070309020205020404" pitchFamily="49" charset="0"/>
              </a:rPr>
              <a:t> %d </a:t>
            </a:r>
            <a:r>
              <a:rPr lang="en-US" altLang="ja-JP" sz="2400" dirty="0" err="1">
                <a:latin typeface="Courier New" panose="02070309020205020404" pitchFamily="49" charset="0"/>
                <a:cs typeface="Courier New" panose="02070309020205020404" pitchFamily="49" charset="0"/>
              </a:rPr>
              <a:t>desu</a:t>
            </a:r>
            <a:r>
              <a:rPr lang="en-US" altLang="ja-JP" sz="2400" dirty="0">
                <a:latin typeface="Courier New" panose="02070309020205020404" pitchFamily="49" charset="0"/>
                <a:cs typeface="Courier New" panose="02070309020205020404" pitchFamily="49" charset="0"/>
              </a:rPr>
              <a:t>.\n”, </a:t>
            </a:r>
            <a:r>
              <a:rPr lang="en-US" altLang="ja-JP" sz="2400" dirty="0" smtClean="0">
                <a:latin typeface="Courier New" panose="02070309020205020404" pitchFamily="49" charset="0"/>
                <a:cs typeface="Courier New" panose="02070309020205020404" pitchFamily="49" charset="0"/>
              </a:rPr>
              <a:t>5-8);</a:t>
            </a:r>
            <a:endParaRPr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09:     </a:t>
            </a:r>
            <a:r>
              <a:rPr lang="en-US" altLang="ja-JP" sz="2400" dirty="0" err="1">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a:t>
            </a:r>
            <a:r>
              <a:rPr lang="en-US" altLang="ja-JP" sz="2400" dirty="0" err="1" smtClean="0">
                <a:latin typeface="Courier New" panose="02070309020205020404" pitchFamily="49" charset="0"/>
                <a:cs typeface="Courier New" panose="02070309020205020404" pitchFamily="49" charset="0"/>
              </a:rPr>
              <a:t>jouzan</a:t>
            </a:r>
            <a:r>
              <a:rPr lang="en-US" altLang="ja-JP" sz="2400" dirty="0" smtClean="0">
                <a:latin typeface="Courier New" panose="02070309020205020404" pitchFamily="49" charset="0"/>
                <a:cs typeface="Courier New" panose="02070309020205020404" pitchFamily="49" charset="0"/>
              </a:rPr>
              <a:t> %d </a:t>
            </a:r>
            <a:r>
              <a:rPr lang="en-US" altLang="ja-JP" sz="2400" dirty="0" err="1">
                <a:latin typeface="Courier New" panose="02070309020205020404" pitchFamily="49" charset="0"/>
                <a:cs typeface="Courier New" panose="02070309020205020404" pitchFamily="49" charset="0"/>
              </a:rPr>
              <a:t>desu</a:t>
            </a:r>
            <a:r>
              <a:rPr lang="en-US" altLang="ja-JP" sz="2400" dirty="0">
                <a:latin typeface="Courier New" panose="02070309020205020404" pitchFamily="49" charset="0"/>
                <a:cs typeface="Courier New" panose="02070309020205020404" pitchFamily="49" charset="0"/>
              </a:rPr>
              <a:t>.\n”, </a:t>
            </a:r>
            <a:r>
              <a:rPr lang="en-US" altLang="ja-JP" sz="2400" dirty="0" smtClean="0">
                <a:latin typeface="Courier New" panose="02070309020205020404" pitchFamily="49" charset="0"/>
                <a:cs typeface="Courier New" panose="02070309020205020404" pitchFamily="49" charset="0"/>
              </a:rPr>
              <a:t>3*4);</a:t>
            </a:r>
            <a:endParaRPr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10:     </a:t>
            </a:r>
            <a:r>
              <a:rPr lang="en-US" altLang="ja-JP" sz="2400" dirty="0" err="1">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a:t>
            </a:r>
            <a:r>
              <a:rPr lang="en-US" altLang="ja-JP" sz="2400" dirty="0" err="1" smtClean="0">
                <a:latin typeface="Courier New" panose="02070309020205020404" pitchFamily="49" charset="0"/>
                <a:cs typeface="Courier New" panose="02070309020205020404" pitchFamily="49" charset="0"/>
              </a:rPr>
              <a:t>Jozan</a:t>
            </a:r>
            <a:r>
              <a:rPr lang="en-US" altLang="ja-JP" sz="2400" dirty="0" smtClean="0">
                <a:latin typeface="Courier New" panose="02070309020205020404" pitchFamily="49" charset="0"/>
                <a:cs typeface="Courier New" panose="02070309020205020404" pitchFamily="49" charset="0"/>
              </a:rPr>
              <a:t> %d </a:t>
            </a:r>
            <a:r>
              <a:rPr lang="en-US" altLang="ja-JP" sz="2400" dirty="0" err="1">
                <a:latin typeface="Courier New" panose="02070309020205020404" pitchFamily="49" charset="0"/>
                <a:cs typeface="Courier New" panose="02070309020205020404" pitchFamily="49" charset="0"/>
              </a:rPr>
              <a:t>desu</a:t>
            </a:r>
            <a:r>
              <a:rPr lang="en-US" altLang="ja-JP" sz="2400" dirty="0">
                <a:latin typeface="Courier New" panose="02070309020205020404" pitchFamily="49" charset="0"/>
                <a:cs typeface="Courier New" panose="02070309020205020404" pitchFamily="49" charset="0"/>
              </a:rPr>
              <a:t>.\n”, </a:t>
            </a:r>
            <a:r>
              <a:rPr lang="en-US" altLang="ja-JP" sz="2400" dirty="0" smtClean="0">
                <a:latin typeface="Courier New" panose="02070309020205020404" pitchFamily="49" charset="0"/>
                <a:cs typeface="Courier New" panose="02070309020205020404" pitchFamily="49" charset="0"/>
              </a:rPr>
              <a:t>7/3);</a:t>
            </a:r>
          </a:p>
          <a:p>
            <a:r>
              <a:rPr lang="en-US" altLang="ja-JP" sz="2400" dirty="0" smtClean="0">
                <a:latin typeface="Courier New" panose="02070309020205020404" pitchFamily="49" charset="0"/>
                <a:cs typeface="Courier New" panose="02070309020205020404" pitchFamily="49" charset="0"/>
              </a:rPr>
              <a:t>11</a:t>
            </a:r>
            <a:r>
              <a:rPr kumimoji="1" lang="en-US" altLang="ja-JP" sz="2400" dirty="0" smtClean="0">
                <a:latin typeface="Courier New" panose="02070309020205020404" pitchFamily="49" charset="0"/>
                <a:cs typeface="Courier New" panose="02070309020205020404" pitchFamily="49" charset="0"/>
              </a:rPr>
              <a:t>:     return(0);</a:t>
            </a:r>
          </a:p>
          <a:p>
            <a:r>
              <a:rPr lang="en-US" altLang="ja-JP" sz="2400" dirty="0" smtClean="0">
                <a:latin typeface="Courier New" panose="02070309020205020404" pitchFamily="49" charset="0"/>
                <a:cs typeface="Courier New" panose="02070309020205020404" pitchFamily="49" charset="0"/>
              </a:rPr>
              <a:t>12: }</a:t>
            </a:r>
            <a:endParaRPr kumimoji="1" lang="ja-JP" altLang="en-US" sz="2400" dirty="0">
              <a:latin typeface="Courier New" panose="02070309020205020404" pitchFamily="49" charset="0"/>
              <a:cs typeface="Courier New" panose="02070309020205020404" pitchFamily="49" charset="0"/>
            </a:endParaRPr>
          </a:p>
        </p:txBody>
      </p:sp>
      <p:sp>
        <p:nvSpPr>
          <p:cNvPr id="5" name="テキスト ボックス 4"/>
          <p:cNvSpPr txBox="1"/>
          <p:nvPr/>
        </p:nvSpPr>
        <p:spPr>
          <a:xfrm>
            <a:off x="269911" y="6077248"/>
            <a:ext cx="7992894" cy="461665"/>
          </a:xfrm>
          <a:prstGeom prst="rect">
            <a:avLst/>
          </a:prstGeom>
          <a:noFill/>
        </p:spPr>
        <p:txBody>
          <a:bodyPr wrap="none" rtlCol="0">
            <a:spAutoFit/>
          </a:bodyPr>
          <a:lstStyle/>
          <a:p>
            <a:r>
              <a:rPr kumimoji="1" lang="en-US" altLang="ja-JP" sz="2400" dirty="0" smtClean="0">
                <a:solidFill>
                  <a:srgbClr val="FF0000"/>
                </a:solidFill>
              </a:rPr>
              <a:t>※</a:t>
            </a:r>
            <a:r>
              <a:rPr kumimoji="1" lang="ja-JP" altLang="en-US" sz="2400" dirty="0" smtClean="0">
                <a:solidFill>
                  <a:srgbClr val="FF0000"/>
                </a:solidFill>
              </a:rPr>
              <a:t> 注意！ 行番号がついたままでは，コンパイルできません．</a:t>
            </a:r>
            <a:endParaRPr kumimoji="1" lang="ja-JP" altLang="en-US" sz="2400" dirty="0">
              <a:solidFill>
                <a:srgbClr val="FF0000"/>
              </a:solidFill>
            </a:endParaRPr>
          </a:p>
        </p:txBody>
      </p:sp>
    </p:spTree>
    <p:extLst>
      <p:ext uri="{BB962C8B-B14F-4D97-AF65-F5344CB8AC3E}">
        <p14:creationId xmlns:p14="http://schemas.microsoft.com/office/powerpoint/2010/main" val="2853137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r>
              <a:rPr kumimoji="1" lang="ja-JP" altLang="en-US" dirty="0" smtClean="0"/>
              <a:t>結果は以下になる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7</a:t>
            </a:fld>
            <a:endParaRPr kumimoji="1" lang="ja-JP" altLang="en-US"/>
          </a:p>
        </p:txBody>
      </p:sp>
      <p:sp>
        <p:nvSpPr>
          <p:cNvPr id="6" name="メモ 5"/>
          <p:cNvSpPr/>
          <p:nvPr/>
        </p:nvSpPr>
        <p:spPr>
          <a:xfrm>
            <a:off x="545595" y="1280957"/>
            <a:ext cx="6495286" cy="3519643"/>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dirty="0">
                <a:latin typeface="Courier New" panose="02070309020205020404" pitchFamily="49" charset="0"/>
                <a:cs typeface="Courier New" panose="02070309020205020404" pitchFamily="49" charset="0"/>
              </a:rPr>
              <a:t>0</a:t>
            </a:r>
            <a:r>
              <a:rPr kumimoji="1" lang="en-US" altLang="ja-JP" dirty="0" smtClean="0">
                <a:latin typeface="Courier New" panose="02070309020205020404" pitchFamily="49" charset="0"/>
                <a:cs typeface="Courier New" panose="02070309020205020404" pitchFamily="49" charset="0"/>
              </a:rPr>
              <a:t>1: #include &lt;</a:t>
            </a:r>
            <a:r>
              <a:rPr kumimoji="1" lang="en-US" altLang="ja-JP" dirty="0" err="1" smtClean="0">
                <a:latin typeface="Courier New" panose="02070309020205020404" pitchFamily="49" charset="0"/>
                <a:cs typeface="Courier New" panose="02070309020205020404" pitchFamily="49" charset="0"/>
              </a:rPr>
              <a:t>stdio.h</a:t>
            </a:r>
            <a:r>
              <a:rPr kumimoji="1" lang="en-US" altLang="ja-JP" dirty="0" smtClean="0">
                <a:latin typeface="Courier New" panose="02070309020205020404" pitchFamily="49" charset="0"/>
                <a:cs typeface="Courier New" panose="02070309020205020404" pitchFamily="49" charset="0"/>
              </a:rPr>
              <a:t>&gt;</a:t>
            </a:r>
          </a:p>
          <a:p>
            <a:r>
              <a:rPr lang="en-US" altLang="ja-JP" dirty="0" smtClean="0">
                <a:latin typeface="Courier New" panose="02070309020205020404" pitchFamily="49" charset="0"/>
                <a:cs typeface="Courier New" panose="02070309020205020404" pitchFamily="49" charset="0"/>
              </a:rPr>
              <a:t>02: </a:t>
            </a:r>
            <a:endParaRPr lang="en-US" altLang="ja-JP" dirty="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03: </a:t>
            </a:r>
            <a:endParaRPr kumimoji="1" lang="en-US" altLang="ja-JP" dirty="0" smtClean="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04: </a:t>
            </a:r>
            <a:endParaRPr lang="en-US" altLang="ja-JP" dirty="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05: </a:t>
            </a:r>
            <a:r>
              <a:rPr lang="en-US" altLang="ja-JP" dirty="0" err="1" smtClean="0">
                <a:latin typeface="Courier New" panose="02070309020205020404" pitchFamily="49" charset="0"/>
                <a:cs typeface="Courier New" panose="02070309020205020404" pitchFamily="49" charset="0"/>
              </a:rPr>
              <a:t>i</a:t>
            </a:r>
            <a:r>
              <a:rPr kumimoji="1" lang="en-US" altLang="ja-JP" dirty="0" err="1" smtClean="0">
                <a:latin typeface="Courier New" panose="02070309020205020404" pitchFamily="49" charset="0"/>
                <a:cs typeface="Courier New" panose="02070309020205020404" pitchFamily="49" charset="0"/>
              </a:rPr>
              <a:t>nt</a:t>
            </a:r>
            <a:r>
              <a:rPr kumimoji="1" lang="en-US" altLang="ja-JP" dirty="0" smtClean="0">
                <a:latin typeface="Courier New" panose="02070309020205020404" pitchFamily="49" charset="0"/>
                <a:cs typeface="Courier New" panose="02070309020205020404" pitchFamily="49" charset="0"/>
              </a:rPr>
              <a:t> main(void)</a:t>
            </a:r>
          </a:p>
          <a:p>
            <a:r>
              <a:rPr lang="en-US" altLang="ja-JP" dirty="0" smtClean="0">
                <a:latin typeface="Courier New" panose="02070309020205020404" pitchFamily="49" charset="0"/>
                <a:cs typeface="Courier New" panose="02070309020205020404" pitchFamily="49" charset="0"/>
              </a:rPr>
              <a:t>06: </a:t>
            </a:r>
            <a:r>
              <a:rPr kumimoji="1" lang="en-US" altLang="ja-JP" dirty="0" smtClean="0">
                <a:latin typeface="Courier New" panose="02070309020205020404" pitchFamily="49" charset="0"/>
                <a:cs typeface="Courier New" panose="02070309020205020404" pitchFamily="49" charset="0"/>
              </a:rPr>
              <a:t>{</a:t>
            </a:r>
          </a:p>
          <a:p>
            <a:r>
              <a:rPr lang="en-US" altLang="ja-JP" dirty="0" smtClean="0">
                <a:latin typeface="Courier New" panose="02070309020205020404" pitchFamily="49" charset="0"/>
                <a:cs typeface="Courier New" panose="02070309020205020404" pitchFamily="49" charset="0"/>
              </a:rPr>
              <a:t>07:     </a:t>
            </a:r>
            <a:r>
              <a:rPr lang="en-US" altLang="ja-JP" dirty="0" err="1" smtClean="0">
                <a:latin typeface="Courier New" panose="02070309020205020404" pitchFamily="49" charset="0"/>
                <a:cs typeface="Courier New" panose="02070309020205020404" pitchFamily="49" charset="0"/>
              </a:rPr>
              <a:t>printf</a:t>
            </a:r>
            <a:r>
              <a:rPr lang="en-US" altLang="ja-JP" dirty="0" smtClean="0">
                <a:latin typeface="Courier New" panose="02070309020205020404" pitchFamily="49" charset="0"/>
                <a:cs typeface="Courier New" panose="02070309020205020404" pitchFamily="49" charset="0"/>
              </a:rPr>
              <a:t>(“</a:t>
            </a:r>
            <a:r>
              <a:rPr lang="en-US" altLang="ja-JP" dirty="0" err="1" smtClean="0">
                <a:latin typeface="Courier New" panose="02070309020205020404" pitchFamily="49" charset="0"/>
                <a:cs typeface="Courier New" panose="02070309020205020404" pitchFamily="49" charset="0"/>
              </a:rPr>
              <a:t>Kasan</a:t>
            </a:r>
            <a:r>
              <a:rPr lang="en-US" altLang="ja-JP" dirty="0" smtClean="0">
                <a:latin typeface="Courier New" panose="02070309020205020404" pitchFamily="49" charset="0"/>
                <a:cs typeface="Courier New" panose="02070309020205020404" pitchFamily="49" charset="0"/>
              </a:rPr>
              <a:t> %d </a:t>
            </a:r>
            <a:r>
              <a:rPr lang="en-US" altLang="ja-JP" dirty="0" err="1" smtClean="0">
                <a:latin typeface="Courier New" panose="02070309020205020404" pitchFamily="49" charset="0"/>
                <a:cs typeface="Courier New" panose="02070309020205020404" pitchFamily="49" charset="0"/>
              </a:rPr>
              <a:t>desu</a:t>
            </a:r>
            <a:r>
              <a:rPr lang="en-US" altLang="ja-JP" dirty="0" smtClean="0">
                <a:latin typeface="Courier New" panose="02070309020205020404" pitchFamily="49" charset="0"/>
                <a:cs typeface="Courier New" panose="02070309020205020404" pitchFamily="49" charset="0"/>
              </a:rPr>
              <a:t>.\n”, 3+2);</a:t>
            </a:r>
          </a:p>
          <a:p>
            <a:r>
              <a:rPr lang="en-US" altLang="ja-JP" dirty="0" smtClean="0">
                <a:latin typeface="Courier New" panose="02070309020205020404" pitchFamily="49" charset="0"/>
                <a:cs typeface="Courier New" panose="02070309020205020404" pitchFamily="49" charset="0"/>
              </a:rPr>
              <a:t>08:     </a:t>
            </a:r>
            <a:r>
              <a:rPr lang="en-US" altLang="ja-JP" dirty="0" err="1">
                <a:latin typeface="Courier New" panose="02070309020205020404" pitchFamily="49" charset="0"/>
                <a:cs typeface="Courier New" panose="02070309020205020404" pitchFamily="49" charset="0"/>
              </a:rPr>
              <a:t>printf</a:t>
            </a:r>
            <a:r>
              <a:rPr lang="en-US" altLang="ja-JP" dirty="0" smtClean="0">
                <a:latin typeface="Courier New" panose="02070309020205020404" pitchFamily="49" charset="0"/>
                <a:cs typeface="Courier New" panose="02070309020205020404" pitchFamily="49" charset="0"/>
              </a:rPr>
              <a:t>(“</a:t>
            </a:r>
            <a:r>
              <a:rPr lang="en-US" altLang="ja-JP" dirty="0" err="1" smtClean="0">
                <a:latin typeface="Courier New" panose="02070309020205020404" pitchFamily="49" charset="0"/>
                <a:cs typeface="Courier New" panose="02070309020205020404" pitchFamily="49" charset="0"/>
              </a:rPr>
              <a:t>Genzan</a:t>
            </a:r>
            <a:r>
              <a:rPr lang="en-US" altLang="ja-JP" dirty="0" smtClean="0">
                <a:latin typeface="Courier New" panose="02070309020205020404" pitchFamily="49" charset="0"/>
                <a:cs typeface="Courier New" panose="02070309020205020404" pitchFamily="49" charset="0"/>
              </a:rPr>
              <a:t> %d </a:t>
            </a:r>
            <a:r>
              <a:rPr lang="en-US" altLang="ja-JP" dirty="0" err="1">
                <a:latin typeface="Courier New" panose="02070309020205020404" pitchFamily="49" charset="0"/>
                <a:cs typeface="Courier New" panose="02070309020205020404" pitchFamily="49" charset="0"/>
              </a:rPr>
              <a:t>desu</a:t>
            </a:r>
            <a:r>
              <a:rPr lang="en-US" altLang="ja-JP" dirty="0">
                <a:latin typeface="Courier New" panose="02070309020205020404" pitchFamily="49" charset="0"/>
                <a:cs typeface="Courier New" panose="02070309020205020404" pitchFamily="49" charset="0"/>
              </a:rPr>
              <a:t>.\n”, </a:t>
            </a:r>
            <a:r>
              <a:rPr lang="en-US" altLang="ja-JP" dirty="0" smtClean="0">
                <a:latin typeface="Courier New" panose="02070309020205020404" pitchFamily="49" charset="0"/>
                <a:cs typeface="Courier New" panose="02070309020205020404" pitchFamily="49" charset="0"/>
              </a:rPr>
              <a:t>5-8);</a:t>
            </a:r>
            <a:endParaRPr lang="en-US" altLang="ja-JP" dirty="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09:     </a:t>
            </a:r>
            <a:r>
              <a:rPr lang="en-US" altLang="ja-JP" dirty="0" err="1">
                <a:latin typeface="Courier New" panose="02070309020205020404" pitchFamily="49" charset="0"/>
                <a:cs typeface="Courier New" panose="02070309020205020404" pitchFamily="49" charset="0"/>
              </a:rPr>
              <a:t>printf</a:t>
            </a:r>
            <a:r>
              <a:rPr lang="en-US" altLang="ja-JP" dirty="0" smtClean="0">
                <a:latin typeface="Courier New" panose="02070309020205020404" pitchFamily="49" charset="0"/>
                <a:cs typeface="Courier New" panose="02070309020205020404" pitchFamily="49" charset="0"/>
              </a:rPr>
              <a:t>(“</a:t>
            </a:r>
            <a:r>
              <a:rPr lang="en-US" altLang="ja-JP" dirty="0" err="1" smtClean="0">
                <a:latin typeface="Courier New" panose="02070309020205020404" pitchFamily="49" charset="0"/>
                <a:cs typeface="Courier New" panose="02070309020205020404" pitchFamily="49" charset="0"/>
              </a:rPr>
              <a:t>jouzan</a:t>
            </a:r>
            <a:r>
              <a:rPr lang="en-US" altLang="ja-JP" dirty="0" smtClean="0">
                <a:latin typeface="Courier New" panose="02070309020205020404" pitchFamily="49" charset="0"/>
                <a:cs typeface="Courier New" panose="02070309020205020404" pitchFamily="49" charset="0"/>
              </a:rPr>
              <a:t> %d </a:t>
            </a:r>
            <a:r>
              <a:rPr lang="en-US" altLang="ja-JP" dirty="0" err="1">
                <a:latin typeface="Courier New" panose="02070309020205020404" pitchFamily="49" charset="0"/>
                <a:cs typeface="Courier New" panose="02070309020205020404" pitchFamily="49" charset="0"/>
              </a:rPr>
              <a:t>desu</a:t>
            </a:r>
            <a:r>
              <a:rPr lang="en-US" altLang="ja-JP" dirty="0">
                <a:latin typeface="Courier New" panose="02070309020205020404" pitchFamily="49" charset="0"/>
                <a:cs typeface="Courier New" panose="02070309020205020404" pitchFamily="49" charset="0"/>
              </a:rPr>
              <a:t>.\n”, </a:t>
            </a:r>
            <a:r>
              <a:rPr lang="en-US" altLang="ja-JP" dirty="0" smtClean="0">
                <a:latin typeface="Courier New" panose="02070309020205020404" pitchFamily="49" charset="0"/>
                <a:cs typeface="Courier New" panose="02070309020205020404" pitchFamily="49" charset="0"/>
              </a:rPr>
              <a:t>3*4);</a:t>
            </a:r>
            <a:endParaRPr lang="en-US" altLang="ja-JP" dirty="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10:     </a:t>
            </a:r>
            <a:r>
              <a:rPr lang="en-US" altLang="ja-JP" dirty="0" err="1">
                <a:latin typeface="Courier New" panose="02070309020205020404" pitchFamily="49" charset="0"/>
                <a:cs typeface="Courier New" panose="02070309020205020404" pitchFamily="49" charset="0"/>
              </a:rPr>
              <a:t>printf</a:t>
            </a:r>
            <a:r>
              <a:rPr lang="en-US" altLang="ja-JP" dirty="0" smtClean="0">
                <a:latin typeface="Courier New" panose="02070309020205020404" pitchFamily="49" charset="0"/>
                <a:cs typeface="Courier New" panose="02070309020205020404" pitchFamily="49" charset="0"/>
              </a:rPr>
              <a:t>(“</a:t>
            </a:r>
            <a:r>
              <a:rPr lang="en-US" altLang="ja-JP" dirty="0" err="1" smtClean="0">
                <a:latin typeface="Courier New" panose="02070309020205020404" pitchFamily="49" charset="0"/>
                <a:cs typeface="Courier New" panose="02070309020205020404" pitchFamily="49" charset="0"/>
              </a:rPr>
              <a:t>Jozan</a:t>
            </a:r>
            <a:r>
              <a:rPr lang="en-US" altLang="ja-JP" dirty="0" smtClean="0">
                <a:latin typeface="Courier New" panose="02070309020205020404" pitchFamily="49" charset="0"/>
                <a:cs typeface="Courier New" panose="02070309020205020404" pitchFamily="49" charset="0"/>
              </a:rPr>
              <a:t> %d </a:t>
            </a:r>
            <a:r>
              <a:rPr lang="en-US" altLang="ja-JP" dirty="0" err="1">
                <a:latin typeface="Courier New" panose="02070309020205020404" pitchFamily="49" charset="0"/>
                <a:cs typeface="Courier New" panose="02070309020205020404" pitchFamily="49" charset="0"/>
              </a:rPr>
              <a:t>desu</a:t>
            </a:r>
            <a:r>
              <a:rPr lang="en-US" altLang="ja-JP" dirty="0">
                <a:latin typeface="Courier New" panose="02070309020205020404" pitchFamily="49" charset="0"/>
                <a:cs typeface="Courier New" panose="02070309020205020404" pitchFamily="49" charset="0"/>
              </a:rPr>
              <a:t>.\n”, </a:t>
            </a:r>
            <a:r>
              <a:rPr lang="en-US" altLang="ja-JP" dirty="0" smtClean="0">
                <a:latin typeface="Courier New" panose="02070309020205020404" pitchFamily="49" charset="0"/>
                <a:cs typeface="Courier New" panose="02070309020205020404" pitchFamily="49" charset="0"/>
              </a:rPr>
              <a:t>7/3);</a:t>
            </a:r>
          </a:p>
          <a:p>
            <a:r>
              <a:rPr lang="en-US" altLang="ja-JP" dirty="0" smtClean="0">
                <a:latin typeface="Courier New" panose="02070309020205020404" pitchFamily="49" charset="0"/>
                <a:cs typeface="Courier New" panose="02070309020205020404" pitchFamily="49" charset="0"/>
              </a:rPr>
              <a:t>11</a:t>
            </a:r>
            <a:r>
              <a:rPr kumimoji="1" lang="en-US" altLang="ja-JP" dirty="0" smtClean="0">
                <a:latin typeface="Courier New" panose="02070309020205020404" pitchFamily="49" charset="0"/>
                <a:cs typeface="Courier New" panose="02070309020205020404" pitchFamily="49" charset="0"/>
              </a:rPr>
              <a:t>:     return(0);</a:t>
            </a:r>
          </a:p>
          <a:p>
            <a:r>
              <a:rPr lang="en-US" altLang="ja-JP" dirty="0" smtClean="0">
                <a:latin typeface="Courier New" panose="02070309020205020404" pitchFamily="49" charset="0"/>
                <a:cs typeface="Courier New" panose="02070309020205020404" pitchFamily="49" charset="0"/>
              </a:rPr>
              <a:t>12: }</a:t>
            </a:r>
            <a:endParaRPr kumimoji="1" lang="ja-JP" altLang="en-US" dirty="0">
              <a:latin typeface="Courier New" panose="02070309020205020404" pitchFamily="49" charset="0"/>
              <a:cs typeface="Courier New" panose="02070309020205020404" pitchFamily="49" charset="0"/>
            </a:endParaRPr>
          </a:p>
        </p:txBody>
      </p:sp>
      <p:sp>
        <p:nvSpPr>
          <p:cNvPr id="7" name="メモ 6"/>
          <p:cNvSpPr/>
          <p:nvPr/>
        </p:nvSpPr>
        <p:spPr>
          <a:xfrm>
            <a:off x="4389885" y="4247317"/>
            <a:ext cx="3965445" cy="1959173"/>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400" dirty="0" err="1" smtClean="0">
                <a:latin typeface="Courier New" panose="02070309020205020404" pitchFamily="49" charset="0"/>
                <a:cs typeface="Courier New" panose="02070309020205020404" pitchFamily="49" charset="0"/>
              </a:rPr>
              <a:t>Kasan</a:t>
            </a:r>
            <a:r>
              <a:rPr lang="en-US" altLang="ja-JP" sz="2400" dirty="0" smtClean="0">
                <a:latin typeface="Courier New" panose="02070309020205020404" pitchFamily="49" charset="0"/>
                <a:cs typeface="Courier New" panose="02070309020205020404" pitchFamily="49" charset="0"/>
              </a:rPr>
              <a:t> 5 </a:t>
            </a:r>
            <a:r>
              <a:rPr lang="en-US" altLang="ja-JP" sz="2400" dirty="0" err="1" smtClean="0">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a:t>
            </a:r>
          </a:p>
          <a:p>
            <a:r>
              <a:rPr lang="en-US" altLang="ja-JP" sz="2400" dirty="0" err="1" smtClean="0">
                <a:latin typeface="Courier New" panose="02070309020205020404" pitchFamily="49" charset="0"/>
                <a:cs typeface="Courier New" panose="02070309020205020404" pitchFamily="49" charset="0"/>
              </a:rPr>
              <a:t>Genzan</a:t>
            </a:r>
            <a:r>
              <a:rPr lang="en-US" altLang="ja-JP" sz="2400" dirty="0" smtClean="0">
                <a:latin typeface="Courier New" panose="02070309020205020404" pitchFamily="49" charset="0"/>
                <a:cs typeface="Courier New" panose="02070309020205020404" pitchFamily="49" charset="0"/>
              </a:rPr>
              <a:t> -3 </a:t>
            </a:r>
            <a:r>
              <a:rPr lang="en-US" altLang="ja-JP" sz="2400" dirty="0" err="1">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a:t>
            </a:r>
            <a:endParaRPr lang="en-US" altLang="ja-JP" sz="2400" dirty="0">
              <a:latin typeface="Courier New" panose="02070309020205020404" pitchFamily="49" charset="0"/>
              <a:cs typeface="Courier New" panose="02070309020205020404" pitchFamily="49" charset="0"/>
            </a:endParaRPr>
          </a:p>
          <a:p>
            <a:r>
              <a:rPr lang="en-US" altLang="ja-JP" sz="2400" dirty="0" err="1" smtClean="0">
                <a:latin typeface="Courier New" panose="02070309020205020404" pitchFamily="49" charset="0"/>
                <a:cs typeface="Courier New" panose="02070309020205020404" pitchFamily="49" charset="0"/>
              </a:rPr>
              <a:t>jouzan</a:t>
            </a:r>
            <a:r>
              <a:rPr lang="en-US" altLang="ja-JP" sz="2400" dirty="0" smtClean="0">
                <a:latin typeface="Courier New" panose="02070309020205020404" pitchFamily="49" charset="0"/>
                <a:cs typeface="Courier New" panose="02070309020205020404" pitchFamily="49" charset="0"/>
              </a:rPr>
              <a:t> 12 </a:t>
            </a:r>
            <a:r>
              <a:rPr lang="en-US" altLang="ja-JP" sz="2400" dirty="0" err="1">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a:t>
            </a:r>
            <a:endParaRPr lang="en-US" altLang="ja-JP" sz="2400" dirty="0">
              <a:latin typeface="Courier New" panose="02070309020205020404" pitchFamily="49" charset="0"/>
              <a:cs typeface="Courier New" panose="02070309020205020404" pitchFamily="49" charset="0"/>
            </a:endParaRPr>
          </a:p>
          <a:p>
            <a:r>
              <a:rPr lang="en-US" altLang="ja-JP" sz="2400" dirty="0" err="1" smtClean="0">
                <a:latin typeface="Courier New" panose="02070309020205020404" pitchFamily="49" charset="0"/>
                <a:cs typeface="Courier New" panose="02070309020205020404" pitchFamily="49" charset="0"/>
              </a:rPr>
              <a:t>Jozan</a:t>
            </a:r>
            <a:r>
              <a:rPr lang="en-US" altLang="ja-JP" sz="2400" dirty="0" smtClean="0">
                <a:latin typeface="Courier New" panose="02070309020205020404" pitchFamily="49" charset="0"/>
                <a:cs typeface="Courier New" panose="02070309020205020404" pitchFamily="49" charset="0"/>
              </a:rPr>
              <a:t> 2 </a:t>
            </a:r>
            <a:r>
              <a:rPr lang="en-US" altLang="ja-JP" sz="2400" dirty="0" err="1">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973995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%d </a:t>
            </a:r>
            <a:r>
              <a:rPr kumimoji="1" lang="ja-JP" altLang="en-US" dirty="0" smtClean="0"/>
              <a:t>に結果が埋め込まれる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8</a:t>
            </a:fld>
            <a:endParaRPr kumimoji="1" lang="ja-JP" altLang="en-US"/>
          </a:p>
        </p:txBody>
      </p:sp>
      <p:sp>
        <p:nvSpPr>
          <p:cNvPr id="5" name="メモ 4"/>
          <p:cNvSpPr/>
          <p:nvPr/>
        </p:nvSpPr>
        <p:spPr>
          <a:xfrm>
            <a:off x="545594" y="1280957"/>
            <a:ext cx="8052811" cy="4563298"/>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400" dirty="0">
                <a:latin typeface="Courier New" panose="02070309020205020404" pitchFamily="49" charset="0"/>
                <a:cs typeface="Courier New" panose="02070309020205020404" pitchFamily="49" charset="0"/>
              </a:rPr>
              <a:t>0</a:t>
            </a:r>
            <a:r>
              <a:rPr kumimoji="1" lang="en-US" altLang="ja-JP" sz="2400" dirty="0" smtClean="0">
                <a:latin typeface="Courier New" panose="02070309020205020404" pitchFamily="49" charset="0"/>
                <a:cs typeface="Courier New" panose="02070309020205020404" pitchFamily="49" charset="0"/>
              </a:rPr>
              <a:t>1: #include &lt;</a:t>
            </a:r>
            <a:r>
              <a:rPr kumimoji="1" lang="en-US" altLang="ja-JP" sz="2400" dirty="0" err="1" smtClean="0">
                <a:latin typeface="Courier New" panose="02070309020205020404" pitchFamily="49" charset="0"/>
                <a:cs typeface="Courier New" panose="02070309020205020404" pitchFamily="49" charset="0"/>
              </a:rPr>
              <a:t>stdio.h</a:t>
            </a:r>
            <a:r>
              <a:rPr kumimoji="1" lang="en-US" altLang="ja-JP" sz="2400" dirty="0" smtClean="0">
                <a:latin typeface="Courier New" panose="02070309020205020404" pitchFamily="49" charset="0"/>
                <a:cs typeface="Courier New" panose="02070309020205020404" pitchFamily="49" charset="0"/>
              </a:rPr>
              <a:t>&gt;</a:t>
            </a:r>
          </a:p>
          <a:p>
            <a:r>
              <a:rPr lang="en-US" altLang="ja-JP" sz="2400" dirty="0" smtClean="0">
                <a:latin typeface="Courier New" panose="02070309020205020404" pitchFamily="49" charset="0"/>
                <a:cs typeface="Courier New" panose="02070309020205020404" pitchFamily="49" charset="0"/>
              </a:rPr>
              <a:t>02: </a:t>
            </a:r>
            <a:endParaRPr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03: </a:t>
            </a:r>
            <a:endParaRPr kumimoji="1" lang="en-US" altLang="ja-JP" sz="2400" dirty="0" smtClean="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04: </a:t>
            </a:r>
            <a:endParaRPr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05: </a:t>
            </a:r>
            <a:r>
              <a:rPr lang="en-US" altLang="ja-JP" sz="2400" dirty="0" err="1" smtClean="0">
                <a:latin typeface="Courier New" panose="02070309020205020404" pitchFamily="49" charset="0"/>
                <a:cs typeface="Courier New" panose="02070309020205020404" pitchFamily="49" charset="0"/>
              </a:rPr>
              <a:t>i</a:t>
            </a:r>
            <a:r>
              <a:rPr kumimoji="1" lang="en-US" altLang="ja-JP" sz="2400" dirty="0" err="1" smtClean="0">
                <a:latin typeface="Courier New" panose="02070309020205020404" pitchFamily="49" charset="0"/>
                <a:cs typeface="Courier New" panose="02070309020205020404" pitchFamily="49" charset="0"/>
              </a:rPr>
              <a:t>nt</a:t>
            </a:r>
            <a:r>
              <a:rPr kumimoji="1" lang="en-US" altLang="ja-JP" sz="2400" dirty="0" smtClean="0">
                <a:latin typeface="Courier New" panose="02070309020205020404" pitchFamily="49" charset="0"/>
                <a:cs typeface="Courier New" panose="02070309020205020404" pitchFamily="49" charset="0"/>
              </a:rPr>
              <a:t> main(void)</a:t>
            </a:r>
          </a:p>
          <a:p>
            <a:r>
              <a:rPr lang="en-US" altLang="ja-JP" sz="2400" dirty="0" smtClean="0">
                <a:latin typeface="Courier New" panose="02070309020205020404" pitchFamily="49" charset="0"/>
                <a:cs typeface="Courier New" panose="02070309020205020404" pitchFamily="49" charset="0"/>
              </a:rPr>
              <a:t>06: </a:t>
            </a:r>
            <a:r>
              <a:rPr kumimoji="1" lang="en-US" altLang="ja-JP" sz="2400" dirty="0" smtClean="0">
                <a:latin typeface="Courier New" panose="02070309020205020404" pitchFamily="49" charset="0"/>
                <a:cs typeface="Courier New" panose="02070309020205020404" pitchFamily="49" charset="0"/>
              </a:rPr>
              <a:t>{</a:t>
            </a:r>
          </a:p>
          <a:p>
            <a:r>
              <a:rPr lang="en-US" altLang="ja-JP" sz="2400" dirty="0" smtClean="0">
                <a:latin typeface="Courier New" panose="02070309020205020404" pitchFamily="49" charset="0"/>
                <a:cs typeface="Courier New" panose="02070309020205020404" pitchFamily="49" charset="0"/>
              </a:rPr>
              <a:t>07:     </a:t>
            </a:r>
            <a:r>
              <a:rPr lang="en-US" altLang="ja-JP" sz="2400" dirty="0" err="1" smtClean="0">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a:t>
            </a:r>
            <a:r>
              <a:rPr lang="en-US" altLang="ja-JP" sz="2400" dirty="0" err="1" smtClean="0">
                <a:latin typeface="Courier New" panose="02070309020205020404" pitchFamily="49" charset="0"/>
                <a:cs typeface="Courier New" panose="02070309020205020404" pitchFamily="49" charset="0"/>
              </a:rPr>
              <a:t>Kasan</a:t>
            </a:r>
            <a:r>
              <a:rPr lang="en-US" altLang="ja-JP" sz="2400" dirty="0" smtClean="0">
                <a:latin typeface="Courier New" panose="02070309020205020404" pitchFamily="49" charset="0"/>
                <a:cs typeface="Courier New" panose="02070309020205020404" pitchFamily="49" charset="0"/>
              </a:rPr>
              <a:t> %d </a:t>
            </a:r>
            <a:r>
              <a:rPr lang="en-US" altLang="ja-JP" sz="2400" dirty="0" err="1" smtClean="0">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.\n”, 3+2);</a:t>
            </a:r>
          </a:p>
          <a:p>
            <a:r>
              <a:rPr lang="en-US" altLang="ja-JP" sz="2400" dirty="0" smtClean="0">
                <a:latin typeface="Courier New" panose="02070309020205020404" pitchFamily="49" charset="0"/>
                <a:cs typeface="Courier New" panose="02070309020205020404" pitchFamily="49" charset="0"/>
              </a:rPr>
              <a:t>08:     </a:t>
            </a:r>
            <a:r>
              <a:rPr lang="en-US" altLang="ja-JP" sz="2400" dirty="0" err="1">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a:t>
            </a:r>
            <a:r>
              <a:rPr lang="en-US" altLang="ja-JP" sz="2400" dirty="0" err="1" smtClean="0">
                <a:latin typeface="Courier New" panose="02070309020205020404" pitchFamily="49" charset="0"/>
                <a:cs typeface="Courier New" panose="02070309020205020404" pitchFamily="49" charset="0"/>
              </a:rPr>
              <a:t>Genzan</a:t>
            </a:r>
            <a:r>
              <a:rPr lang="en-US" altLang="ja-JP" sz="2400" dirty="0" smtClean="0">
                <a:latin typeface="Courier New" panose="02070309020205020404" pitchFamily="49" charset="0"/>
                <a:cs typeface="Courier New" panose="02070309020205020404" pitchFamily="49" charset="0"/>
              </a:rPr>
              <a:t> %d </a:t>
            </a:r>
            <a:r>
              <a:rPr lang="en-US" altLang="ja-JP" sz="2400" dirty="0" err="1">
                <a:latin typeface="Courier New" panose="02070309020205020404" pitchFamily="49" charset="0"/>
                <a:cs typeface="Courier New" panose="02070309020205020404" pitchFamily="49" charset="0"/>
              </a:rPr>
              <a:t>desu</a:t>
            </a:r>
            <a:r>
              <a:rPr lang="en-US" altLang="ja-JP" sz="2400" dirty="0">
                <a:latin typeface="Courier New" panose="02070309020205020404" pitchFamily="49" charset="0"/>
                <a:cs typeface="Courier New" panose="02070309020205020404" pitchFamily="49" charset="0"/>
              </a:rPr>
              <a:t>.\n”, </a:t>
            </a:r>
            <a:r>
              <a:rPr lang="en-US" altLang="ja-JP" sz="2400" dirty="0" smtClean="0">
                <a:latin typeface="Courier New" panose="02070309020205020404" pitchFamily="49" charset="0"/>
                <a:cs typeface="Courier New" panose="02070309020205020404" pitchFamily="49" charset="0"/>
              </a:rPr>
              <a:t>5-8);</a:t>
            </a:r>
            <a:endParaRPr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09:     </a:t>
            </a:r>
            <a:r>
              <a:rPr lang="en-US" altLang="ja-JP" sz="2400" dirty="0" err="1">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a:t>
            </a:r>
            <a:r>
              <a:rPr lang="en-US" altLang="ja-JP" sz="2400" dirty="0" err="1" smtClean="0">
                <a:latin typeface="Courier New" panose="02070309020205020404" pitchFamily="49" charset="0"/>
                <a:cs typeface="Courier New" panose="02070309020205020404" pitchFamily="49" charset="0"/>
              </a:rPr>
              <a:t>jouzan</a:t>
            </a:r>
            <a:r>
              <a:rPr lang="en-US" altLang="ja-JP" sz="2400" dirty="0" smtClean="0">
                <a:latin typeface="Courier New" panose="02070309020205020404" pitchFamily="49" charset="0"/>
                <a:cs typeface="Courier New" panose="02070309020205020404" pitchFamily="49" charset="0"/>
              </a:rPr>
              <a:t> %d </a:t>
            </a:r>
            <a:r>
              <a:rPr lang="en-US" altLang="ja-JP" sz="2400" dirty="0" err="1">
                <a:latin typeface="Courier New" panose="02070309020205020404" pitchFamily="49" charset="0"/>
                <a:cs typeface="Courier New" panose="02070309020205020404" pitchFamily="49" charset="0"/>
              </a:rPr>
              <a:t>desu</a:t>
            </a:r>
            <a:r>
              <a:rPr lang="en-US" altLang="ja-JP" sz="2400" dirty="0">
                <a:latin typeface="Courier New" panose="02070309020205020404" pitchFamily="49" charset="0"/>
                <a:cs typeface="Courier New" panose="02070309020205020404" pitchFamily="49" charset="0"/>
              </a:rPr>
              <a:t>.\n”, </a:t>
            </a:r>
            <a:r>
              <a:rPr lang="en-US" altLang="ja-JP" sz="2400" dirty="0" smtClean="0">
                <a:latin typeface="Courier New" panose="02070309020205020404" pitchFamily="49" charset="0"/>
                <a:cs typeface="Courier New" panose="02070309020205020404" pitchFamily="49" charset="0"/>
              </a:rPr>
              <a:t>3*4);</a:t>
            </a:r>
            <a:endParaRPr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10:     </a:t>
            </a:r>
            <a:r>
              <a:rPr lang="en-US" altLang="ja-JP" sz="2400" dirty="0" err="1">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a:t>
            </a:r>
            <a:r>
              <a:rPr lang="en-US" altLang="ja-JP" sz="2400" dirty="0" err="1" smtClean="0">
                <a:latin typeface="Courier New" panose="02070309020205020404" pitchFamily="49" charset="0"/>
                <a:cs typeface="Courier New" panose="02070309020205020404" pitchFamily="49" charset="0"/>
              </a:rPr>
              <a:t>Jozan</a:t>
            </a:r>
            <a:r>
              <a:rPr lang="en-US" altLang="ja-JP" sz="2400" dirty="0" smtClean="0">
                <a:latin typeface="Courier New" panose="02070309020205020404" pitchFamily="49" charset="0"/>
                <a:cs typeface="Courier New" panose="02070309020205020404" pitchFamily="49" charset="0"/>
              </a:rPr>
              <a:t> %d </a:t>
            </a:r>
            <a:r>
              <a:rPr lang="en-US" altLang="ja-JP" sz="2400" dirty="0" err="1">
                <a:latin typeface="Courier New" panose="02070309020205020404" pitchFamily="49" charset="0"/>
                <a:cs typeface="Courier New" panose="02070309020205020404" pitchFamily="49" charset="0"/>
              </a:rPr>
              <a:t>desu</a:t>
            </a:r>
            <a:r>
              <a:rPr lang="en-US" altLang="ja-JP" sz="2400" dirty="0">
                <a:latin typeface="Courier New" panose="02070309020205020404" pitchFamily="49" charset="0"/>
                <a:cs typeface="Courier New" panose="02070309020205020404" pitchFamily="49" charset="0"/>
              </a:rPr>
              <a:t>.\n”, </a:t>
            </a:r>
            <a:r>
              <a:rPr lang="en-US" altLang="ja-JP" sz="2400" dirty="0" smtClean="0">
                <a:latin typeface="Courier New" panose="02070309020205020404" pitchFamily="49" charset="0"/>
                <a:cs typeface="Courier New" panose="02070309020205020404" pitchFamily="49" charset="0"/>
              </a:rPr>
              <a:t>7/3);</a:t>
            </a:r>
          </a:p>
          <a:p>
            <a:r>
              <a:rPr lang="en-US" altLang="ja-JP" sz="2400" dirty="0" smtClean="0">
                <a:latin typeface="Courier New" panose="02070309020205020404" pitchFamily="49" charset="0"/>
                <a:cs typeface="Courier New" panose="02070309020205020404" pitchFamily="49" charset="0"/>
              </a:rPr>
              <a:t>11</a:t>
            </a:r>
            <a:r>
              <a:rPr kumimoji="1" lang="en-US" altLang="ja-JP" sz="2400" dirty="0" smtClean="0">
                <a:latin typeface="Courier New" panose="02070309020205020404" pitchFamily="49" charset="0"/>
                <a:cs typeface="Courier New" panose="02070309020205020404" pitchFamily="49" charset="0"/>
              </a:rPr>
              <a:t>:     return(0);</a:t>
            </a:r>
          </a:p>
          <a:p>
            <a:r>
              <a:rPr lang="en-US" altLang="ja-JP" sz="2400" dirty="0" smtClean="0">
                <a:latin typeface="Courier New" panose="02070309020205020404" pitchFamily="49" charset="0"/>
                <a:cs typeface="Courier New" panose="02070309020205020404" pitchFamily="49" charset="0"/>
              </a:rPr>
              <a:t>12: }</a:t>
            </a:r>
            <a:endParaRPr kumimoji="1" lang="ja-JP" altLang="en-US" sz="2400" dirty="0">
              <a:latin typeface="Courier New" panose="02070309020205020404" pitchFamily="49" charset="0"/>
              <a:cs typeface="Courier New" panose="02070309020205020404" pitchFamily="49" charset="0"/>
            </a:endParaRPr>
          </a:p>
        </p:txBody>
      </p:sp>
      <p:sp>
        <p:nvSpPr>
          <p:cNvPr id="8" name="正方形/長方形 7"/>
          <p:cNvSpPr/>
          <p:nvPr/>
        </p:nvSpPr>
        <p:spPr>
          <a:xfrm>
            <a:off x="6926580" y="3440430"/>
            <a:ext cx="662940" cy="491490"/>
          </a:xfrm>
          <a:prstGeom prst="rect">
            <a:avLst/>
          </a:prstGeom>
          <a:noFill/>
          <a:ln>
            <a:solidFill>
              <a:srgbClr val="FF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p:cNvSpPr/>
          <p:nvPr/>
        </p:nvSpPr>
        <p:spPr>
          <a:xfrm>
            <a:off x="4601497" y="3440430"/>
            <a:ext cx="515210" cy="491490"/>
          </a:xfrm>
          <a:prstGeom prst="rect">
            <a:avLst/>
          </a:prstGeom>
          <a:noFill/>
          <a:ln>
            <a:solidFill>
              <a:srgbClr val="FF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1" name="曲線コネクタ 10"/>
          <p:cNvCxnSpPr>
            <a:stCxn id="8" idx="0"/>
            <a:endCxn id="9" idx="0"/>
          </p:cNvCxnSpPr>
          <p:nvPr/>
        </p:nvCxnSpPr>
        <p:spPr>
          <a:xfrm rot="16200000" flipV="1">
            <a:off x="6058576" y="2240956"/>
            <a:ext cx="12700" cy="2398948"/>
          </a:xfrm>
          <a:prstGeom prst="curvedConnector3">
            <a:avLst>
              <a:gd name="adj1" fmla="val 7258063"/>
            </a:avLst>
          </a:prstGeom>
          <a:ln>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60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割り算では結果は切り捨て</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9</a:t>
            </a:fld>
            <a:endParaRPr kumimoji="1" lang="ja-JP" altLang="en-US"/>
          </a:p>
        </p:txBody>
      </p:sp>
      <p:sp>
        <p:nvSpPr>
          <p:cNvPr id="5" name="メモ 4"/>
          <p:cNvSpPr/>
          <p:nvPr/>
        </p:nvSpPr>
        <p:spPr>
          <a:xfrm>
            <a:off x="545595" y="1280957"/>
            <a:ext cx="6495286" cy="3519643"/>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dirty="0">
                <a:latin typeface="Courier New" panose="02070309020205020404" pitchFamily="49" charset="0"/>
                <a:cs typeface="Courier New" panose="02070309020205020404" pitchFamily="49" charset="0"/>
              </a:rPr>
              <a:t>0</a:t>
            </a:r>
            <a:r>
              <a:rPr kumimoji="1" lang="en-US" altLang="ja-JP" dirty="0" smtClean="0">
                <a:latin typeface="Courier New" panose="02070309020205020404" pitchFamily="49" charset="0"/>
                <a:cs typeface="Courier New" panose="02070309020205020404" pitchFamily="49" charset="0"/>
              </a:rPr>
              <a:t>1: #include &lt;</a:t>
            </a:r>
            <a:r>
              <a:rPr kumimoji="1" lang="en-US" altLang="ja-JP" dirty="0" err="1" smtClean="0">
                <a:latin typeface="Courier New" panose="02070309020205020404" pitchFamily="49" charset="0"/>
                <a:cs typeface="Courier New" panose="02070309020205020404" pitchFamily="49" charset="0"/>
              </a:rPr>
              <a:t>stdio.h</a:t>
            </a:r>
            <a:r>
              <a:rPr kumimoji="1" lang="en-US" altLang="ja-JP" dirty="0" smtClean="0">
                <a:latin typeface="Courier New" panose="02070309020205020404" pitchFamily="49" charset="0"/>
                <a:cs typeface="Courier New" panose="02070309020205020404" pitchFamily="49" charset="0"/>
              </a:rPr>
              <a:t>&gt;</a:t>
            </a:r>
          </a:p>
          <a:p>
            <a:r>
              <a:rPr lang="en-US" altLang="ja-JP" dirty="0" smtClean="0">
                <a:latin typeface="Courier New" panose="02070309020205020404" pitchFamily="49" charset="0"/>
                <a:cs typeface="Courier New" panose="02070309020205020404" pitchFamily="49" charset="0"/>
              </a:rPr>
              <a:t>02: </a:t>
            </a:r>
            <a:endParaRPr lang="en-US" altLang="ja-JP" dirty="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03: </a:t>
            </a:r>
            <a:endParaRPr kumimoji="1" lang="en-US" altLang="ja-JP" dirty="0" smtClean="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04: </a:t>
            </a:r>
            <a:endParaRPr lang="en-US" altLang="ja-JP" dirty="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05: </a:t>
            </a:r>
            <a:r>
              <a:rPr lang="en-US" altLang="ja-JP" dirty="0" err="1" smtClean="0">
                <a:latin typeface="Courier New" panose="02070309020205020404" pitchFamily="49" charset="0"/>
                <a:cs typeface="Courier New" panose="02070309020205020404" pitchFamily="49" charset="0"/>
              </a:rPr>
              <a:t>i</a:t>
            </a:r>
            <a:r>
              <a:rPr kumimoji="1" lang="en-US" altLang="ja-JP" dirty="0" err="1" smtClean="0">
                <a:latin typeface="Courier New" panose="02070309020205020404" pitchFamily="49" charset="0"/>
                <a:cs typeface="Courier New" panose="02070309020205020404" pitchFamily="49" charset="0"/>
              </a:rPr>
              <a:t>nt</a:t>
            </a:r>
            <a:r>
              <a:rPr kumimoji="1" lang="en-US" altLang="ja-JP" dirty="0" smtClean="0">
                <a:latin typeface="Courier New" panose="02070309020205020404" pitchFamily="49" charset="0"/>
                <a:cs typeface="Courier New" panose="02070309020205020404" pitchFamily="49" charset="0"/>
              </a:rPr>
              <a:t> main(void)</a:t>
            </a:r>
          </a:p>
          <a:p>
            <a:r>
              <a:rPr lang="en-US" altLang="ja-JP" dirty="0" smtClean="0">
                <a:latin typeface="Courier New" panose="02070309020205020404" pitchFamily="49" charset="0"/>
                <a:cs typeface="Courier New" panose="02070309020205020404" pitchFamily="49" charset="0"/>
              </a:rPr>
              <a:t>06: </a:t>
            </a:r>
            <a:r>
              <a:rPr kumimoji="1" lang="en-US" altLang="ja-JP" dirty="0" smtClean="0">
                <a:latin typeface="Courier New" panose="02070309020205020404" pitchFamily="49" charset="0"/>
                <a:cs typeface="Courier New" panose="02070309020205020404" pitchFamily="49" charset="0"/>
              </a:rPr>
              <a:t>{</a:t>
            </a:r>
          </a:p>
          <a:p>
            <a:r>
              <a:rPr lang="en-US" altLang="ja-JP" dirty="0" smtClean="0">
                <a:latin typeface="Courier New" panose="02070309020205020404" pitchFamily="49" charset="0"/>
                <a:cs typeface="Courier New" panose="02070309020205020404" pitchFamily="49" charset="0"/>
              </a:rPr>
              <a:t>07:     </a:t>
            </a:r>
            <a:r>
              <a:rPr lang="en-US" altLang="ja-JP" dirty="0" err="1" smtClean="0">
                <a:latin typeface="Courier New" panose="02070309020205020404" pitchFamily="49" charset="0"/>
                <a:cs typeface="Courier New" panose="02070309020205020404" pitchFamily="49" charset="0"/>
              </a:rPr>
              <a:t>printf</a:t>
            </a:r>
            <a:r>
              <a:rPr lang="en-US" altLang="ja-JP" dirty="0" smtClean="0">
                <a:latin typeface="Courier New" panose="02070309020205020404" pitchFamily="49" charset="0"/>
                <a:cs typeface="Courier New" panose="02070309020205020404" pitchFamily="49" charset="0"/>
              </a:rPr>
              <a:t>(“</a:t>
            </a:r>
            <a:r>
              <a:rPr lang="en-US" altLang="ja-JP" dirty="0" err="1" smtClean="0">
                <a:latin typeface="Courier New" panose="02070309020205020404" pitchFamily="49" charset="0"/>
                <a:cs typeface="Courier New" panose="02070309020205020404" pitchFamily="49" charset="0"/>
              </a:rPr>
              <a:t>Kasan</a:t>
            </a:r>
            <a:r>
              <a:rPr lang="en-US" altLang="ja-JP" dirty="0" smtClean="0">
                <a:latin typeface="Courier New" panose="02070309020205020404" pitchFamily="49" charset="0"/>
                <a:cs typeface="Courier New" panose="02070309020205020404" pitchFamily="49" charset="0"/>
              </a:rPr>
              <a:t> %d </a:t>
            </a:r>
            <a:r>
              <a:rPr lang="en-US" altLang="ja-JP" dirty="0" err="1" smtClean="0">
                <a:latin typeface="Courier New" panose="02070309020205020404" pitchFamily="49" charset="0"/>
                <a:cs typeface="Courier New" panose="02070309020205020404" pitchFamily="49" charset="0"/>
              </a:rPr>
              <a:t>desu</a:t>
            </a:r>
            <a:r>
              <a:rPr lang="en-US" altLang="ja-JP" dirty="0" smtClean="0">
                <a:latin typeface="Courier New" panose="02070309020205020404" pitchFamily="49" charset="0"/>
                <a:cs typeface="Courier New" panose="02070309020205020404" pitchFamily="49" charset="0"/>
              </a:rPr>
              <a:t>.\n”, 3+2);</a:t>
            </a:r>
          </a:p>
          <a:p>
            <a:r>
              <a:rPr lang="en-US" altLang="ja-JP" dirty="0" smtClean="0">
                <a:latin typeface="Courier New" panose="02070309020205020404" pitchFamily="49" charset="0"/>
                <a:cs typeface="Courier New" panose="02070309020205020404" pitchFamily="49" charset="0"/>
              </a:rPr>
              <a:t>08:     </a:t>
            </a:r>
            <a:r>
              <a:rPr lang="en-US" altLang="ja-JP" dirty="0" err="1">
                <a:latin typeface="Courier New" panose="02070309020205020404" pitchFamily="49" charset="0"/>
                <a:cs typeface="Courier New" panose="02070309020205020404" pitchFamily="49" charset="0"/>
              </a:rPr>
              <a:t>printf</a:t>
            </a:r>
            <a:r>
              <a:rPr lang="en-US" altLang="ja-JP" dirty="0" smtClean="0">
                <a:latin typeface="Courier New" panose="02070309020205020404" pitchFamily="49" charset="0"/>
                <a:cs typeface="Courier New" panose="02070309020205020404" pitchFamily="49" charset="0"/>
              </a:rPr>
              <a:t>(“</a:t>
            </a:r>
            <a:r>
              <a:rPr lang="en-US" altLang="ja-JP" dirty="0" err="1" smtClean="0">
                <a:latin typeface="Courier New" panose="02070309020205020404" pitchFamily="49" charset="0"/>
                <a:cs typeface="Courier New" panose="02070309020205020404" pitchFamily="49" charset="0"/>
              </a:rPr>
              <a:t>Genzan</a:t>
            </a:r>
            <a:r>
              <a:rPr lang="en-US" altLang="ja-JP" dirty="0" smtClean="0">
                <a:latin typeface="Courier New" panose="02070309020205020404" pitchFamily="49" charset="0"/>
                <a:cs typeface="Courier New" panose="02070309020205020404" pitchFamily="49" charset="0"/>
              </a:rPr>
              <a:t> %d </a:t>
            </a:r>
            <a:r>
              <a:rPr lang="en-US" altLang="ja-JP" dirty="0" err="1">
                <a:latin typeface="Courier New" panose="02070309020205020404" pitchFamily="49" charset="0"/>
                <a:cs typeface="Courier New" panose="02070309020205020404" pitchFamily="49" charset="0"/>
              </a:rPr>
              <a:t>desu</a:t>
            </a:r>
            <a:r>
              <a:rPr lang="en-US" altLang="ja-JP" dirty="0">
                <a:latin typeface="Courier New" panose="02070309020205020404" pitchFamily="49" charset="0"/>
                <a:cs typeface="Courier New" panose="02070309020205020404" pitchFamily="49" charset="0"/>
              </a:rPr>
              <a:t>.\n”, </a:t>
            </a:r>
            <a:r>
              <a:rPr lang="en-US" altLang="ja-JP" dirty="0" smtClean="0">
                <a:latin typeface="Courier New" panose="02070309020205020404" pitchFamily="49" charset="0"/>
                <a:cs typeface="Courier New" panose="02070309020205020404" pitchFamily="49" charset="0"/>
              </a:rPr>
              <a:t>5-8);</a:t>
            </a:r>
            <a:endParaRPr lang="en-US" altLang="ja-JP" dirty="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09:     </a:t>
            </a:r>
            <a:r>
              <a:rPr lang="en-US" altLang="ja-JP" dirty="0" err="1">
                <a:latin typeface="Courier New" panose="02070309020205020404" pitchFamily="49" charset="0"/>
                <a:cs typeface="Courier New" panose="02070309020205020404" pitchFamily="49" charset="0"/>
              </a:rPr>
              <a:t>printf</a:t>
            </a:r>
            <a:r>
              <a:rPr lang="en-US" altLang="ja-JP" dirty="0" smtClean="0">
                <a:latin typeface="Courier New" panose="02070309020205020404" pitchFamily="49" charset="0"/>
                <a:cs typeface="Courier New" panose="02070309020205020404" pitchFamily="49" charset="0"/>
              </a:rPr>
              <a:t>(“</a:t>
            </a:r>
            <a:r>
              <a:rPr lang="en-US" altLang="ja-JP" dirty="0" err="1" smtClean="0">
                <a:latin typeface="Courier New" panose="02070309020205020404" pitchFamily="49" charset="0"/>
                <a:cs typeface="Courier New" panose="02070309020205020404" pitchFamily="49" charset="0"/>
              </a:rPr>
              <a:t>jouzan</a:t>
            </a:r>
            <a:r>
              <a:rPr lang="en-US" altLang="ja-JP" dirty="0" smtClean="0">
                <a:latin typeface="Courier New" panose="02070309020205020404" pitchFamily="49" charset="0"/>
                <a:cs typeface="Courier New" panose="02070309020205020404" pitchFamily="49" charset="0"/>
              </a:rPr>
              <a:t> %d </a:t>
            </a:r>
            <a:r>
              <a:rPr lang="en-US" altLang="ja-JP" dirty="0" err="1">
                <a:latin typeface="Courier New" panose="02070309020205020404" pitchFamily="49" charset="0"/>
                <a:cs typeface="Courier New" panose="02070309020205020404" pitchFamily="49" charset="0"/>
              </a:rPr>
              <a:t>desu</a:t>
            </a:r>
            <a:r>
              <a:rPr lang="en-US" altLang="ja-JP" dirty="0">
                <a:latin typeface="Courier New" panose="02070309020205020404" pitchFamily="49" charset="0"/>
                <a:cs typeface="Courier New" panose="02070309020205020404" pitchFamily="49" charset="0"/>
              </a:rPr>
              <a:t>.\n”, </a:t>
            </a:r>
            <a:r>
              <a:rPr lang="en-US" altLang="ja-JP" dirty="0" smtClean="0">
                <a:latin typeface="Courier New" panose="02070309020205020404" pitchFamily="49" charset="0"/>
                <a:cs typeface="Courier New" panose="02070309020205020404" pitchFamily="49" charset="0"/>
              </a:rPr>
              <a:t>3*4);</a:t>
            </a:r>
            <a:endParaRPr lang="en-US" altLang="ja-JP" dirty="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10:     </a:t>
            </a:r>
            <a:r>
              <a:rPr lang="en-US" altLang="ja-JP" dirty="0" err="1">
                <a:latin typeface="Courier New" panose="02070309020205020404" pitchFamily="49" charset="0"/>
                <a:cs typeface="Courier New" panose="02070309020205020404" pitchFamily="49" charset="0"/>
              </a:rPr>
              <a:t>printf</a:t>
            </a:r>
            <a:r>
              <a:rPr lang="en-US" altLang="ja-JP" dirty="0" smtClean="0">
                <a:latin typeface="Courier New" panose="02070309020205020404" pitchFamily="49" charset="0"/>
                <a:cs typeface="Courier New" panose="02070309020205020404" pitchFamily="49" charset="0"/>
              </a:rPr>
              <a:t>(“</a:t>
            </a:r>
            <a:r>
              <a:rPr lang="en-US" altLang="ja-JP" dirty="0" err="1" smtClean="0">
                <a:latin typeface="Courier New" panose="02070309020205020404" pitchFamily="49" charset="0"/>
                <a:cs typeface="Courier New" panose="02070309020205020404" pitchFamily="49" charset="0"/>
              </a:rPr>
              <a:t>Jozan</a:t>
            </a:r>
            <a:r>
              <a:rPr lang="en-US" altLang="ja-JP" dirty="0" smtClean="0">
                <a:latin typeface="Courier New" panose="02070309020205020404" pitchFamily="49" charset="0"/>
                <a:cs typeface="Courier New" panose="02070309020205020404" pitchFamily="49" charset="0"/>
              </a:rPr>
              <a:t> %d </a:t>
            </a:r>
            <a:r>
              <a:rPr lang="en-US" altLang="ja-JP" dirty="0" err="1">
                <a:latin typeface="Courier New" panose="02070309020205020404" pitchFamily="49" charset="0"/>
                <a:cs typeface="Courier New" panose="02070309020205020404" pitchFamily="49" charset="0"/>
              </a:rPr>
              <a:t>desu</a:t>
            </a:r>
            <a:r>
              <a:rPr lang="en-US" altLang="ja-JP" dirty="0">
                <a:latin typeface="Courier New" panose="02070309020205020404" pitchFamily="49" charset="0"/>
                <a:cs typeface="Courier New" panose="02070309020205020404" pitchFamily="49" charset="0"/>
              </a:rPr>
              <a:t>.\n”, </a:t>
            </a:r>
            <a:r>
              <a:rPr lang="en-US" altLang="ja-JP" sz="2400" dirty="0" smtClean="0">
                <a:solidFill>
                  <a:srgbClr val="FF0000"/>
                </a:solidFill>
                <a:latin typeface="Courier New" panose="02070309020205020404" pitchFamily="49" charset="0"/>
                <a:cs typeface="Courier New" panose="02070309020205020404" pitchFamily="49" charset="0"/>
              </a:rPr>
              <a:t>8/3</a:t>
            </a:r>
            <a:r>
              <a:rPr lang="en-US" altLang="ja-JP" dirty="0" smtClean="0">
                <a:latin typeface="Courier New" panose="02070309020205020404" pitchFamily="49" charset="0"/>
                <a:cs typeface="Courier New" panose="02070309020205020404" pitchFamily="49" charset="0"/>
              </a:rPr>
              <a:t>);</a:t>
            </a:r>
          </a:p>
          <a:p>
            <a:r>
              <a:rPr lang="en-US" altLang="ja-JP" dirty="0" smtClean="0">
                <a:latin typeface="Courier New" panose="02070309020205020404" pitchFamily="49" charset="0"/>
                <a:cs typeface="Courier New" panose="02070309020205020404" pitchFamily="49" charset="0"/>
              </a:rPr>
              <a:t>11</a:t>
            </a:r>
            <a:r>
              <a:rPr kumimoji="1" lang="en-US" altLang="ja-JP" dirty="0" smtClean="0">
                <a:latin typeface="Courier New" panose="02070309020205020404" pitchFamily="49" charset="0"/>
                <a:cs typeface="Courier New" panose="02070309020205020404" pitchFamily="49" charset="0"/>
              </a:rPr>
              <a:t>:     return(0);</a:t>
            </a:r>
          </a:p>
          <a:p>
            <a:r>
              <a:rPr lang="en-US" altLang="ja-JP" dirty="0" smtClean="0">
                <a:latin typeface="Courier New" panose="02070309020205020404" pitchFamily="49" charset="0"/>
                <a:cs typeface="Courier New" panose="02070309020205020404" pitchFamily="49" charset="0"/>
              </a:rPr>
              <a:t>12: }</a:t>
            </a:r>
            <a:endParaRPr kumimoji="1" lang="ja-JP" altLang="en-US" dirty="0">
              <a:latin typeface="Courier New" panose="02070309020205020404" pitchFamily="49" charset="0"/>
              <a:cs typeface="Courier New" panose="02070309020205020404" pitchFamily="49" charset="0"/>
            </a:endParaRPr>
          </a:p>
        </p:txBody>
      </p:sp>
      <p:sp>
        <p:nvSpPr>
          <p:cNvPr id="6" name="メモ 5"/>
          <p:cNvSpPr/>
          <p:nvPr/>
        </p:nvSpPr>
        <p:spPr>
          <a:xfrm>
            <a:off x="4389885" y="4247317"/>
            <a:ext cx="3965445" cy="1684853"/>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sz="2400" dirty="0" err="1" smtClean="0">
                <a:latin typeface="Courier New" panose="02070309020205020404" pitchFamily="49" charset="0"/>
                <a:cs typeface="Courier New" panose="02070309020205020404" pitchFamily="49" charset="0"/>
              </a:rPr>
              <a:t>Kasan</a:t>
            </a:r>
            <a:r>
              <a:rPr lang="en-US" altLang="ja-JP" sz="2400" dirty="0" smtClean="0">
                <a:latin typeface="Courier New" panose="02070309020205020404" pitchFamily="49" charset="0"/>
                <a:cs typeface="Courier New" panose="02070309020205020404" pitchFamily="49" charset="0"/>
              </a:rPr>
              <a:t> 5 </a:t>
            </a:r>
            <a:r>
              <a:rPr lang="en-US" altLang="ja-JP" sz="2400" dirty="0" err="1" smtClean="0">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a:t>
            </a:r>
          </a:p>
          <a:p>
            <a:r>
              <a:rPr lang="en-US" altLang="ja-JP" sz="2400" dirty="0" err="1" smtClean="0">
                <a:latin typeface="Courier New" panose="02070309020205020404" pitchFamily="49" charset="0"/>
                <a:cs typeface="Courier New" panose="02070309020205020404" pitchFamily="49" charset="0"/>
              </a:rPr>
              <a:t>Genzan</a:t>
            </a:r>
            <a:r>
              <a:rPr lang="en-US" altLang="ja-JP" sz="2400" dirty="0" smtClean="0">
                <a:latin typeface="Courier New" panose="02070309020205020404" pitchFamily="49" charset="0"/>
                <a:cs typeface="Courier New" panose="02070309020205020404" pitchFamily="49" charset="0"/>
              </a:rPr>
              <a:t> -3 </a:t>
            </a:r>
            <a:r>
              <a:rPr lang="en-US" altLang="ja-JP" sz="2400" dirty="0" err="1">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a:t>
            </a:r>
            <a:endParaRPr lang="en-US" altLang="ja-JP" sz="2400" dirty="0">
              <a:latin typeface="Courier New" panose="02070309020205020404" pitchFamily="49" charset="0"/>
              <a:cs typeface="Courier New" panose="02070309020205020404" pitchFamily="49" charset="0"/>
            </a:endParaRPr>
          </a:p>
          <a:p>
            <a:r>
              <a:rPr lang="en-US" altLang="ja-JP" sz="2400" dirty="0" err="1" smtClean="0">
                <a:latin typeface="Courier New" panose="02070309020205020404" pitchFamily="49" charset="0"/>
                <a:cs typeface="Courier New" panose="02070309020205020404" pitchFamily="49" charset="0"/>
              </a:rPr>
              <a:t>jouzan</a:t>
            </a:r>
            <a:r>
              <a:rPr lang="en-US" altLang="ja-JP" sz="2400" dirty="0" smtClean="0">
                <a:latin typeface="Courier New" panose="02070309020205020404" pitchFamily="49" charset="0"/>
                <a:cs typeface="Courier New" panose="02070309020205020404" pitchFamily="49" charset="0"/>
              </a:rPr>
              <a:t> 12 </a:t>
            </a:r>
            <a:r>
              <a:rPr lang="en-US" altLang="ja-JP" sz="2400" dirty="0" err="1">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a:t>
            </a:r>
            <a:endParaRPr lang="en-US" altLang="ja-JP" sz="2400" dirty="0">
              <a:latin typeface="Courier New" panose="02070309020205020404" pitchFamily="49" charset="0"/>
              <a:cs typeface="Courier New" panose="02070309020205020404" pitchFamily="49" charset="0"/>
            </a:endParaRPr>
          </a:p>
          <a:p>
            <a:r>
              <a:rPr lang="en-US" altLang="ja-JP" sz="2400" dirty="0" err="1" smtClean="0">
                <a:latin typeface="Courier New" panose="02070309020205020404" pitchFamily="49" charset="0"/>
                <a:cs typeface="Courier New" panose="02070309020205020404" pitchFamily="49" charset="0"/>
              </a:rPr>
              <a:t>Jozan</a:t>
            </a:r>
            <a:r>
              <a:rPr lang="en-US" altLang="ja-JP" sz="2400" dirty="0" smtClean="0">
                <a:latin typeface="Courier New" panose="02070309020205020404" pitchFamily="49" charset="0"/>
                <a:cs typeface="Courier New" panose="02070309020205020404" pitchFamily="49" charset="0"/>
              </a:rPr>
              <a:t> 2 </a:t>
            </a:r>
            <a:r>
              <a:rPr lang="en-US" altLang="ja-JP" sz="2400" dirty="0" err="1">
                <a:latin typeface="Courier New" panose="02070309020205020404" pitchFamily="49" charset="0"/>
                <a:cs typeface="Courier New" panose="02070309020205020404" pitchFamily="49" charset="0"/>
              </a:rPr>
              <a:t>desu</a:t>
            </a:r>
            <a:r>
              <a:rPr lang="en-US" altLang="ja-JP" sz="2400" dirty="0" smtClean="0">
                <a:latin typeface="Courier New" panose="02070309020205020404" pitchFamily="49" charset="0"/>
                <a:cs typeface="Courier New" panose="02070309020205020404" pitchFamily="49" charset="0"/>
              </a:rPr>
              <a:t>.</a:t>
            </a:r>
          </a:p>
        </p:txBody>
      </p:sp>
      <p:sp>
        <p:nvSpPr>
          <p:cNvPr id="7" name="角丸四角形吹き出し 6"/>
          <p:cNvSpPr/>
          <p:nvPr/>
        </p:nvSpPr>
        <p:spPr>
          <a:xfrm>
            <a:off x="1645920" y="6012180"/>
            <a:ext cx="4046220" cy="709296"/>
          </a:xfrm>
          <a:prstGeom prst="wedgeRoundRectCallout">
            <a:avLst>
              <a:gd name="adj1" fmla="val 48376"/>
              <a:gd name="adj2" fmla="val -905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t>8/3</a:t>
            </a:r>
            <a:r>
              <a:rPr kumimoji="1" lang="ja-JP" altLang="en-US" dirty="0" smtClean="0"/>
              <a:t>は</a:t>
            </a:r>
            <a:r>
              <a:rPr kumimoji="1" lang="en-US" altLang="ja-JP" dirty="0" smtClean="0"/>
              <a:t>2.6</a:t>
            </a:r>
            <a:r>
              <a:rPr kumimoji="1" lang="ja-JP" altLang="en-US" dirty="0" smtClean="0"/>
              <a:t>・・・であるが，</a:t>
            </a:r>
            <a:r>
              <a:rPr kumimoji="1" lang="en-US" altLang="ja-JP" dirty="0" smtClean="0"/>
              <a:t>3</a:t>
            </a:r>
            <a:r>
              <a:rPr kumimoji="1" lang="ja-JP" altLang="en-US" dirty="0" smtClean="0"/>
              <a:t>ではなく</a:t>
            </a:r>
            <a:r>
              <a:rPr kumimoji="1" lang="en-US" altLang="ja-JP" dirty="0" smtClean="0"/>
              <a:t>2</a:t>
            </a:r>
            <a:endParaRPr kumimoji="1" lang="ja-JP" altLang="en-US" dirty="0"/>
          </a:p>
        </p:txBody>
      </p:sp>
    </p:spTree>
    <p:extLst>
      <p:ext uri="{BB962C8B-B14F-4D97-AF65-F5344CB8AC3E}">
        <p14:creationId xmlns:p14="http://schemas.microsoft.com/office/powerpoint/2010/main" val="13523471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%d</a:t>
            </a:r>
            <a:r>
              <a:rPr kumimoji="1" lang="ja-JP" altLang="en-US" dirty="0" smtClean="0"/>
              <a:t> は複数回使える </a:t>
            </a:r>
            <a:r>
              <a:rPr kumimoji="1" lang="en-US" altLang="ja-JP" dirty="0" smtClean="0"/>
              <a:t>(fig. 2-4</a:t>
            </a:r>
            <a:r>
              <a:rPr kumimoji="1" lang="ja-JP" altLang="en-US" dirty="0" smtClean="0"/>
              <a:t>類似</a:t>
            </a:r>
            <a:r>
              <a:rPr kumimoji="1"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10</a:t>
            </a:fld>
            <a:endParaRPr kumimoji="1" lang="ja-JP" altLang="en-US"/>
          </a:p>
        </p:txBody>
      </p:sp>
      <p:sp>
        <p:nvSpPr>
          <p:cNvPr id="4" name="メモ 3"/>
          <p:cNvSpPr/>
          <p:nvPr/>
        </p:nvSpPr>
        <p:spPr>
          <a:xfrm>
            <a:off x="0" y="1839098"/>
            <a:ext cx="9073490" cy="1699749"/>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dirty="0">
                <a:latin typeface="Courier New" panose="02070309020205020404" pitchFamily="49" charset="0"/>
                <a:cs typeface="Courier New" panose="02070309020205020404" pitchFamily="49" charset="0"/>
              </a:rPr>
              <a:t>#include &lt;</a:t>
            </a:r>
            <a:r>
              <a:rPr lang="en-US" altLang="ja-JP" dirty="0" err="1">
                <a:latin typeface="Courier New" panose="02070309020205020404" pitchFamily="49" charset="0"/>
                <a:cs typeface="Courier New" panose="02070309020205020404" pitchFamily="49" charset="0"/>
              </a:rPr>
              <a:t>stdio.h</a:t>
            </a:r>
            <a:r>
              <a:rPr lang="en-US" altLang="ja-JP" dirty="0">
                <a:latin typeface="Courier New" panose="02070309020205020404" pitchFamily="49" charset="0"/>
                <a:cs typeface="Courier New" panose="02070309020205020404" pitchFamily="49" charset="0"/>
              </a:rPr>
              <a:t>&gt;</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main(){</a:t>
            </a:r>
          </a:p>
          <a:p>
            <a:r>
              <a:rPr lang="ja-JP" altLang="en-US" dirty="0" smtClean="0">
                <a:latin typeface="Courier New" panose="02070309020205020404" pitchFamily="49" charset="0"/>
                <a:cs typeface="Courier New" panose="02070309020205020404" pitchFamily="49" charset="0"/>
              </a:rPr>
              <a:t> </a:t>
            </a:r>
            <a:r>
              <a:rPr lang="en-US" altLang="ja-JP" dirty="0" err="1" smtClean="0">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a:t>
            </a:r>
            <a:r>
              <a:rPr lang="en-US" altLang="ja-JP" dirty="0" err="1">
                <a:latin typeface="Courier New" panose="02070309020205020404" pitchFamily="49" charset="0"/>
                <a:cs typeface="Courier New" panose="02070309020205020404" pitchFamily="49" charset="0"/>
              </a:rPr>
              <a:t>tasu</a:t>
            </a:r>
            <a:r>
              <a:rPr lang="en-US" altLang="ja-JP" dirty="0">
                <a:latin typeface="Courier New" panose="02070309020205020404" pitchFamily="49" charset="0"/>
                <a:cs typeface="Courier New" panose="02070309020205020404" pitchFamily="49" charset="0"/>
              </a:rPr>
              <a:t> %d </a:t>
            </a:r>
            <a:r>
              <a:rPr lang="en-US" altLang="ja-JP" dirty="0" err="1">
                <a:latin typeface="Courier New" panose="02070309020205020404" pitchFamily="49" charset="0"/>
                <a:cs typeface="Courier New" panose="02070309020205020404" pitchFamily="49" charset="0"/>
              </a:rPr>
              <a:t>hiku</a:t>
            </a:r>
            <a:r>
              <a:rPr lang="en-US" altLang="ja-JP" dirty="0">
                <a:latin typeface="Courier New" panose="02070309020205020404" pitchFamily="49" charset="0"/>
                <a:cs typeface="Courier New" panose="02070309020205020404" pitchFamily="49" charset="0"/>
              </a:rPr>
              <a:t> %d </a:t>
            </a:r>
            <a:r>
              <a:rPr lang="en-US" altLang="ja-JP" dirty="0" err="1">
                <a:latin typeface="Courier New" panose="02070309020205020404" pitchFamily="49" charset="0"/>
                <a:cs typeface="Courier New" panose="02070309020205020404" pitchFamily="49" charset="0"/>
              </a:rPr>
              <a:t>kake</a:t>
            </a:r>
            <a:r>
              <a:rPr lang="en-US" altLang="ja-JP" dirty="0">
                <a:latin typeface="Courier New" panose="02070309020205020404" pitchFamily="49" charset="0"/>
                <a:cs typeface="Courier New" panose="02070309020205020404" pitchFamily="49" charset="0"/>
              </a:rPr>
              <a:t> %d </a:t>
            </a:r>
            <a:r>
              <a:rPr lang="en-US" altLang="ja-JP" dirty="0" err="1">
                <a:latin typeface="Courier New" panose="02070309020205020404" pitchFamily="49" charset="0"/>
                <a:cs typeface="Courier New" panose="02070309020205020404" pitchFamily="49" charset="0"/>
              </a:rPr>
              <a:t>wari</a:t>
            </a:r>
            <a:r>
              <a:rPr lang="en-US" altLang="ja-JP" dirty="0">
                <a:latin typeface="Courier New" panose="02070309020205020404" pitchFamily="49" charset="0"/>
                <a:cs typeface="Courier New" panose="02070309020205020404" pitchFamily="49" charset="0"/>
              </a:rPr>
              <a:t> %d\n", 3+2, 5-8, 3*4, 8/3);</a:t>
            </a:r>
          </a:p>
          <a:p>
            <a:r>
              <a:rPr lang="en-US" altLang="ja-JP" dirty="0">
                <a:latin typeface="Courier New" panose="02070309020205020404" pitchFamily="49" charset="0"/>
                <a:cs typeface="Courier New" panose="02070309020205020404" pitchFamily="49" charset="0"/>
              </a:rPr>
              <a:t>}</a:t>
            </a:r>
          </a:p>
        </p:txBody>
      </p:sp>
      <p:sp>
        <p:nvSpPr>
          <p:cNvPr id="5" name="メモ 4"/>
          <p:cNvSpPr/>
          <p:nvPr/>
        </p:nvSpPr>
        <p:spPr>
          <a:xfrm>
            <a:off x="3109355" y="4542363"/>
            <a:ext cx="4823362" cy="627232"/>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pl-PL" altLang="ja-JP" dirty="0">
                <a:latin typeface="Courier New" panose="02070309020205020404" pitchFamily="49" charset="0"/>
                <a:cs typeface="Courier New" panose="02070309020205020404" pitchFamily="49" charset="0"/>
              </a:rPr>
              <a:t>tasu 5 hiku -3 kake 12 wari 2</a:t>
            </a:r>
            <a:endParaRPr lang="en-US" altLang="ja-JP" dirty="0">
              <a:latin typeface="Courier New" panose="02070309020205020404" pitchFamily="49" charset="0"/>
              <a:cs typeface="Courier New" panose="02070309020205020404" pitchFamily="49" charset="0"/>
            </a:endParaRPr>
          </a:p>
        </p:txBody>
      </p:sp>
      <p:sp>
        <p:nvSpPr>
          <p:cNvPr id="6" name="テキスト ボックス 5"/>
          <p:cNvSpPr txBox="1"/>
          <p:nvPr/>
        </p:nvSpPr>
        <p:spPr>
          <a:xfrm>
            <a:off x="83127" y="1318890"/>
            <a:ext cx="2385589" cy="461665"/>
          </a:xfrm>
          <a:prstGeom prst="rect">
            <a:avLst/>
          </a:prstGeom>
          <a:noFill/>
        </p:spPr>
        <p:txBody>
          <a:bodyPr wrap="none" rtlCol="0">
            <a:spAutoFit/>
          </a:bodyPr>
          <a:lstStyle/>
          <a:p>
            <a:r>
              <a:rPr kumimoji="1" lang="ja-JP" altLang="en-US" sz="2400" dirty="0" smtClean="0"/>
              <a:t>ソースプログラム</a:t>
            </a:r>
            <a:endParaRPr kumimoji="1" lang="ja-JP" altLang="en-US" sz="2400" dirty="0"/>
          </a:p>
        </p:txBody>
      </p:sp>
      <p:sp>
        <p:nvSpPr>
          <p:cNvPr id="7" name="テキスト ボックス 6"/>
          <p:cNvSpPr txBox="1"/>
          <p:nvPr/>
        </p:nvSpPr>
        <p:spPr>
          <a:xfrm>
            <a:off x="2978727" y="4031619"/>
            <a:ext cx="800219" cy="461665"/>
          </a:xfrm>
          <a:prstGeom prst="rect">
            <a:avLst/>
          </a:prstGeom>
          <a:noFill/>
        </p:spPr>
        <p:txBody>
          <a:bodyPr wrap="none" rtlCol="0">
            <a:spAutoFit/>
          </a:bodyPr>
          <a:lstStyle/>
          <a:p>
            <a:r>
              <a:rPr kumimoji="1" lang="ja-JP" altLang="en-US" sz="2400" dirty="0" smtClean="0"/>
              <a:t>結果</a:t>
            </a:r>
            <a:endParaRPr kumimoji="1" lang="ja-JP" altLang="en-US" sz="2400" dirty="0"/>
          </a:p>
        </p:txBody>
      </p:sp>
    </p:spTree>
    <p:extLst>
      <p:ext uri="{BB962C8B-B14F-4D97-AF65-F5344CB8AC3E}">
        <p14:creationId xmlns:p14="http://schemas.microsoft.com/office/powerpoint/2010/main" val="27983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表示ケタ数の指定</a:t>
            </a:r>
            <a:endParaRPr kumimoji="1" lang="ja-JP" altLang="en-US" dirty="0"/>
          </a:p>
        </p:txBody>
      </p:sp>
      <p:sp>
        <p:nvSpPr>
          <p:cNvPr id="3" name="コンテンツ プレースホルダー 2"/>
          <p:cNvSpPr>
            <a:spLocks noGrp="1"/>
          </p:cNvSpPr>
          <p:nvPr>
            <p:ph idx="1"/>
          </p:nvPr>
        </p:nvSpPr>
        <p:spPr>
          <a:xfrm>
            <a:off x="628650" y="1202077"/>
            <a:ext cx="7886700" cy="1003914"/>
          </a:xfrm>
        </p:spPr>
        <p:txBody>
          <a:bodyPr/>
          <a:lstStyle/>
          <a:p>
            <a:r>
              <a:rPr kumimoji="1" lang="ja-JP" altLang="en-US" dirty="0" smtClean="0"/>
              <a:t>数値の桁数の幅を指定したい場合，</a:t>
            </a:r>
            <a:r>
              <a:rPr kumimoji="1" lang="en-US" altLang="ja-JP" dirty="0" smtClean="0"/>
              <a:t>%5d </a:t>
            </a:r>
            <a:r>
              <a:rPr kumimoji="1" lang="ja-JP" altLang="en-US" dirty="0" smtClean="0"/>
              <a:t>等で，</a:t>
            </a:r>
            <a:r>
              <a:rPr kumimoji="1" lang="en-US" altLang="ja-JP" dirty="0" smtClean="0"/>
              <a:t>5</a:t>
            </a:r>
            <a:r>
              <a:rPr kumimoji="1" lang="ja-JP" altLang="en-US" dirty="0" smtClean="0"/>
              <a:t>ケタ等が指定できる．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11</a:t>
            </a:fld>
            <a:endParaRPr kumimoji="1" lang="ja-JP" altLang="en-US"/>
          </a:p>
        </p:txBody>
      </p:sp>
      <p:sp>
        <p:nvSpPr>
          <p:cNvPr id="5" name="メモ 4"/>
          <p:cNvSpPr/>
          <p:nvPr/>
        </p:nvSpPr>
        <p:spPr>
          <a:xfrm>
            <a:off x="628650" y="2360103"/>
            <a:ext cx="4403595" cy="2228053"/>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en-US" altLang="ja-JP" dirty="0" smtClean="0">
                <a:latin typeface="Courier New" panose="02070309020205020404" pitchFamily="49" charset="0"/>
                <a:cs typeface="Courier New" panose="02070309020205020404" pitchFamily="49" charset="0"/>
              </a:rPr>
              <a:t>// </a:t>
            </a:r>
            <a:r>
              <a:rPr lang="en-US" altLang="ja-JP" dirty="0" err="1" smtClean="0">
                <a:latin typeface="Courier New" panose="02070309020205020404" pitchFamily="49" charset="0"/>
                <a:cs typeface="Courier New" panose="02070309020205020404" pitchFamily="49" charset="0"/>
              </a:rPr>
              <a:t>keta.c</a:t>
            </a:r>
            <a:endParaRPr lang="en-US" altLang="ja-JP" dirty="0" smtClean="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a:t>
            </a:r>
            <a:r>
              <a:rPr lang="en-US" altLang="ja-JP" dirty="0">
                <a:latin typeface="Courier New" panose="02070309020205020404" pitchFamily="49" charset="0"/>
                <a:cs typeface="Courier New" panose="02070309020205020404" pitchFamily="49" charset="0"/>
              </a:rPr>
              <a:t>include &lt;</a:t>
            </a:r>
            <a:r>
              <a:rPr lang="en-US" altLang="ja-JP" dirty="0" err="1">
                <a:latin typeface="Courier New" panose="02070309020205020404" pitchFamily="49" charset="0"/>
                <a:cs typeface="Courier New" panose="02070309020205020404" pitchFamily="49" charset="0"/>
              </a:rPr>
              <a:t>stdio.h</a:t>
            </a:r>
            <a:r>
              <a:rPr lang="en-US" altLang="ja-JP" dirty="0">
                <a:latin typeface="Courier New" panose="02070309020205020404" pitchFamily="49" charset="0"/>
                <a:cs typeface="Courier New" panose="02070309020205020404" pitchFamily="49" charset="0"/>
              </a:rPr>
              <a:t>&gt;</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main(){</a:t>
            </a:r>
          </a:p>
          <a:p>
            <a:r>
              <a:rPr lang="ja-JP" altLang="en-US" dirty="0" smtClean="0">
                <a:latin typeface="Courier New" panose="02070309020205020404" pitchFamily="49" charset="0"/>
                <a:cs typeface="Courier New" panose="02070309020205020404" pitchFamily="49" charset="0"/>
              </a:rPr>
              <a:t> </a:t>
            </a:r>
            <a:r>
              <a:rPr lang="en-US" altLang="ja-JP" dirty="0" err="1" smtClean="0">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("%8d miso\n", 340); </a:t>
            </a:r>
          </a:p>
          <a:p>
            <a:r>
              <a:rPr lang="ja-JP" altLang="en-US" dirty="0" smtClean="0">
                <a:latin typeface="Courier New" panose="02070309020205020404" pitchFamily="49" charset="0"/>
                <a:cs typeface="Courier New" panose="02070309020205020404" pitchFamily="49" charset="0"/>
              </a:rPr>
              <a:t> </a:t>
            </a:r>
            <a:r>
              <a:rPr lang="en-US" altLang="ja-JP" dirty="0" err="1" smtClean="0">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("%8d </a:t>
            </a:r>
            <a:r>
              <a:rPr lang="en-US" altLang="ja-JP" dirty="0" err="1">
                <a:latin typeface="Courier New" panose="02070309020205020404" pitchFamily="49" charset="0"/>
                <a:cs typeface="Courier New" panose="02070309020205020404" pitchFamily="49" charset="0"/>
              </a:rPr>
              <a:t>sato</a:t>
            </a:r>
            <a:r>
              <a:rPr lang="en-US" altLang="ja-JP" dirty="0">
                <a:latin typeface="Courier New" panose="02070309020205020404" pitchFamily="49" charset="0"/>
                <a:cs typeface="Courier New" panose="02070309020205020404" pitchFamily="49" charset="0"/>
              </a:rPr>
              <a:t>\n", 45); </a:t>
            </a:r>
          </a:p>
          <a:p>
            <a:r>
              <a:rPr lang="ja-JP" altLang="en-US" dirty="0" smtClean="0">
                <a:latin typeface="Courier New" panose="02070309020205020404" pitchFamily="49" charset="0"/>
                <a:cs typeface="Courier New" panose="02070309020205020404" pitchFamily="49" charset="0"/>
              </a:rPr>
              <a:t> </a:t>
            </a:r>
            <a:r>
              <a:rPr lang="en-US" altLang="ja-JP" dirty="0" err="1" smtClean="0">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("%8d wine\n", 4321); </a:t>
            </a:r>
          </a:p>
          <a:p>
            <a:r>
              <a:rPr lang="en-US" altLang="ja-JP" dirty="0">
                <a:latin typeface="Courier New" panose="02070309020205020404" pitchFamily="49" charset="0"/>
                <a:cs typeface="Courier New" panose="02070309020205020404" pitchFamily="49" charset="0"/>
              </a:rPr>
              <a:t>}</a:t>
            </a:r>
          </a:p>
        </p:txBody>
      </p:sp>
      <p:sp>
        <p:nvSpPr>
          <p:cNvPr id="6" name="メモ 5"/>
          <p:cNvSpPr/>
          <p:nvPr/>
        </p:nvSpPr>
        <p:spPr>
          <a:xfrm>
            <a:off x="5403345" y="2360103"/>
            <a:ext cx="2780535" cy="1355239"/>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it-IT" altLang="ja-JP" dirty="0">
                <a:latin typeface="Courier New" panose="02070309020205020404" pitchFamily="49" charset="0"/>
                <a:cs typeface="Courier New" panose="02070309020205020404" pitchFamily="49" charset="0"/>
              </a:rPr>
              <a:t> </a:t>
            </a:r>
            <a:r>
              <a:rPr lang="ja-JP" altLang="en-US" dirty="0" smtClean="0">
                <a:latin typeface="Courier New" panose="02070309020205020404" pitchFamily="49" charset="0"/>
                <a:cs typeface="Courier New" panose="02070309020205020404" pitchFamily="49" charset="0"/>
              </a:rPr>
              <a:t>    </a:t>
            </a:r>
            <a:r>
              <a:rPr lang="it-IT" altLang="ja-JP" dirty="0" smtClean="0">
                <a:latin typeface="Courier New" panose="02070309020205020404" pitchFamily="49" charset="0"/>
                <a:cs typeface="Courier New" panose="02070309020205020404" pitchFamily="49" charset="0"/>
              </a:rPr>
              <a:t>340 </a:t>
            </a:r>
            <a:r>
              <a:rPr lang="it-IT" altLang="ja-JP" dirty="0">
                <a:latin typeface="Courier New" panose="02070309020205020404" pitchFamily="49" charset="0"/>
                <a:cs typeface="Courier New" panose="02070309020205020404" pitchFamily="49" charset="0"/>
              </a:rPr>
              <a:t>miso</a:t>
            </a:r>
          </a:p>
          <a:p>
            <a:r>
              <a:rPr lang="it-IT" altLang="ja-JP" dirty="0">
                <a:latin typeface="Courier New" panose="02070309020205020404" pitchFamily="49" charset="0"/>
                <a:cs typeface="Courier New" panose="02070309020205020404" pitchFamily="49" charset="0"/>
              </a:rPr>
              <a:t>      45 sato</a:t>
            </a:r>
          </a:p>
          <a:p>
            <a:r>
              <a:rPr lang="it-IT" altLang="ja-JP" dirty="0">
                <a:latin typeface="Courier New" panose="02070309020205020404" pitchFamily="49" charset="0"/>
                <a:cs typeface="Courier New" panose="02070309020205020404" pitchFamily="49" charset="0"/>
              </a:rPr>
              <a:t>    4321 wine</a:t>
            </a:r>
            <a:endParaRPr lang="en-US" altLang="ja-JP"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7277790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変数について</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とりあえず数値のみ</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12</a:t>
            </a:fld>
            <a:endParaRPr kumimoji="1" lang="ja-JP" altLang="en-US"/>
          </a:p>
        </p:txBody>
      </p:sp>
    </p:spTree>
    <p:extLst>
      <p:ext uri="{BB962C8B-B14F-4D97-AF65-F5344CB8AC3E}">
        <p14:creationId xmlns:p14="http://schemas.microsoft.com/office/powerpoint/2010/main" val="36946649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p:cNvSpPr>
            <a:spLocks noGrp="1"/>
          </p:cNvSpPr>
          <p:nvPr>
            <p:ph type="title"/>
          </p:nvPr>
        </p:nvSpPr>
        <p:spPr>
          <a:xfrm>
            <a:off x="685800" y="609600"/>
            <a:ext cx="7772400" cy="823913"/>
          </a:xfrm>
        </p:spPr>
        <p:txBody>
          <a:bodyPr/>
          <a:lstStyle/>
          <a:p>
            <a:r>
              <a:rPr lang="ja-JP" altLang="en-US" smtClean="0"/>
              <a:t>簡易な例題 ～ 二値の平均</a:t>
            </a:r>
          </a:p>
        </p:txBody>
      </p:sp>
      <p:sp>
        <p:nvSpPr>
          <p:cNvPr id="36867" name="正方形/長方形 2"/>
          <p:cNvSpPr>
            <a:spLocks noChangeArrowheads="1"/>
          </p:cNvSpPr>
          <p:nvPr/>
        </p:nvSpPr>
        <p:spPr bwMode="auto">
          <a:xfrm>
            <a:off x="860425" y="2116138"/>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r>
              <a:rPr lang="ja-JP" altLang="en-US"/>
              <a:t>番地の数値を読め</a:t>
            </a:r>
          </a:p>
        </p:txBody>
      </p:sp>
      <p:sp>
        <p:nvSpPr>
          <p:cNvPr id="36868" name="正方形/長方形 4"/>
          <p:cNvSpPr>
            <a:spLocks noChangeArrowheads="1"/>
          </p:cNvSpPr>
          <p:nvPr/>
        </p:nvSpPr>
        <p:spPr bwMode="auto">
          <a:xfrm>
            <a:off x="862013" y="254000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101</a:t>
            </a:r>
            <a:r>
              <a:rPr lang="ja-JP" altLang="en-US"/>
              <a:t>番地の数値を読め</a:t>
            </a:r>
          </a:p>
        </p:txBody>
      </p:sp>
      <p:sp>
        <p:nvSpPr>
          <p:cNvPr id="36869" name="正方形/長方形 5"/>
          <p:cNvSpPr>
            <a:spLocks noChangeArrowheads="1"/>
          </p:cNvSpPr>
          <p:nvPr/>
        </p:nvSpPr>
        <p:spPr bwMode="auto">
          <a:xfrm>
            <a:off x="850900" y="2965450"/>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数値を合計せよ</a:t>
            </a:r>
          </a:p>
        </p:txBody>
      </p:sp>
      <p:sp>
        <p:nvSpPr>
          <p:cNvPr id="36870" name="正方形/長方形 6"/>
          <p:cNvSpPr>
            <a:spLocks noChangeArrowheads="1"/>
          </p:cNvSpPr>
          <p:nvPr/>
        </p:nvSpPr>
        <p:spPr bwMode="auto">
          <a:xfrm>
            <a:off x="839788" y="3827463"/>
            <a:ext cx="3521075" cy="4381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102</a:t>
            </a:r>
            <a:r>
              <a:rPr lang="ja-JP" altLang="en-US"/>
              <a:t>番地の数値を書け</a:t>
            </a:r>
          </a:p>
        </p:txBody>
      </p:sp>
      <p:sp>
        <p:nvSpPr>
          <p:cNvPr id="36871" name="正方形/長方形 7"/>
          <p:cNvSpPr>
            <a:spLocks noChangeArrowheads="1"/>
          </p:cNvSpPr>
          <p:nvPr/>
        </p:nvSpPr>
        <p:spPr bwMode="auto">
          <a:xfrm>
            <a:off x="828675" y="34067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数値を</a:t>
            </a:r>
            <a:r>
              <a:rPr lang="en-US" altLang="ja-JP"/>
              <a:t>2</a:t>
            </a:r>
            <a:r>
              <a:rPr lang="ja-JP" altLang="en-US"/>
              <a:t>で割れ</a:t>
            </a:r>
          </a:p>
        </p:txBody>
      </p:sp>
      <p:sp>
        <p:nvSpPr>
          <p:cNvPr id="36872" name="正方形/長方形 8"/>
          <p:cNvSpPr>
            <a:spLocks noChangeArrowheads="1"/>
          </p:cNvSpPr>
          <p:nvPr/>
        </p:nvSpPr>
        <p:spPr bwMode="auto">
          <a:xfrm>
            <a:off x="868363" y="494982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r>
              <a:rPr lang="en-US" altLang="ja-JP"/>
              <a:t>5</a:t>
            </a:r>
            <a:endParaRPr lang="ja-JP" altLang="en-US"/>
          </a:p>
        </p:txBody>
      </p:sp>
      <p:sp>
        <p:nvSpPr>
          <p:cNvPr id="36873" name="正方形/長方形 9"/>
          <p:cNvSpPr>
            <a:spLocks noChangeArrowheads="1"/>
          </p:cNvSpPr>
          <p:nvPr/>
        </p:nvSpPr>
        <p:spPr bwMode="auto">
          <a:xfrm>
            <a:off x="871538" y="5375275"/>
            <a:ext cx="3521075" cy="436563"/>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3</a:t>
            </a:r>
            <a:endParaRPr lang="ja-JP" altLang="en-US"/>
          </a:p>
        </p:txBody>
      </p:sp>
      <p:sp>
        <p:nvSpPr>
          <p:cNvPr id="36874" name="正方形/長方形 10"/>
          <p:cNvSpPr>
            <a:spLocks noChangeArrowheads="1"/>
          </p:cNvSpPr>
          <p:nvPr/>
        </p:nvSpPr>
        <p:spPr bwMode="auto">
          <a:xfrm>
            <a:off x="860425" y="5827713"/>
            <a:ext cx="3521075" cy="436562"/>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 4</a:t>
            </a:r>
            <a:endParaRPr lang="ja-JP" altLang="en-US"/>
          </a:p>
        </p:txBody>
      </p:sp>
      <p:sp>
        <p:nvSpPr>
          <p:cNvPr id="36875" name="テキスト ボックス 11"/>
          <p:cNvSpPr txBox="1">
            <a:spLocks noChangeArrowheads="1"/>
          </p:cNvSpPr>
          <p:nvPr/>
        </p:nvSpPr>
        <p:spPr bwMode="auto">
          <a:xfrm>
            <a:off x="0" y="5008563"/>
            <a:ext cx="757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100</a:t>
            </a:r>
          </a:p>
          <a:p>
            <a:pPr eaLnBrk="1" hangingPunct="1"/>
            <a:r>
              <a:rPr lang="en-US" altLang="ja-JP"/>
              <a:t>101</a:t>
            </a:r>
          </a:p>
          <a:p>
            <a:pPr eaLnBrk="1" hangingPunct="1"/>
            <a:r>
              <a:rPr lang="en-US" altLang="ja-JP"/>
              <a:t>102</a:t>
            </a:r>
          </a:p>
        </p:txBody>
      </p:sp>
      <p:cxnSp>
        <p:nvCxnSpPr>
          <p:cNvPr id="36876" name="直線コネクタ 13"/>
          <p:cNvCxnSpPr>
            <a:cxnSpLocks noChangeShapeType="1"/>
          </p:cNvCxnSpPr>
          <p:nvPr/>
        </p:nvCxnSpPr>
        <p:spPr bwMode="auto">
          <a:xfrm>
            <a:off x="4381500" y="4271963"/>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7" name="直線コネクタ 14"/>
          <p:cNvCxnSpPr>
            <a:cxnSpLocks noChangeShapeType="1"/>
          </p:cNvCxnSpPr>
          <p:nvPr/>
        </p:nvCxnSpPr>
        <p:spPr bwMode="auto">
          <a:xfrm>
            <a:off x="862013" y="428783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8" name="直線コネクタ 15"/>
          <p:cNvCxnSpPr>
            <a:cxnSpLocks noChangeShapeType="1"/>
          </p:cNvCxnSpPr>
          <p:nvPr/>
        </p:nvCxnSpPr>
        <p:spPr bwMode="auto">
          <a:xfrm>
            <a:off x="4398963" y="59959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79" name="直線コネクタ 16"/>
          <p:cNvCxnSpPr>
            <a:cxnSpLocks noChangeShapeType="1"/>
          </p:cNvCxnSpPr>
          <p:nvPr/>
        </p:nvCxnSpPr>
        <p:spPr bwMode="auto">
          <a:xfrm>
            <a:off x="881063" y="595788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6880" name="テキスト ボックス 17"/>
          <p:cNvSpPr txBox="1">
            <a:spLocks noChangeArrowheads="1"/>
          </p:cNvSpPr>
          <p:nvPr/>
        </p:nvSpPr>
        <p:spPr bwMode="auto">
          <a:xfrm>
            <a:off x="6032500" y="1570038"/>
            <a:ext cx="7985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CPU</a:t>
            </a:r>
            <a:endParaRPr lang="ja-JP" altLang="en-US"/>
          </a:p>
        </p:txBody>
      </p:sp>
      <p:sp>
        <p:nvSpPr>
          <p:cNvPr id="36881" name="正方形/長方形 18"/>
          <p:cNvSpPr>
            <a:spLocks noChangeArrowheads="1"/>
          </p:cNvSpPr>
          <p:nvPr/>
        </p:nvSpPr>
        <p:spPr bwMode="auto">
          <a:xfrm>
            <a:off x="4965700" y="2116138"/>
            <a:ext cx="3521075" cy="1225550"/>
          </a:xfrm>
          <a:prstGeom prst="rect">
            <a:avLst/>
          </a:prstGeom>
          <a:solidFill>
            <a:schemeClr val="bg1"/>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 </a:t>
            </a:r>
          </a:p>
        </p:txBody>
      </p:sp>
      <p:sp>
        <p:nvSpPr>
          <p:cNvPr id="36882" name="テキスト ボックス 19"/>
          <p:cNvSpPr txBox="1">
            <a:spLocks noChangeArrowheads="1"/>
          </p:cNvSpPr>
          <p:nvPr/>
        </p:nvSpPr>
        <p:spPr bwMode="auto">
          <a:xfrm>
            <a:off x="2185988" y="1681163"/>
            <a:ext cx="1108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a:t>メモリ</a:t>
            </a:r>
          </a:p>
        </p:txBody>
      </p:sp>
      <p:sp>
        <p:nvSpPr>
          <p:cNvPr id="36883" name="右矢印 20"/>
          <p:cNvSpPr>
            <a:spLocks noChangeArrowheads="1"/>
          </p:cNvSpPr>
          <p:nvPr/>
        </p:nvSpPr>
        <p:spPr bwMode="auto">
          <a:xfrm>
            <a:off x="382588" y="3827463"/>
            <a:ext cx="395287" cy="341312"/>
          </a:xfrm>
          <a:prstGeom prst="rightArrow">
            <a:avLst>
              <a:gd name="adj1" fmla="val 50000"/>
              <a:gd name="adj2" fmla="val 49918"/>
            </a:avLst>
          </a:prstGeom>
          <a:solidFill>
            <a:srgbClr val="FF0000"/>
          </a:solidFill>
          <a:ln w="12700" algn="ctr">
            <a:solidFill>
              <a:schemeClr val="tx1"/>
            </a:solidFill>
            <a:round/>
            <a:headEnd/>
            <a:tailEnd/>
          </a:ln>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cxnSp>
        <p:nvCxnSpPr>
          <p:cNvPr id="36884" name="直線コネクタ 21"/>
          <p:cNvCxnSpPr>
            <a:cxnSpLocks noChangeShapeType="1"/>
          </p:cNvCxnSpPr>
          <p:nvPr/>
        </p:nvCxnSpPr>
        <p:spPr bwMode="auto">
          <a:xfrm>
            <a:off x="863600" y="1614488"/>
            <a:ext cx="0" cy="682625"/>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6885" name="直線コネクタ 22"/>
          <p:cNvCxnSpPr>
            <a:cxnSpLocks noChangeShapeType="1"/>
          </p:cNvCxnSpPr>
          <p:nvPr/>
        </p:nvCxnSpPr>
        <p:spPr bwMode="auto">
          <a:xfrm>
            <a:off x="4387850" y="1658938"/>
            <a:ext cx="0" cy="681037"/>
          </a:xfrm>
          <a:prstGeom prst="line">
            <a:avLst/>
          </a:prstGeom>
          <a:noFill/>
          <a:ln w="12700"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36886" name="テキスト ボックス 23"/>
          <p:cNvSpPr txBox="1">
            <a:spLocks noChangeArrowheads="1"/>
          </p:cNvSpPr>
          <p:nvPr/>
        </p:nvSpPr>
        <p:spPr bwMode="auto">
          <a:xfrm>
            <a:off x="5745163" y="2644775"/>
            <a:ext cx="376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4</a:t>
            </a:r>
            <a:endParaRPr lang="ja-JP" altLang="en-US"/>
          </a:p>
        </p:txBody>
      </p:sp>
      <p:sp>
        <p:nvSpPr>
          <p:cNvPr id="36887" name="スライド番号プレースホルダ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fld id="{49DB1715-E513-4CE0-9A18-B409A4AE4B55}" type="slidenum">
              <a:rPr lang="en-US" altLang="ja-JP" sz="2000"/>
              <a:pPr eaLnBrk="1" hangingPunct="1"/>
              <a:t>13</a:t>
            </a:fld>
            <a:endParaRPr lang="en-US" altLang="ja-JP" sz="2000"/>
          </a:p>
        </p:txBody>
      </p:sp>
      <p:sp>
        <p:nvSpPr>
          <p:cNvPr id="36888" name="テキスト ボックス 11"/>
          <p:cNvSpPr txBox="1">
            <a:spLocks noChangeArrowheads="1"/>
          </p:cNvSpPr>
          <p:nvPr/>
        </p:nvSpPr>
        <p:spPr bwMode="auto">
          <a:xfrm>
            <a:off x="4356100" y="2133600"/>
            <a:ext cx="4921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a:t>50</a:t>
            </a:r>
          </a:p>
          <a:p>
            <a:pPr eaLnBrk="1" hangingPunct="1"/>
            <a:r>
              <a:rPr lang="en-US" altLang="ja-JP"/>
              <a:t>51</a:t>
            </a:r>
          </a:p>
          <a:p>
            <a:pPr eaLnBrk="1" hangingPunct="1"/>
            <a:r>
              <a:rPr lang="en-US" altLang="ja-JP"/>
              <a:t>52</a:t>
            </a:r>
          </a:p>
          <a:p>
            <a:pPr eaLnBrk="1" hangingPunct="1"/>
            <a:r>
              <a:rPr lang="ja-JP" altLang="en-US"/>
              <a:t>・</a:t>
            </a:r>
            <a:endParaRPr lang="en-US" altLang="ja-JP"/>
          </a:p>
          <a:p>
            <a:pPr eaLnBrk="1" hangingPunct="1"/>
            <a:r>
              <a:rPr lang="ja-JP" altLang="en-US"/>
              <a:t>・</a:t>
            </a:r>
            <a:endParaRPr lang="en-US" altLang="ja-JP"/>
          </a:p>
        </p:txBody>
      </p:sp>
      <p:sp>
        <p:nvSpPr>
          <p:cNvPr id="2" name="テキスト ボックス 1"/>
          <p:cNvSpPr txBox="1"/>
          <p:nvPr/>
        </p:nvSpPr>
        <p:spPr>
          <a:xfrm>
            <a:off x="110907" y="103743"/>
            <a:ext cx="800219" cy="461665"/>
          </a:xfrm>
          <a:prstGeom prst="rect">
            <a:avLst/>
          </a:prstGeom>
          <a:noFill/>
          <a:ln>
            <a:solidFill>
              <a:schemeClr val="tx1"/>
            </a:solidFill>
          </a:ln>
        </p:spPr>
        <p:txBody>
          <a:bodyPr wrap="none" rtlCol="0">
            <a:spAutoFit/>
          </a:bodyPr>
          <a:lstStyle/>
          <a:p>
            <a:r>
              <a:rPr lang="ja-JP" altLang="en-US" sz="2400" dirty="0"/>
              <a:t>復習</a:t>
            </a:r>
            <a:endParaRPr kumimoji="1" lang="ja-JP" altLang="en-US" sz="2400" dirty="0"/>
          </a:p>
        </p:txBody>
      </p:sp>
      <p:sp>
        <p:nvSpPr>
          <p:cNvPr id="3" name="角丸四角形 2"/>
          <p:cNvSpPr/>
          <p:nvPr/>
        </p:nvSpPr>
        <p:spPr>
          <a:xfrm>
            <a:off x="911127" y="2143125"/>
            <a:ext cx="2037026" cy="339944"/>
          </a:xfrm>
          <a:prstGeom prst="roundRect">
            <a:avLst/>
          </a:prstGeom>
          <a:noFill/>
          <a:ln w="22225">
            <a:solidFill>
              <a:srgbClr val="FF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角丸四角形 26"/>
          <p:cNvSpPr/>
          <p:nvPr/>
        </p:nvSpPr>
        <p:spPr>
          <a:xfrm>
            <a:off x="911127" y="2586750"/>
            <a:ext cx="2037026" cy="339944"/>
          </a:xfrm>
          <a:prstGeom prst="roundRect">
            <a:avLst/>
          </a:prstGeom>
          <a:noFill/>
          <a:ln w="22225">
            <a:solidFill>
              <a:srgbClr val="FF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角丸四角形 27"/>
          <p:cNvSpPr/>
          <p:nvPr/>
        </p:nvSpPr>
        <p:spPr>
          <a:xfrm>
            <a:off x="911127" y="3875197"/>
            <a:ext cx="2037026" cy="339944"/>
          </a:xfrm>
          <a:prstGeom prst="roundRect">
            <a:avLst/>
          </a:prstGeom>
          <a:noFill/>
          <a:ln w="22225">
            <a:solidFill>
              <a:srgbClr val="FF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 name="角丸四角形吹き出し 3"/>
          <p:cNvSpPr/>
          <p:nvPr/>
        </p:nvSpPr>
        <p:spPr>
          <a:xfrm>
            <a:off x="4965700" y="4556234"/>
            <a:ext cx="3799928" cy="1198180"/>
          </a:xfrm>
          <a:prstGeom prst="wedgeRoundRectCallout">
            <a:avLst>
              <a:gd name="adj1" fmla="val -111115"/>
              <a:gd name="adj2" fmla="val -81579"/>
              <a:gd name="adj3" fmla="val 16667"/>
            </a:avLst>
          </a:prstGeom>
          <a:solidFill>
            <a:srgbClr val="FFFF00"/>
          </a:solidFill>
          <a:ln>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2000" dirty="0" smtClean="0"/>
              <a:t>この</a:t>
            </a:r>
            <a:r>
              <a:rPr kumimoji="1" lang="ja-JP" altLang="en-US" sz="2000" dirty="0" smtClean="0">
                <a:solidFill>
                  <a:srgbClr val="FF0000"/>
                </a:solidFill>
              </a:rPr>
              <a:t>「</a:t>
            </a:r>
            <a:r>
              <a:rPr kumimoji="1" lang="en-US" altLang="ja-JP" sz="2000" dirty="0" smtClean="0">
                <a:solidFill>
                  <a:srgbClr val="FF0000"/>
                </a:solidFill>
              </a:rPr>
              <a:t>XX</a:t>
            </a:r>
            <a:r>
              <a:rPr kumimoji="1" lang="ja-JP" altLang="en-US" sz="2000" dirty="0" smtClean="0">
                <a:solidFill>
                  <a:srgbClr val="FF0000"/>
                </a:solidFill>
              </a:rPr>
              <a:t>番地の数値」</a:t>
            </a:r>
            <a:r>
              <a:rPr kumimoji="1" lang="ja-JP" altLang="en-US" sz="2000" dirty="0" smtClean="0"/>
              <a:t>ってのを，</a:t>
            </a:r>
            <a:endParaRPr kumimoji="1" lang="en-US" altLang="ja-JP" sz="2000" dirty="0" smtClean="0"/>
          </a:p>
          <a:p>
            <a:r>
              <a:rPr lang="ja-JP" altLang="en-US" sz="2000" dirty="0" smtClean="0"/>
              <a:t>プログラム中でどう表現するか，</a:t>
            </a:r>
            <a:endParaRPr lang="en-US" altLang="ja-JP" sz="2000" dirty="0" smtClean="0"/>
          </a:p>
          <a:p>
            <a:r>
              <a:rPr kumimoji="1" lang="ja-JP" altLang="en-US" sz="2000" dirty="0" smtClean="0"/>
              <a:t>どう扱うかがメインテーマ</a:t>
            </a:r>
            <a:endParaRPr kumimoji="1" lang="ja-JP" altLang="en-US" sz="2000" dirty="0"/>
          </a:p>
        </p:txBody>
      </p:sp>
    </p:spTree>
    <p:extLst>
      <p:ext uri="{BB962C8B-B14F-4D97-AF65-F5344CB8AC3E}">
        <p14:creationId xmlns:p14="http://schemas.microsoft.com/office/powerpoint/2010/main" val="21767124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数学の変数とは違う</a:t>
            </a:r>
            <a:endParaRPr kumimoji="1" lang="ja-JP" altLang="en-US" dirty="0"/>
          </a:p>
        </p:txBody>
      </p:sp>
      <p:sp>
        <p:nvSpPr>
          <p:cNvPr id="3" name="コンテンツ プレースホルダー 2"/>
          <p:cNvSpPr>
            <a:spLocks noGrp="1"/>
          </p:cNvSpPr>
          <p:nvPr>
            <p:ph idx="1"/>
          </p:nvPr>
        </p:nvSpPr>
        <p:spPr>
          <a:xfrm>
            <a:off x="647700" y="1092313"/>
            <a:ext cx="7886700" cy="5264038"/>
          </a:xfrm>
        </p:spPr>
        <p:txBody>
          <a:bodyPr>
            <a:normAutofit/>
          </a:bodyPr>
          <a:lstStyle/>
          <a:p>
            <a:r>
              <a:rPr kumimoji="1" lang="ja-JP" altLang="en-US" dirty="0" smtClean="0"/>
              <a:t>数学の変数</a:t>
            </a:r>
            <a:endParaRPr kumimoji="1" lang="en-US" altLang="ja-JP" dirty="0" smtClean="0"/>
          </a:p>
          <a:p>
            <a:pPr lvl="1"/>
            <a:r>
              <a:rPr lang="ja-JP" altLang="en-US" dirty="0" smtClean="0"/>
              <a:t>方程式の中の変数は，同じシンボル</a:t>
            </a:r>
            <a:r>
              <a:rPr lang="en-US" altLang="ja-JP" dirty="0" smtClean="0"/>
              <a:t>(</a:t>
            </a:r>
            <a:r>
              <a:rPr lang="ja-JP" altLang="en-US" dirty="0" smtClean="0"/>
              <a:t>例えば </a:t>
            </a:r>
            <a:r>
              <a:rPr lang="en-US" altLang="ja-JP" dirty="0" smtClean="0"/>
              <a:t>x, y </a:t>
            </a:r>
            <a:r>
              <a:rPr lang="ja-JP" altLang="en-US" dirty="0" smtClean="0"/>
              <a:t>等</a:t>
            </a:r>
            <a:r>
              <a:rPr lang="en-US" altLang="ja-JP" dirty="0" smtClean="0"/>
              <a:t>)</a:t>
            </a:r>
            <a:r>
              <a:rPr lang="ja-JP" altLang="en-US" dirty="0" smtClean="0"/>
              <a:t>なら，同じ値を持つものとみなす．</a:t>
            </a:r>
            <a:endParaRPr lang="en-US" altLang="ja-JP" dirty="0" smtClean="0"/>
          </a:p>
          <a:p>
            <a:pPr marL="457200" lvl="1" indent="0">
              <a:buNone/>
            </a:pPr>
            <a:r>
              <a:rPr lang="ja-JP" altLang="en-US" dirty="0" smtClean="0">
                <a:latin typeface="Courier New" panose="02070309020205020404" pitchFamily="49" charset="0"/>
                <a:cs typeface="Courier New" panose="02070309020205020404" pitchFamily="49" charset="0"/>
              </a:rPr>
              <a:t>例 </a:t>
            </a:r>
            <a:r>
              <a:rPr lang="en-US" altLang="ja-JP" dirty="0" smtClean="0">
                <a:latin typeface="Courier New" panose="02070309020205020404" pitchFamily="49" charset="0"/>
                <a:cs typeface="Courier New" panose="02070309020205020404" pitchFamily="49" charset="0"/>
              </a:rPr>
              <a:t>x</a:t>
            </a:r>
            <a:r>
              <a:rPr lang="en-US" altLang="ja-JP" baseline="30000" dirty="0" smtClean="0">
                <a:latin typeface="Courier New" panose="02070309020205020404" pitchFamily="49" charset="0"/>
                <a:cs typeface="Courier New" panose="02070309020205020404" pitchFamily="49" charset="0"/>
              </a:rPr>
              <a:t>2</a:t>
            </a:r>
            <a:r>
              <a:rPr lang="en-US" altLang="ja-JP" dirty="0" smtClean="0">
                <a:latin typeface="Courier New" panose="02070309020205020404" pitchFamily="49" charset="0"/>
                <a:cs typeface="Courier New" panose="02070309020205020404" pitchFamily="49" charset="0"/>
              </a:rPr>
              <a:t>+2=3x</a:t>
            </a:r>
          </a:p>
          <a:p>
            <a:pPr marL="914400" lvl="2" indent="0">
              <a:buNone/>
            </a:pPr>
            <a:r>
              <a:rPr lang="en-US" altLang="ja-JP" dirty="0" smtClean="0">
                <a:latin typeface="Courier New" panose="02070309020205020404" pitchFamily="49" charset="0"/>
                <a:cs typeface="Courier New" panose="02070309020205020404" pitchFamily="49" charset="0"/>
              </a:rPr>
              <a:t>x</a:t>
            </a:r>
            <a:r>
              <a:rPr lang="ja-JP" altLang="en-US" dirty="0">
                <a:latin typeface="Courier New" panose="02070309020205020404" pitchFamily="49" charset="0"/>
                <a:cs typeface="Courier New" panose="02070309020205020404" pitchFamily="49" charset="0"/>
              </a:rPr>
              <a:t> </a:t>
            </a:r>
            <a:r>
              <a:rPr lang="ja-JP" altLang="en-US" dirty="0" smtClean="0">
                <a:latin typeface="Courier New" panose="02070309020205020404" pitchFamily="49" charset="0"/>
                <a:cs typeface="Courier New" panose="02070309020205020404" pitchFamily="49" charset="0"/>
              </a:rPr>
              <a:t>は </a:t>
            </a:r>
            <a:r>
              <a:rPr lang="en-US" altLang="ja-JP" dirty="0" smtClean="0">
                <a:latin typeface="Courier New" panose="02070309020205020404" pitchFamily="49" charset="0"/>
                <a:cs typeface="Courier New" panose="02070309020205020404" pitchFamily="49" charset="0"/>
              </a:rPr>
              <a:t>1 </a:t>
            </a:r>
            <a:r>
              <a:rPr lang="ja-JP" altLang="en-US" dirty="0" smtClean="0">
                <a:latin typeface="Courier New" panose="02070309020205020404" pitchFamily="49" charset="0"/>
                <a:cs typeface="Courier New" panose="02070309020205020404" pitchFamily="49" charset="0"/>
              </a:rPr>
              <a:t>もしくは </a:t>
            </a:r>
            <a:r>
              <a:rPr lang="en-US" altLang="ja-JP" dirty="0" smtClean="0">
                <a:latin typeface="Courier New" panose="02070309020205020404" pitchFamily="49" charset="0"/>
                <a:cs typeface="Courier New" panose="02070309020205020404" pitchFamily="49" charset="0"/>
              </a:rPr>
              <a:t>2 </a:t>
            </a:r>
            <a:r>
              <a:rPr lang="ja-JP" altLang="en-US" dirty="0" smtClean="0">
                <a:latin typeface="Courier New" panose="02070309020205020404" pitchFamily="49" charset="0"/>
                <a:cs typeface="Courier New" panose="02070309020205020404" pitchFamily="49" charset="0"/>
              </a:rPr>
              <a:t>どちらかの値をとる．</a:t>
            </a:r>
            <a:endParaRPr lang="en-US" altLang="ja-JP" dirty="0" smtClean="0">
              <a:latin typeface="Courier New" panose="02070309020205020404" pitchFamily="49" charset="0"/>
              <a:cs typeface="Courier New" panose="02070309020205020404" pitchFamily="49" charset="0"/>
            </a:endParaRPr>
          </a:p>
          <a:p>
            <a:pPr lvl="1"/>
            <a:r>
              <a:rPr kumimoji="1" lang="ja-JP" altLang="en-US" dirty="0" smtClean="0"/>
              <a:t>定義式の変数も同様である．</a:t>
            </a:r>
            <a:endParaRPr kumimoji="1" lang="en-US" altLang="ja-JP" dirty="0" smtClean="0"/>
          </a:p>
          <a:p>
            <a:pPr lvl="1"/>
            <a:r>
              <a:rPr lang="ja-JP" altLang="en-US" dirty="0" smtClean="0"/>
              <a:t>例 </a:t>
            </a:r>
            <a:r>
              <a:rPr lang="en-US" altLang="ja-JP" dirty="0" smtClean="0">
                <a:latin typeface="Courier New" panose="02070309020205020404" pitchFamily="49" charset="0"/>
                <a:cs typeface="Courier New" panose="02070309020205020404" pitchFamily="49" charset="0"/>
              </a:rPr>
              <a:t>f(x)=x</a:t>
            </a:r>
            <a:r>
              <a:rPr lang="en-US" altLang="ja-JP" baseline="30000" dirty="0" smtClean="0">
                <a:latin typeface="Courier New" panose="02070309020205020404" pitchFamily="49" charset="0"/>
                <a:cs typeface="Courier New" panose="02070309020205020404" pitchFamily="49" charset="0"/>
              </a:rPr>
              <a:t>2</a:t>
            </a:r>
            <a:r>
              <a:rPr lang="en-US" altLang="ja-JP" dirty="0" smtClean="0">
                <a:latin typeface="Courier New" panose="02070309020205020404" pitchFamily="49" charset="0"/>
                <a:cs typeface="Courier New" panose="02070309020205020404" pitchFamily="49" charset="0"/>
              </a:rPr>
              <a:t>-3x+2</a:t>
            </a:r>
          </a:p>
          <a:p>
            <a:pPr lvl="2"/>
            <a:r>
              <a:rPr lang="en-US" altLang="ja-JP" dirty="0" smtClean="0">
                <a:latin typeface="Courier New" panose="02070309020205020404" pitchFamily="49" charset="0"/>
                <a:cs typeface="Courier New" panose="02070309020205020404" pitchFamily="49" charset="0"/>
              </a:rPr>
              <a:t>f(1)=0, f(2)=0, f(3)=2 </a:t>
            </a:r>
            <a:r>
              <a:rPr lang="ja-JP" altLang="en-US" dirty="0" smtClean="0">
                <a:latin typeface="Courier New" panose="02070309020205020404" pitchFamily="49" charset="0"/>
                <a:cs typeface="Courier New" panose="02070309020205020404" pitchFamily="49" charset="0"/>
              </a:rPr>
              <a:t>等</a:t>
            </a:r>
            <a:endParaRPr lang="en-US" altLang="ja-JP" dirty="0" smtClean="0">
              <a:latin typeface="Courier New" panose="02070309020205020404" pitchFamily="49" charset="0"/>
              <a:cs typeface="Courier New" panose="02070309020205020404" pitchFamily="49" charset="0"/>
            </a:endParaRPr>
          </a:p>
          <a:p>
            <a:pPr lvl="1"/>
            <a:r>
              <a:rPr kumimoji="1" lang="ja-JP" altLang="en-US" u="sng" dirty="0" smtClean="0"/>
              <a:t>要は未知の値に便宜上，名前をつけているモノである</a:t>
            </a:r>
            <a:r>
              <a:rPr kumimoji="1" lang="ja-JP" altLang="en-US" dirty="0" smtClean="0"/>
              <a:t>．</a:t>
            </a:r>
            <a:endParaRPr kumimoji="1" lang="en-US" altLang="ja-JP" dirty="0" smtClean="0"/>
          </a:p>
          <a:p>
            <a:r>
              <a:rPr lang="en-US" altLang="ja-JP" dirty="0" smtClean="0"/>
              <a:t>C</a:t>
            </a:r>
            <a:r>
              <a:rPr lang="ja-JP" altLang="en-US" dirty="0" smtClean="0"/>
              <a:t>プログラムの変数</a:t>
            </a:r>
            <a:endParaRPr lang="en-US" altLang="ja-JP" dirty="0" smtClean="0"/>
          </a:p>
          <a:p>
            <a:pPr lvl="1"/>
            <a:r>
              <a:rPr kumimoji="1" lang="ja-JP" altLang="en-US" dirty="0" smtClean="0"/>
              <a:t>変数は</a:t>
            </a:r>
            <a:r>
              <a:rPr kumimoji="1" lang="ja-JP" altLang="en-US" u="sng" dirty="0" smtClean="0">
                <a:solidFill>
                  <a:srgbClr val="FF0000"/>
                </a:solidFill>
              </a:rPr>
              <a:t>値の保管場所の名前</a:t>
            </a:r>
            <a:r>
              <a:rPr kumimoji="1" lang="ja-JP" altLang="en-US" dirty="0" smtClean="0"/>
              <a:t>である．</a:t>
            </a:r>
            <a:endParaRPr kumimoji="1" lang="en-US" altLang="ja-JP" dirty="0" smtClean="0"/>
          </a:p>
          <a:p>
            <a:pPr lvl="1"/>
            <a:r>
              <a:rPr lang="ja-JP" altLang="en-US" dirty="0" smtClean="0"/>
              <a:t>保管してある値は，ある瞬間には</a:t>
            </a:r>
            <a:r>
              <a:rPr lang="en-US" altLang="ja-JP" dirty="0" smtClean="0"/>
              <a:t>1</a:t>
            </a:r>
            <a:r>
              <a:rPr lang="ja-JP" altLang="en-US" dirty="0" smtClean="0"/>
              <a:t>個である．</a:t>
            </a:r>
            <a:endParaRPr lang="en-US" altLang="ja-JP" dirty="0" smtClean="0"/>
          </a:p>
          <a:p>
            <a:pPr lvl="1"/>
            <a:r>
              <a:rPr kumimoji="1" lang="ja-JP" altLang="en-US" dirty="0" smtClean="0"/>
              <a:t>同じ変数でも，実際の値はプログラムによって変わる．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14</a:t>
            </a:fld>
            <a:endParaRPr kumimoji="1" lang="ja-JP" altLang="en-US"/>
          </a:p>
        </p:txBody>
      </p:sp>
    </p:spTree>
    <p:extLst>
      <p:ext uri="{BB962C8B-B14F-4D97-AF65-F5344CB8AC3E}">
        <p14:creationId xmlns:p14="http://schemas.microsoft.com/office/powerpoint/2010/main" val="18826119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t>
            </a:r>
            <a:r>
              <a:rPr kumimoji="1" lang="ja-JP" altLang="en-US" dirty="0" smtClean="0"/>
              <a:t>言語の変数と基本操作</a:t>
            </a:r>
            <a:endParaRPr kumimoji="1" lang="ja-JP" altLang="en-US" dirty="0"/>
          </a:p>
        </p:txBody>
      </p:sp>
      <p:sp>
        <p:nvSpPr>
          <p:cNvPr id="3" name="コンテンツ プレースホルダー 2"/>
          <p:cNvSpPr>
            <a:spLocks noGrp="1"/>
          </p:cNvSpPr>
          <p:nvPr>
            <p:ph idx="1"/>
          </p:nvPr>
        </p:nvSpPr>
        <p:spPr>
          <a:xfrm>
            <a:off x="628650" y="1202076"/>
            <a:ext cx="7886700" cy="2702095"/>
          </a:xfrm>
        </p:spPr>
        <p:txBody>
          <a:bodyPr>
            <a:normAutofit fontScale="92500" lnSpcReduction="20000"/>
          </a:bodyPr>
          <a:lstStyle/>
          <a:p>
            <a:pPr>
              <a:lnSpc>
                <a:spcPct val="100000"/>
              </a:lnSpc>
            </a:pPr>
            <a:r>
              <a:rPr kumimoji="1" lang="ja-JP" altLang="en-US" u="sng" dirty="0" smtClean="0">
                <a:solidFill>
                  <a:schemeClr val="accent5"/>
                </a:solidFill>
              </a:rPr>
              <a:t>変数は値の保管箱</a:t>
            </a:r>
            <a:r>
              <a:rPr kumimoji="1" lang="ja-JP" altLang="en-US" dirty="0" smtClean="0"/>
              <a:t>なので，以下の三種類の操作を行うことができる．</a:t>
            </a:r>
            <a:endParaRPr kumimoji="1" lang="en-US" altLang="ja-JP" dirty="0" smtClean="0"/>
          </a:p>
          <a:p>
            <a:pPr lvl="1">
              <a:lnSpc>
                <a:spcPct val="100000"/>
              </a:lnSpc>
            </a:pPr>
            <a:r>
              <a:rPr lang="ja-JP" altLang="en-US" dirty="0" smtClean="0">
                <a:solidFill>
                  <a:srgbClr val="FF3300"/>
                </a:solidFill>
              </a:rPr>
              <a:t>変数定義</a:t>
            </a:r>
            <a:r>
              <a:rPr lang="en-US" altLang="ja-JP" dirty="0" smtClean="0"/>
              <a:t>: </a:t>
            </a:r>
            <a:r>
              <a:rPr lang="ja-JP" altLang="en-US" dirty="0" smtClean="0"/>
              <a:t>値を保管する場所の確保</a:t>
            </a:r>
            <a:endParaRPr lang="en-US" altLang="ja-JP" dirty="0" smtClean="0"/>
          </a:p>
          <a:p>
            <a:pPr lvl="2">
              <a:lnSpc>
                <a:spcPct val="100000"/>
              </a:lnSpc>
            </a:pPr>
            <a:r>
              <a:rPr lang="en-US" altLang="ja-JP" dirty="0" smtClean="0"/>
              <a:t>Declaration </a:t>
            </a:r>
            <a:r>
              <a:rPr lang="ja-JP" altLang="en-US" dirty="0" smtClean="0"/>
              <a:t>の訳語なので，定義より</a:t>
            </a:r>
            <a:r>
              <a:rPr lang="ja-JP" altLang="en-US" dirty="0" smtClean="0">
                <a:solidFill>
                  <a:srgbClr val="FF0000"/>
                </a:solidFill>
              </a:rPr>
              <a:t>宣言</a:t>
            </a:r>
            <a:r>
              <a:rPr lang="ja-JP" altLang="en-US" dirty="0" smtClean="0"/>
              <a:t>のほうが一般的．</a:t>
            </a:r>
            <a:endParaRPr lang="en-US" altLang="ja-JP" dirty="0" smtClean="0"/>
          </a:p>
          <a:p>
            <a:pPr lvl="1">
              <a:lnSpc>
                <a:spcPct val="100000"/>
              </a:lnSpc>
            </a:pPr>
            <a:r>
              <a:rPr lang="ja-JP" altLang="en-US" dirty="0" smtClean="0">
                <a:solidFill>
                  <a:srgbClr val="FF3300"/>
                </a:solidFill>
              </a:rPr>
              <a:t>代入</a:t>
            </a:r>
            <a:r>
              <a:rPr lang="en-US" altLang="ja-JP" dirty="0" smtClean="0"/>
              <a:t>: </a:t>
            </a:r>
            <a:r>
              <a:rPr lang="ja-JP" altLang="en-US" dirty="0" smtClean="0"/>
              <a:t>値を保管する</a:t>
            </a:r>
            <a:endParaRPr lang="en-US" altLang="ja-JP" dirty="0" smtClean="0"/>
          </a:p>
          <a:p>
            <a:pPr lvl="1">
              <a:lnSpc>
                <a:spcPct val="100000"/>
              </a:lnSpc>
            </a:pPr>
            <a:r>
              <a:rPr kumimoji="1" lang="ja-JP" altLang="en-US" dirty="0" smtClean="0">
                <a:solidFill>
                  <a:srgbClr val="FF3300"/>
                </a:solidFill>
              </a:rPr>
              <a:t>参照</a:t>
            </a:r>
            <a:r>
              <a:rPr kumimoji="1" lang="en-US" altLang="ja-JP" dirty="0" smtClean="0"/>
              <a:t>: </a:t>
            </a:r>
            <a:r>
              <a:rPr kumimoji="1" lang="ja-JP" altLang="en-US" dirty="0" smtClean="0"/>
              <a:t>保管してある値を見る，使う</a:t>
            </a:r>
            <a:endParaRPr kumimoji="1" lang="en-US" altLang="ja-JP" dirty="0" smtClean="0"/>
          </a:p>
          <a:p>
            <a:pPr>
              <a:lnSpc>
                <a:spcPct val="100000"/>
              </a:lnSpc>
            </a:pPr>
            <a:r>
              <a:rPr lang="ja-JP" altLang="en-US" dirty="0" smtClean="0"/>
              <a:t>以降，それぞれについて解説する，その前に</a:t>
            </a:r>
            <a:endParaRPr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15</a:t>
            </a:fld>
            <a:endParaRPr kumimoji="1" lang="ja-JP" altLang="en-US"/>
          </a:p>
        </p:txBody>
      </p:sp>
      <p:pic>
        <p:nvPicPr>
          <p:cNvPr id="5" name="図 4"/>
          <p:cNvPicPr>
            <a:picLocks noChangeAspect="1"/>
          </p:cNvPicPr>
          <p:nvPr/>
        </p:nvPicPr>
        <p:blipFill>
          <a:blip r:embed="rId2"/>
          <a:stretch>
            <a:fillRect/>
          </a:stretch>
        </p:blipFill>
        <p:spPr>
          <a:xfrm>
            <a:off x="628650" y="3904171"/>
            <a:ext cx="7453429" cy="2205607"/>
          </a:xfrm>
          <a:prstGeom prst="rect">
            <a:avLst/>
          </a:prstGeom>
        </p:spPr>
      </p:pic>
      <p:sp>
        <p:nvSpPr>
          <p:cNvPr id="6" name="テキスト ボックス 5"/>
          <p:cNvSpPr txBox="1"/>
          <p:nvPr/>
        </p:nvSpPr>
        <p:spPr>
          <a:xfrm>
            <a:off x="7875917" y="2811388"/>
            <a:ext cx="902811" cy="646331"/>
          </a:xfrm>
          <a:prstGeom prst="rect">
            <a:avLst/>
          </a:prstGeom>
          <a:noFill/>
          <a:ln>
            <a:solidFill>
              <a:schemeClr val="tx1"/>
            </a:solidFill>
          </a:ln>
        </p:spPr>
        <p:txBody>
          <a:bodyPr wrap="none" rtlCol="0">
            <a:spAutoFit/>
          </a:bodyPr>
          <a:lstStyle/>
          <a:p>
            <a:pPr algn="r"/>
            <a:r>
              <a:rPr kumimoji="1" lang="en-US" altLang="ja-JP" dirty="0" smtClean="0"/>
              <a:t>p.10-13</a:t>
            </a:r>
          </a:p>
          <a:p>
            <a:pPr algn="r"/>
            <a:r>
              <a:rPr lang="en-US" altLang="ja-JP" dirty="0" smtClean="0"/>
              <a:t>(</a:t>
            </a:r>
            <a:r>
              <a:rPr lang="ja-JP" altLang="en-US" dirty="0" smtClean="0"/>
              <a:t>明</a:t>
            </a:r>
            <a:r>
              <a:rPr lang="en-US" altLang="ja-JP" dirty="0" smtClean="0"/>
              <a:t>)</a:t>
            </a:r>
            <a:endParaRPr kumimoji="1" lang="ja-JP" altLang="en-US" dirty="0"/>
          </a:p>
        </p:txBody>
      </p:sp>
    </p:spTree>
    <p:extLst>
      <p:ext uri="{BB962C8B-B14F-4D97-AF65-F5344CB8AC3E}">
        <p14:creationId xmlns:p14="http://schemas.microsoft.com/office/powerpoint/2010/main" val="11868324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変数の型について</a:t>
            </a:r>
            <a:endParaRPr kumimoji="1" lang="ja-JP" altLang="en-US" dirty="0"/>
          </a:p>
        </p:txBody>
      </p:sp>
      <p:sp>
        <p:nvSpPr>
          <p:cNvPr id="3" name="コンテンツ プレースホルダー 2"/>
          <p:cNvSpPr>
            <a:spLocks noGrp="1"/>
          </p:cNvSpPr>
          <p:nvPr>
            <p:ph idx="1"/>
          </p:nvPr>
        </p:nvSpPr>
        <p:spPr>
          <a:xfrm>
            <a:off x="628650" y="1202076"/>
            <a:ext cx="7886700" cy="5154275"/>
          </a:xfrm>
        </p:spPr>
        <p:txBody>
          <a:bodyPr>
            <a:normAutofit fontScale="92500"/>
          </a:bodyPr>
          <a:lstStyle/>
          <a:p>
            <a:pPr>
              <a:lnSpc>
                <a:spcPct val="100000"/>
              </a:lnSpc>
            </a:pPr>
            <a:r>
              <a:rPr lang="ja-JP" altLang="en-US" u="sng" dirty="0" smtClean="0"/>
              <a:t>値の種類によって保管箱の大きさが異なる．</a:t>
            </a:r>
            <a:endParaRPr lang="en-US" altLang="ja-JP" u="sng" dirty="0" smtClean="0"/>
          </a:p>
          <a:p>
            <a:pPr lvl="1">
              <a:lnSpc>
                <a:spcPct val="100000"/>
              </a:lnSpc>
            </a:pPr>
            <a:r>
              <a:rPr lang="ja-JP" altLang="en-US" dirty="0"/>
              <a:t>単</a:t>
            </a:r>
            <a:r>
              <a:rPr lang="ja-JP" altLang="en-US" dirty="0" smtClean="0"/>
              <a:t>なる整数，例えば </a:t>
            </a:r>
            <a:r>
              <a:rPr lang="en-US" altLang="ja-JP" dirty="0" smtClean="0"/>
              <a:t>124 </a:t>
            </a:r>
            <a:r>
              <a:rPr lang="ja-JP" altLang="en-US" dirty="0" smtClean="0"/>
              <a:t>よりも，実数，例えば </a:t>
            </a:r>
            <a:r>
              <a:rPr lang="en-US" altLang="ja-JP" dirty="0" smtClean="0"/>
              <a:t>3.14159254 </a:t>
            </a:r>
            <a:r>
              <a:rPr lang="ja-JP" altLang="en-US" dirty="0" smtClean="0"/>
              <a:t>を保管する箱のほうが大きめじゃないと困るでしょ．</a:t>
            </a:r>
            <a:endParaRPr lang="en-US" altLang="ja-JP" dirty="0" smtClean="0"/>
          </a:p>
          <a:p>
            <a:pPr>
              <a:lnSpc>
                <a:spcPct val="100000"/>
              </a:lnSpc>
            </a:pPr>
            <a:r>
              <a:rPr kumimoji="1" lang="ja-JP" altLang="en-US" dirty="0" smtClean="0"/>
              <a:t>よって，</a:t>
            </a:r>
            <a:r>
              <a:rPr kumimoji="1" lang="ja-JP" altLang="en-US" u="sng" dirty="0" smtClean="0"/>
              <a:t>型というもので変数の種類</a:t>
            </a:r>
            <a:r>
              <a:rPr kumimoji="1" lang="en-US" altLang="ja-JP" dirty="0" smtClean="0"/>
              <a:t>(</a:t>
            </a:r>
            <a:r>
              <a:rPr kumimoji="1" lang="ja-JP" altLang="en-US" dirty="0" smtClean="0"/>
              <a:t>保管場所の大きさ</a:t>
            </a:r>
            <a:r>
              <a:rPr kumimoji="1" lang="en-US" altLang="ja-JP" dirty="0" smtClean="0"/>
              <a:t>)</a:t>
            </a:r>
            <a:r>
              <a:rPr kumimoji="1" lang="ja-JP" altLang="en-US" u="sng" dirty="0" smtClean="0"/>
              <a:t>を区別</a:t>
            </a:r>
            <a:r>
              <a:rPr kumimoji="1" lang="ja-JP" altLang="en-US" dirty="0" smtClean="0"/>
              <a:t>する．</a:t>
            </a:r>
            <a:endParaRPr kumimoji="1" lang="en-US" altLang="ja-JP" dirty="0" smtClean="0"/>
          </a:p>
          <a:p>
            <a:pPr>
              <a:lnSpc>
                <a:spcPct val="100000"/>
              </a:lnSpc>
            </a:pPr>
            <a:r>
              <a:rPr lang="en-US" altLang="ja-JP" dirty="0" smtClean="0"/>
              <a:t>C</a:t>
            </a:r>
            <a:r>
              <a:rPr lang="ja-JP" altLang="en-US" dirty="0" smtClean="0"/>
              <a:t>言語には多様な型があるが，当面，以下くらいを知っていればよい．</a:t>
            </a:r>
            <a:endParaRPr lang="en-US" altLang="ja-JP" dirty="0" smtClean="0"/>
          </a:p>
          <a:p>
            <a:pPr lvl="1">
              <a:lnSpc>
                <a:spcPct val="100000"/>
              </a:lnSpc>
            </a:pPr>
            <a:r>
              <a:rPr kumimoji="1" lang="en-US" altLang="ja-JP" dirty="0" err="1" smtClean="0">
                <a:latin typeface="Courier New" panose="02070309020205020404" pitchFamily="49" charset="0"/>
                <a:cs typeface="Courier New" panose="02070309020205020404" pitchFamily="49" charset="0"/>
              </a:rPr>
              <a:t>int</a:t>
            </a:r>
            <a:r>
              <a:rPr kumimoji="1" lang="ja-JP" altLang="en-US" dirty="0" smtClean="0"/>
              <a:t> </a:t>
            </a:r>
            <a:r>
              <a:rPr kumimoji="1" lang="ja-JP" altLang="en-US" dirty="0" smtClean="0">
                <a:solidFill>
                  <a:srgbClr val="FF0000"/>
                </a:solidFill>
              </a:rPr>
              <a:t>整数</a:t>
            </a:r>
            <a:r>
              <a:rPr kumimoji="1" lang="ja-JP" altLang="en-US" dirty="0" smtClean="0"/>
              <a:t>を保管する変数の型，英単語</a:t>
            </a:r>
            <a:r>
              <a:rPr kumimoji="1" lang="en-US" altLang="ja-JP" dirty="0" smtClean="0"/>
              <a:t>integer</a:t>
            </a:r>
            <a:r>
              <a:rPr kumimoji="1" lang="ja-JP" altLang="en-US" dirty="0" smtClean="0"/>
              <a:t>に由来．</a:t>
            </a:r>
            <a:endParaRPr kumimoji="1" lang="en-US" altLang="ja-JP" dirty="0" smtClean="0"/>
          </a:p>
          <a:p>
            <a:pPr lvl="1">
              <a:lnSpc>
                <a:spcPct val="100000"/>
              </a:lnSpc>
            </a:pPr>
            <a:r>
              <a:rPr lang="en-US" altLang="ja-JP" dirty="0" smtClean="0">
                <a:latin typeface="Courier New" panose="02070309020205020404" pitchFamily="49" charset="0"/>
                <a:cs typeface="Courier New" panose="02070309020205020404" pitchFamily="49" charset="0"/>
              </a:rPr>
              <a:t>float</a:t>
            </a:r>
            <a:r>
              <a:rPr lang="ja-JP" altLang="en-US" dirty="0" smtClean="0"/>
              <a:t> </a:t>
            </a:r>
            <a:r>
              <a:rPr lang="ja-JP" altLang="en-US" dirty="0" smtClean="0">
                <a:solidFill>
                  <a:srgbClr val="FF0000"/>
                </a:solidFill>
              </a:rPr>
              <a:t>実数</a:t>
            </a:r>
            <a:r>
              <a:rPr lang="ja-JP" altLang="en-US" dirty="0" smtClean="0"/>
              <a:t>を保管する箱の型</a:t>
            </a:r>
            <a:endParaRPr lang="en-US" altLang="ja-JP" dirty="0" smtClean="0"/>
          </a:p>
          <a:p>
            <a:pPr marL="914400" lvl="2" indent="0">
              <a:lnSpc>
                <a:spcPct val="100000"/>
              </a:lnSpc>
              <a:buNone/>
            </a:pPr>
            <a:r>
              <a:rPr lang="en-US" altLang="ja-JP" dirty="0"/>
              <a:t>(</a:t>
            </a:r>
            <a:r>
              <a:rPr lang="ja-JP" altLang="en-US" dirty="0"/>
              <a:t>通常 </a:t>
            </a:r>
            <a:r>
              <a:rPr lang="en-US" altLang="ja-JP" dirty="0" err="1"/>
              <a:t>int</a:t>
            </a:r>
            <a:r>
              <a:rPr lang="en-US" altLang="ja-JP" dirty="0"/>
              <a:t> </a:t>
            </a:r>
            <a:r>
              <a:rPr lang="ja-JP" altLang="en-US" dirty="0"/>
              <a:t>と同じ</a:t>
            </a:r>
            <a:r>
              <a:rPr lang="ja-JP" altLang="en-US" dirty="0" smtClean="0"/>
              <a:t>サイズなので精度が悪い，浮動小数点と呼ばれる</a:t>
            </a:r>
            <a:r>
              <a:rPr lang="en-US" altLang="ja-JP" dirty="0" smtClean="0"/>
              <a:t>)</a:t>
            </a:r>
          </a:p>
          <a:p>
            <a:pPr lvl="1">
              <a:lnSpc>
                <a:spcPct val="100000"/>
              </a:lnSpc>
            </a:pPr>
            <a:r>
              <a:rPr kumimoji="1" lang="en-US" altLang="ja-JP" dirty="0" smtClean="0">
                <a:latin typeface="Courier New" panose="02070309020205020404" pitchFamily="49" charset="0"/>
                <a:cs typeface="Courier New" panose="02070309020205020404" pitchFamily="49" charset="0"/>
              </a:rPr>
              <a:t>double</a:t>
            </a:r>
            <a:r>
              <a:rPr kumimoji="1" lang="ja-JP" altLang="en-US" dirty="0" smtClean="0"/>
              <a:t> </a:t>
            </a:r>
            <a:r>
              <a:rPr kumimoji="1" lang="ja-JP" altLang="en-US" dirty="0" smtClean="0">
                <a:solidFill>
                  <a:srgbClr val="FF0000"/>
                </a:solidFill>
              </a:rPr>
              <a:t>倍精度実数</a:t>
            </a:r>
            <a:r>
              <a:rPr kumimoji="1" lang="ja-JP" altLang="en-US" dirty="0" smtClean="0"/>
              <a:t>を保管する型</a:t>
            </a:r>
            <a:endParaRPr kumimoji="1" lang="en-US" altLang="ja-JP" dirty="0" smtClean="0"/>
          </a:p>
          <a:p>
            <a:pPr lvl="1">
              <a:lnSpc>
                <a:spcPct val="100000"/>
              </a:lnSpc>
            </a:pPr>
            <a:r>
              <a:rPr lang="en-US" altLang="ja-JP" dirty="0" smtClean="0">
                <a:latin typeface="Courier New" panose="02070309020205020404" pitchFamily="49" charset="0"/>
                <a:cs typeface="Courier New" panose="02070309020205020404" pitchFamily="49" charset="0"/>
              </a:rPr>
              <a:t>char</a:t>
            </a:r>
            <a:r>
              <a:rPr lang="ja-JP" altLang="en-US" dirty="0" smtClean="0"/>
              <a:t> </a:t>
            </a:r>
            <a:r>
              <a:rPr lang="ja-JP" altLang="en-US" dirty="0" smtClean="0">
                <a:solidFill>
                  <a:srgbClr val="FF0000"/>
                </a:solidFill>
              </a:rPr>
              <a:t>文字</a:t>
            </a:r>
            <a:r>
              <a:rPr lang="en-US" altLang="ja-JP" dirty="0" smtClean="0"/>
              <a:t>1</a:t>
            </a:r>
            <a:r>
              <a:rPr lang="ja-JP" altLang="en-US" dirty="0" smtClean="0"/>
              <a:t>個を保管する型，英単語</a:t>
            </a:r>
            <a:r>
              <a:rPr lang="en-US" altLang="ja-JP" dirty="0" smtClean="0"/>
              <a:t>character</a:t>
            </a:r>
            <a:r>
              <a:rPr lang="ja-JP" altLang="en-US" dirty="0" smtClean="0"/>
              <a:t>に由来．</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16</a:t>
            </a:fld>
            <a:endParaRPr kumimoji="1" lang="ja-JP" altLang="en-US"/>
          </a:p>
        </p:txBody>
      </p:sp>
      <p:sp>
        <p:nvSpPr>
          <p:cNvPr id="5" name="テキスト ボックス 4"/>
          <p:cNvSpPr txBox="1"/>
          <p:nvPr/>
        </p:nvSpPr>
        <p:spPr>
          <a:xfrm>
            <a:off x="7953554" y="4174362"/>
            <a:ext cx="902812" cy="646331"/>
          </a:xfrm>
          <a:prstGeom prst="rect">
            <a:avLst/>
          </a:prstGeom>
          <a:noFill/>
          <a:ln>
            <a:solidFill>
              <a:schemeClr val="tx1"/>
            </a:solidFill>
          </a:ln>
        </p:spPr>
        <p:txBody>
          <a:bodyPr wrap="none" rtlCol="0">
            <a:spAutoFit/>
          </a:bodyPr>
          <a:lstStyle/>
          <a:p>
            <a:pPr algn="r"/>
            <a:r>
              <a:rPr kumimoji="1" lang="en-US" altLang="ja-JP" dirty="0" smtClean="0"/>
              <a:t>p.28-31</a:t>
            </a:r>
          </a:p>
          <a:p>
            <a:pPr algn="r"/>
            <a:r>
              <a:rPr lang="en-US" altLang="ja-JP" dirty="0" smtClean="0"/>
              <a:t>(</a:t>
            </a:r>
            <a:r>
              <a:rPr lang="ja-JP" altLang="en-US" dirty="0" smtClean="0"/>
              <a:t>明</a:t>
            </a:r>
            <a:r>
              <a:rPr lang="en-US" altLang="ja-JP" dirty="0" smtClean="0"/>
              <a:t>)</a:t>
            </a:r>
            <a:endParaRPr kumimoji="1" lang="ja-JP" altLang="en-US" dirty="0"/>
          </a:p>
        </p:txBody>
      </p:sp>
    </p:spTree>
    <p:extLst>
      <p:ext uri="{BB962C8B-B14F-4D97-AF65-F5344CB8AC3E}">
        <p14:creationId xmlns:p14="http://schemas.microsoft.com/office/powerpoint/2010/main" val="14335313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参考 箱の大きさ</a:t>
            </a:r>
            <a:endParaRPr kumimoji="1" lang="ja-JP" altLang="en-US" dirty="0"/>
          </a:p>
        </p:txBody>
      </p:sp>
      <p:sp>
        <p:nvSpPr>
          <p:cNvPr id="3" name="コンテンツ プレースホルダー 2"/>
          <p:cNvSpPr>
            <a:spLocks noGrp="1"/>
          </p:cNvSpPr>
          <p:nvPr>
            <p:ph idx="1"/>
          </p:nvPr>
        </p:nvSpPr>
        <p:spPr>
          <a:xfrm>
            <a:off x="628650" y="1202076"/>
            <a:ext cx="7720693" cy="3861565"/>
          </a:xfrm>
        </p:spPr>
        <p:txBody>
          <a:bodyPr>
            <a:normAutofit lnSpcReduction="10000"/>
          </a:bodyPr>
          <a:lstStyle/>
          <a:p>
            <a:r>
              <a:rPr kumimoji="1" lang="ja-JP" altLang="en-US" dirty="0" smtClean="0"/>
              <a:t>型によって一個の変数の大きさは異なる．</a:t>
            </a:r>
            <a:endParaRPr kumimoji="1" lang="en-US" altLang="ja-JP" dirty="0" smtClean="0"/>
          </a:p>
          <a:p>
            <a:pPr lvl="1"/>
            <a:r>
              <a:rPr lang="en-US" altLang="ja-JP" sz="3600" dirty="0" smtClean="0"/>
              <a:t>char </a:t>
            </a:r>
            <a:r>
              <a:rPr lang="ja-JP" altLang="en-US" sz="3600" dirty="0" smtClean="0"/>
              <a:t>を</a:t>
            </a:r>
            <a:r>
              <a:rPr lang="en-US" altLang="ja-JP" sz="3600" dirty="0" smtClean="0"/>
              <a:t>1</a:t>
            </a:r>
            <a:r>
              <a:rPr lang="ja-JP" altLang="en-US" sz="3600" dirty="0" smtClean="0"/>
              <a:t>箱とすると，</a:t>
            </a:r>
            <a:endParaRPr lang="en-US" altLang="ja-JP" sz="3600" dirty="0" smtClean="0"/>
          </a:p>
          <a:p>
            <a:pPr lvl="1"/>
            <a:r>
              <a:rPr kumimoji="1" lang="en-US" altLang="ja-JP" sz="3600" dirty="0" err="1" smtClean="0"/>
              <a:t>int</a:t>
            </a:r>
            <a:r>
              <a:rPr kumimoji="1" lang="en-US" altLang="ja-JP" sz="3600" dirty="0" smtClean="0"/>
              <a:t> 4</a:t>
            </a:r>
            <a:r>
              <a:rPr kumimoji="1" lang="ja-JP" altLang="en-US" sz="3600" dirty="0" smtClean="0"/>
              <a:t>箱分</a:t>
            </a:r>
            <a:endParaRPr kumimoji="1" lang="en-US" altLang="ja-JP" sz="3600" dirty="0" smtClean="0"/>
          </a:p>
          <a:p>
            <a:pPr lvl="1"/>
            <a:r>
              <a:rPr lang="en-US" altLang="ja-JP" sz="3600" dirty="0" smtClean="0"/>
              <a:t>float 4</a:t>
            </a:r>
            <a:r>
              <a:rPr lang="ja-JP" altLang="en-US" sz="3600" dirty="0" smtClean="0"/>
              <a:t>箱分</a:t>
            </a:r>
            <a:endParaRPr lang="en-US" altLang="ja-JP" sz="3600" dirty="0" smtClean="0"/>
          </a:p>
          <a:p>
            <a:pPr lvl="1"/>
            <a:r>
              <a:rPr kumimoji="1" lang="en-US" altLang="ja-JP" sz="3600" dirty="0" smtClean="0"/>
              <a:t>double 8</a:t>
            </a:r>
            <a:r>
              <a:rPr kumimoji="1" lang="ja-JP" altLang="en-US" sz="3600" dirty="0" smtClean="0"/>
              <a:t>箱分</a:t>
            </a:r>
            <a:endParaRPr kumimoji="1" lang="en-US" altLang="ja-JP" sz="3600" dirty="0" smtClean="0"/>
          </a:p>
          <a:p>
            <a:pPr marL="0" indent="0">
              <a:buNone/>
            </a:pPr>
            <a:r>
              <a:rPr lang="ja-JP" altLang="en-US" dirty="0" smtClean="0"/>
              <a:t>が一般的．</a:t>
            </a:r>
            <a:r>
              <a:rPr lang="ja-JP" altLang="en-US" dirty="0" smtClean="0">
                <a:solidFill>
                  <a:srgbClr val="FF0000"/>
                </a:solidFill>
              </a:rPr>
              <a:t>しかし，</a:t>
            </a:r>
            <a:r>
              <a:rPr lang="en-US" altLang="ja-JP" dirty="0" smtClean="0"/>
              <a:t>C</a:t>
            </a:r>
            <a:r>
              <a:rPr lang="ja-JP" altLang="en-US" dirty="0" smtClean="0"/>
              <a:t>言語にはこの辺の明確な規定が無い．</a:t>
            </a:r>
            <a:endParaRPr lang="en-US" altLang="ja-JP" dirty="0" smtClean="0"/>
          </a:p>
          <a:p>
            <a:pPr lvl="1"/>
            <a:r>
              <a:rPr kumimoji="1" lang="ja-JP" altLang="en-US" dirty="0" smtClean="0"/>
              <a:t>ハードウェアの効率にあわせてよいため．</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17</a:t>
            </a:fld>
            <a:endParaRPr kumimoji="1" lang="ja-JP" altLang="en-US"/>
          </a:p>
        </p:txBody>
      </p:sp>
      <p:sp>
        <p:nvSpPr>
          <p:cNvPr id="5" name="直方体 4"/>
          <p:cNvSpPr/>
          <p:nvPr/>
        </p:nvSpPr>
        <p:spPr>
          <a:xfrm>
            <a:off x="1251856" y="5616122"/>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4000" dirty="0">
              <a:latin typeface="Courier New" panose="02070309020205020404" pitchFamily="49" charset="0"/>
              <a:cs typeface="Courier New" panose="02070309020205020404" pitchFamily="49" charset="0"/>
            </a:endParaRPr>
          </a:p>
        </p:txBody>
      </p:sp>
      <p:sp>
        <p:nvSpPr>
          <p:cNvPr id="6" name="円/楕円 5"/>
          <p:cNvSpPr/>
          <p:nvPr/>
        </p:nvSpPr>
        <p:spPr>
          <a:xfrm>
            <a:off x="1419739" y="5224465"/>
            <a:ext cx="674815" cy="457200"/>
          </a:xfrm>
          <a:prstGeom prst="ellipse">
            <a:avLst/>
          </a:prstGeom>
        </p:spPr>
        <p:style>
          <a:lnRef idx="2">
            <a:schemeClr val="dk1"/>
          </a:lnRef>
          <a:fillRef idx="1">
            <a:schemeClr val="lt1"/>
          </a:fillRef>
          <a:effectRef idx="0">
            <a:schemeClr val="dk1"/>
          </a:effectRef>
          <a:fontRef idx="minor">
            <a:schemeClr val="dk1"/>
          </a:fontRef>
        </p:style>
        <p:txBody>
          <a:bodyPr wrap="none" rtlCol="0" anchor="ctr"/>
          <a:lstStyle/>
          <a:p>
            <a:pPr algn="ctr"/>
            <a:r>
              <a:rPr kumimoji="1" lang="en-US" altLang="ja-JP" sz="2400" dirty="0" smtClean="0"/>
              <a:t>‘x’</a:t>
            </a:r>
            <a:endParaRPr kumimoji="1" lang="ja-JP" altLang="en-US" sz="2400" dirty="0"/>
          </a:p>
        </p:txBody>
      </p:sp>
      <p:sp>
        <p:nvSpPr>
          <p:cNvPr id="7" name="直方体 6"/>
          <p:cNvSpPr/>
          <p:nvPr/>
        </p:nvSpPr>
        <p:spPr>
          <a:xfrm>
            <a:off x="4061731" y="5430159"/>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4000" dirty="0">
              <a:latin typeface="Courier New" panose="02070309020205020404" pitchFamily="49" charset="0"/>
              <a:cs typeface="Courier New" panose="02070309020205020404" pitchFamily="49" charset="0"/>
            </a:endParaRPr>
          </a:p>
        </p:txBody>
      </p:sp>
      <p:sp>
        <p:nvSpPr>
          <p:cNvPr id="8" name="直方体 7"/>
          <p:cNvSpPr/>
          <p:nvPr/>
        </p:nvSpPr>
        <p:spPr>
          <a:xfrm>
            <a:off x="4784442" y="5430159"/>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4000" dirty="0">
              <a:latin typeface="Courier New" panose="02070309020205020404" pitchFamily="49" charset="0"/>
              <a:cs typeface="Courier New" panose="02070309020205020404" pitchFamily="49" charset="0"/>
            </a:endParaRPr>
          </a:p>
        </p:txBody>
      </p:sp>
      <p:sp>
        <p:nvSpPr>
          <p:cNvPr id="9" name="直方体 8"/>
          <p:cNvSpPr/>
          <p:nvPr/>
        </p:nvSpPr>
        <p:spPr>
          <a:xfrm>
            <a:off x="3835973" y="5619679"/>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4000" dirty="0">
              <a:latin typeface="Courier New" panose="02070309020205020404" pitchFamily="49" charset="0"/>
              <a:cs typeface="Courier New" panose="02070309020205020404" pitchFamily="49" charset="0"/>
            </a:endParaRPr>
          </a:p>
        </p:txBody>
      </p:sp>
      <p:sp>
        <p:nvSpPr>
          <p:cNvPr id="10" name="直方体 9"/>
          <p:cNvSpPr/>
          <p:nvPr/>
        </p:nvSpPr>
        <p:spPr>
          <a:xfrm>
            <a:off x="4619745" y="5616122"/>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4000" dirty="0">
              <a:latin typeface="Courier New" panose="02070309020205020404" pitchFamily="49" charset="0"/>
              <a:cs typeface="Courier New" panose="02070309020205020404" pitchFamily="49" charset="0"/>
            </a:endParaRPr>
          </a:p>
        </p:txBody>
      </p:sp>
      <p:sp>
        <p:nvSpPr>
          <p:cNvPr id="11" name="円/楕円 10"/>
          <p:cNvSpPr/>
          <p:nvPr/>
        </p:nvSpPr>
        <p:spPr>
          <a:xfrm>
            <a:off x="4200474" y="5045301"/>
            <a:ext cx="1398985" cy="457200"/>
          </a:xfrm>
          <a:prstGeom prst="ellipse">
            <a:avLst/>
          </a:prstGeom>
        </p:spPr>
        <p:style>
          <a:lnRef idx="2">
            <a:schemeClr val="dk1"/>
          </a:lnRef>
          <a:fillRef idx="1">
            <a:schemeClr val="lt1"/>
          </a:fillRef>
          <a:effectRef idx="0">
            <a:schemeClr val="dk1"/>
          </a:effectRef>
          <a:fontRef idx="minor">
            <a:schemeClr val="dk1"/>
          </a:fontRef>
        </p:style>
        <p:txBody>
          <a:bodyPr wrap="none" rtlCol="0" anchor="ctr"/>
          <a:lstStyle/>
          <a:p>
            <a:pPr algn="ctr"/>
            <a:r>
              <a:rPr lang="en-US" altLang="ja-JP" sz="2400" dirty="0" smtClean="0"/>
              <a:t>15</a:t>
            </a:r>
            <a:endParaRPr kumimoji="1" lang="ja-JP" altLang="en-US" sz="2400" dirty="0"/>
          </a:p>
        </p:txBody>
      </p:sp>
      <p:sp>
        <p:nvSpPr>
          <p:cNvPr id="12" name="テキスト ボックス 11"/>
          <p:cNvSpPr txBox="1"/>
          <p:nvPr/>
        </p:nvSpPr>
        <p:spPr>
          <a:xfrm>
            <a:off x="1242505" y="5842489"/>
            <a:ext cx="800219" cy="461665"/>
          </a:xfrm>
          <a:prstGeom prst="rect">
            <a:avLst/>
          </a:prstGeom>
          <a:noFill/>
        </p:spPr>
        <p:txBody>
          <a:bodyPr wrap="none" rtlCol="0">
            <a:spAutoFit/>
          </a:bodyPr>
          <a:lstStyle/>
          <a:p>
            <a:r>
              <a:rPr lang="ja-JP" altLang="en-US" sz="2400" dirty="0"/>
              <a:t>文字</a:t>
            </a:r>
            <a:endParaRPr kumimoji="1" lang="ja-JP" altLang="en-US" sz="2400" dirty="0"/>
          </a:p>
        </p:txBody>
      </p:sp>
      <p:sp>
        <p:nvSpPr>
          <p:cNvPr id="13" name="テキスト ボックス 12"/>
          <p:cNvSpPr txBox="1"/>
          <p:nvPr/>
        </p:nvSpPr>
        <p:spPr>
          <a:xfrm>
            <a:off x="4252085" y="5878130"/>
            <a:ext cx="800219" cy="461665"/>
          </a:xfrm>
          <a:prstGeom prst="rect">
            <a:avLst/>
          </a:prstGeom>
          <a:noFill/>
        </p:spPr>
        <p:txBody>
          <a:bodyPr wrap="none" rtlCol="0">
            <a:spAutoFit/>
          </a:bodyPr>
          <a:lstStyle/>
          <a:p>
            <a:r>
              <a:rPr lang="ja-JP" altLang="en-US" sz="2400" dirty="0"/>
              <a:t>整数</a:t>
            </a:r>
            <a:endParaRPr kumimoji="1" lang="ja-JP" altLang="en-US" sz="2400" dirty="0"/>
          </a:p>
        </p:txBody>
      </p:sp>
    </p:spTree>
    <p:extLst>
      <p:ext uri="{BB962C8B-B14F-4D97-AF65-F5344CB8AC3E}">
        <p14:creationId xmlns:p14="http://schemas.microsoft.com/office/powerpoint/2010/main" val="26528432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2004333" y="3101351"/>
            <a:ext cx="6511017" cy="1880039"/>
          </a:xfrm>
          <a:prstGeom prst="rect">
            <a:avLst/>
          </a:prstGeom>
        </p:spPr>
      </p:pic>
      <p:sp>
        <p:nvSpPr>
          <p:cNvPr id="2" name="タイトル 1"/>
          <p:cNvSpPr>
            <a:spLocks noGrp="1"/>
          </p:cNvSpPr>
          <p:nvPr>
            <p:ph type="title"/>
          </p:nvPr>
        </p:nvSpPr>
        <p:spPr/>
        <p:txBody>
          <a:bodyPr>
            <a:normAutofit fontScale="90000"/>
          </a:bodyPr>
          <a:lstStyle/>
          <a:p>
            <a:r>
              <a:rPr kumimoji="1" lang="ja-JP" altLang="en-US" dirty="0" smtClean="0"/>
              <a:t>変数を作る </a:t>
            </a:r>
            <a:r>
              <a:rPr kumimoji="1" lang="en-US" altLang="ja-JP" dirty="0" smtClean="0"/>
              <a:t>(</a:t>
            </a:r>
            <a:r>
              <a:rPr kumimoji="1" lang="ja-JP" altLang="en-US" dirty="0" smtClean="0"/>
              <a:t>定義もしくは宣言</a:t>
            </a:r>
            <a:r>
              <a:rPr kumimoji="1" lang="en-US" altLang="ja-JP" dirty="0" smtClean="0"/>
              <a:t>)</a:t>
            </a:r>
            <a:endParaRPr kumimoji="1" lang="ja-JP" altLang="en-US" dirty="0"/>
          </a:p>
        </p:txBody>
      </p:sp>
      <p:sp>
        <p:nvSpPr>
          <p:cNvPr id="3" name="コンテンツ プレースホルダー 2"/>
          <p:cNvSpPr>
            <a:spLocks noGrp="1"/>
          </p:cNvSpPr>
          <p:nvPr>
            <p:ph idx="1"/>
          </p:nvPr>
        </p:nvSpPr>
        <p:spPr>
          <a:xfrm>
            <a:off x="628650" y="1202076"/>
            <a:ext cx="7886700" cy="2248695"/>
          </a:xfrm>
        </p:spPr>
        <p:txBody>
          <a:bodyPr>
            <a:normAutofit lnSpcReduction="10000"/>
          </a:bodyPr>
          <a:lstStyle/>
          <a:p>
            <a:r>
              <a:rPr kumimoji="1" lang="en-US" altLang="ja-JP" dirty="0" smtClean="0"/>
              <a:t>C</a:t>
            </a:r>
            <a:r>
              <a:rPr kumimoji="1" lang="ja-JP" altLang="en-US" dirty="0" smtClean="0"/>
              <a:t>では変数を使う前に必ず変数を定義しなければならない．</a:t>
            </a:r>
            <a:endParaRPr kumimoji="1" lang="en-US" altLang="ja-JP" dirty="0" smtClean="0"/>
          </a:p>
          <a:p>
            <a:r>
              <a:rPr lang="ja-JP" altLang="en-US" dirty="0" smtClean="0"/>
              <a:t>箱に値を入れる前に箱を準備するのと同じ理屈．</a:t>
            </a:r>
            <a:endParaRPr lang="en-US" altLang="ja-JP" dirty="0" smtClean="0"/>
          </a:p>
          <a:p>
            <a:r>
              <a:rPr kumimoji="1" lang="ja-JP" altLang="en-US" dirty="0" smtClean="0"/>
              <a:t>前述のように箱の大きさを定義時点で指定する．</a:t>
            </a:r>
            <a:endParaRPr kumimoji="1" lang="en-US" altLang="ja-JP" dirty="0" smtClean="0"/>
          </a:p>
          <a:p>
            <a:r>
              <a:rPr lang="ja-JP" altLang="en-US" dirty="0" smtClean="0"/>
              <a:t>以下，例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18</a:t>
            </a:fld>
            <a:endParaRPr kumimoji="1" lang="ja-JP" altLang="en-US"/>
          </a:p>
        </p:txBody>
      </p:sp>
      <p:pic>
        <p:nvPicPr>
          <p:cNvPr id="6" name="図 5"/>
          <p:cNvPicPr>
            <a:picLocks noChangeAspect="1"/>
          </p:cNvPicPr>
          <p:nvPr/>
        </p:nvPicPr>
        <p:blipFill>
          <a:blip r:embed="rId3"/>
          <a:stretch>
            <a:fillRect/>
          </a:stretch>
        </p:blipFill>
        <p:spPr>
          <a:xfrm>
            <a:off x="489855" y="4981390"/>
            <a:ext cx="5765347" cy="1557523"/>
          </a:xfrm>
          <a:prstGeom prst="rect">
            <a:avLst/>
          </a:prstGeom>
        </p:spPr>
      </p:pic>
    </p:spTree>
    <p:extLst>
      <p:ext uri="{BB962C8B-B14F-4D97-AF65-F5344CB8AC3E}">
        <p14:creationId xmlns:p14="http://schemas.microsoft.com/office/powerpoint/2010/main" val="52497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変数に値を入れる</a:t>
            </a:r>
            <a:r>
              <a:rPr kumimoji="1" lang="en-US" altLang="ja-JP" dirty="0" smtClean="0"/>
              <a:t>; </a:t>
            </a:r>
            <a:r>
              <a:rPr kumimoji="1" lang="ja-JP" altLang="en-US" dirty="0" smtClean="0"/>
              <a:t>代入文</a:t>
            </a:r>
            <a:endParaRPr kumimoji="1" lang="ja-JP" altLang="en-US" dirty="0"/>
          </a:p>
        </p:txBody>
      </p:sp>
      <p:sp>
        <p:nvSpPr>
          <p:cNvPr id="3" name="コンテンツ プレースホルダー 2"/>
          <p:cNvSpPr>
            <a:spLocks noGrp="1"/>
          </p:cNvSpPr>
          <p:nvPr>
            <p:ph idx="1"/>
          </p:nvPr>
        </p:nvSpPr>
        <p:spPr>
          <a:xfrm>
            <a:off x="628650" y="1202076"/>
            <a:ext cx="7886700" cy="2629695"/>
          </a:xfrm>
        </p:spPr>
        <p:txBody>
          <a:bodyPr>
            <a:normAutofit fontScale="85000" lnSpcReduction="20000"/>
          </a:bodyPr>
          <a:lstStyle/>
          <a:p>
            <a:pPr>
              <a:lnSpc>
                <a:spcPct val="110000"/>
              </a:lnSpc>
            </a:pPr>
            <a:r>
              <a:rPr lang="ja-JP" altLang="en-US" dirty="0" smtClean="0"/>
              <a:t>定義した変数に値を保管するには，以下の構文を用いる，例えば，</a:t>
            </a:r>
            <a:endParaRPr lang="en-US" altLang="ja-JP" dirty="0"/>
          </a:p>
          <a:p>
            <a:pPr marL="0" indent="0">
              <a:lnSpc>
                <a:spcPct val="110000"/>
              </a:lnSpc>
              <a:buNone/>
            </a:pPr>
            <a:r>
              <a:rPr lang="en-US" altLang="ja-JP" dirty="0" smtClean="0">
                <a:latin typeface="Courier New" panose="02070309020205020404" pitchFamily="49" charset="0"/>
                <a:cs typeface="Courier New" panose="02070309020205020404" pitchFamily="49" charset="0"/>
              </a:rPr>
              <a:t>	x = 4; </a:t>
            </a:r>
          </a:p>
          <a:p>
            <a:pPr>
              <a:lnSpc>
                <a:spcPct val="110000"/>
              </a:lnSpc>
            </a:pPr>
            <a:r>
              <a:rPr kumimoji="1" lang="ja-JP" altLang="en-US" dirty="0" smtClean="0">
                <a:solidFill>
                  <a:srgbClr val="FF3300"/>
                </a:solidFill>
              </a:rPr>
              <a:t>数学の等式と見た目は同じだが意味は違うので注意！</a:t>
            </a:r>
            <a:endParaRPr kumimoji="1" lang="en-US" altLang="ja-JP" dirty="0" smtClean="0">
              <a:solidFill>
                <a:srgbClr val="FF3300"/>
              </a:solidFill>
            </a:endParaRPr>
          </a:p>
          <a:p>
            <a:pPr>
              <a:lnSpc>
                <a:spcPct val="110000"/>
              </a:lnSpc>
            </a:pPr>
            <a:r>
              <a:rPr lang="ja-JP" altLang="en-US" dirty="0" smtClean="0"/>
              <a:t>必ず </a:t>
            </a:r>
            <a:r>
              <a:rPr lang="en-US" altLang="ja-JP" dirty="0" smtClean="0"/>
              <a:t>= </a:t>
            </a:r>
            <a:r>
              <a:rPr lang="ja-JP" altLang="en-US" dirty="0" smtClean="0"/>
              <a:t>の左には，変数名が</a:t>
            </a:r>
            <a:r>
              <a:rPr lang="en-US" altLang="ja-JP" dirty="0" smtClean="0"/>
              <a:t>1</a:t>
            </a:r>
            <a:r>
              <a:rPr lang="ja-JP" altLang="en-US" dirty="0" smtClean="0"/>
              <a:t>個でなければいけない．</a:t>
            </a:r>
            <a:r>
              <a:rPr lang="ja-JP" altLang="en-US" dirty="0" smtClean="0">
                <a:solidFill>
                  <a:srgbClr val="FF3300"/>
                </a:solidFill>
              </a:rPr>
              <a:t>繰り返しになるが，</a:t>
            </a:r>
            <a:r>
              <a:rPr lang="ja-JP" altLang="en-US" u="sng" dirty="0">
                <a:solidFill>
                  <a:srgbClr val="FF3300"/>
                </a:solidFill>
              </a:rPr>
              <a:t>代入文</a:t>
            </a:r>
            <a:r>
              <a:rPr lang="ja-JP" altLang="en-US" u="sng" dirty="0" smtClean="0">
                <a:solidFill>
                  <a:srgbClr val="FF3300"/>
                </a:solidFill>
              </a:rPr>
              <a:t>は等式では無い</a:t>
            </a:r>
            <a:r>
              <a:rPr lang="ja-JP" altLang="en-US" dirty="0" smtClean="0">
                <a:solidFill>
                  <a:srgbClr val="FF3300"/>
                </a:solidFill>
              </a:rPr>
              <a:t>．</a:t>
            </a:r>
            <a:endParaRPr kumimoji="1" lang="ja-JP" altLang="en-US" dirty="0">
              <a:solidFill>
                <a:srgbClr val="FF3300"/>
              </a:solidFill>
            </a:endParaRPr>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19</a:t>
            </a:fld>
            <a:endParaRPr kumimoji="1" lang="ja-JP" altLang="en-US"/>
          </a:p>
        </p:txBody>
      </p:sp>
      <p:pic>
        <p:nvPicPr>
          <p:cNvPr id="5" name="図 4"/>
          <p:cNvPicPr>
            <a:picLocks noChangeAspect="1"/>
          </p:cNvPicPr>
          <p:nvPr/>
        </p:nvPicPr>
        <p:blipFill>
          <a:blip r:embed="rId2"/>
          <a:stretch>
            <a:fillRect/>
          </a:stretch>
        </p:blipFill>
        <p:spPr>
          <a:xfrm>
            <a:off x="478972" y="3697211"/>
            <a:ext cx="7613876" cy="2793700"/>
          </a:xfrm>
          <a:prstGeom prst="rect">
            <a:avLst/>
          </a:prstGeom>
        </p:spPr>
      </p:pic>
    </p:spTree>
    <p:extLst>
      <p:ext uri="{BB962C8B-B14F-4D97-AF65-F5344CB8AC3E}">
        <p14:creationId xmlns:p14="http://schemas.microsoft.com/office/powerpoint/2010/main" val="1457141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値は上書きすれば前の</a:t>
            </a:r>
            <a:r>
              <a:rPr kumimoji="1" lang="ja-JP" altLang="en-US" dirty="0" err="1" smtClean="0"/>
              <a:t>は</a:t>
            </a:r>
            <a:r>
              <a:rPr kumimoji="1" lang="ja-JP" altLang="en-US" dirty="0" smtClean="0"/>
              <a:t>消える</a:t>
            </a:r>
            <a:endParaRPr kumimoji="1" lang="ja-JP" altLang="en-US" dirty="0"/>
          </a:p>
        </p:txBody>
      </p:sp>
      <p:sp>
        <p:nvSpPr>
          <p:cNvPr id="3" name="コンテンツ プレースホルダー 2"/>
          <p:cNvSpPr>
            <a:spLocks noGrp="1"/>
          </p:cNvSpPr>
          <p:nvPr>
            <p:ph idx="1"/>
          </p:nvPr>
        </p:nvSpPr>
        <p:spPr>
          <a:xfrm>
            <a:off x="628650" y="1202077"/>
            <a:ext cx="7886700" cy="1073038"/>
          </a:xfrm>
        </p:spPr>
        <p:txBody>
          <a:bodyPr/>
          <a:lstStyle/>
          <a:p>
            <a:r>
              <a:rPr kumimoji="1" lang="ja-JP" altLang="en-US" dirty="0" smtClean="0"/>
              <a:t>変数は値の保管場所なので，新しい値を後から入れれば，前に入っていた値は消えてしまう．</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20</a:t>
            </a:fld>
            <a:endParaRPr kumimoji="1" lang="ja-JP" altLang="en-US"/>
          </a:p>
        </p:txBody>
      </p:sp>
      <p:pic>
        <p:nvPicPr>
          <p:cNvPr id="5" name="図 4"/>
          <p:cNvPicPr>
            <a:picLocks noChangeAspect="1"/>
          </p:cNvPicPr>
          <p:nvPr/>
        </p:nvPicPr>
        <p:blipFill>
          <a:blip r:embed="rId2"/>
          <a:stretch>
            <a:fillRect/>
          </a:stretch>
        </p:blipFill>
        <p:spPr>
          <a:xfrm>
            <a:off x="361269" y="2677204"/>
            <a:ext cx="8334375" cy="3114675"/>
          </a:xfrm>
          <a:prstGeom prst="rect">
            <a:avLst/>
          </a:prstGeom>
        </p:spPr>
      </p:pic>
    </p:spTree>
    <p:extLst>
      <p:ext uri="{BB962C8B-B14F-4D97-AF65-F5344CB8AC3E}">
        <p14:creationId xmlns:p14="http://schemas.microsoft.com/office/powerpoint/2010/main" val="14204235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628650" y="2399405"/>
            <a:ext cx="7159398" cy="4205851"/>
          </a:xfrm>
          <a:prstGeom prst="rect">
            <a:avLst/>
          </a:prstGeom>
        </p:spPr>
      </p:pic>
      <p:sp>
        <p:nvSpPr>
          <p:cNvPr id="2" name="タイトル 1"/>
          <p:cNvSpPr>
            <a:spLocks noGrp="1"/>
          </p:cNvSpPr>
          <p:nvPr>
            <p:ph type="title"/>
          </p:nvPr>
        </p:nvSpPr>
        <p:spPr/>
        <p:txBody>
          <a:bodyPr>
            <a:normAutofit fontScale="90000"/>
          </a:bodyPr>
          <a:lstStyle/>
          <a:p>
            <a:r>
              <a:rPr kumimoji="1" lang="ja-JP" altLang="en-US" dirty="0" smtClean="0"/>
              <a:t>変数の値を見る </a:t>
            </a:r>
            <a:r>
              <a:rPr kumimoji="1" lang="en-US" altLang="ja-JP" dirty="0" smtClean="0"/>
              <a:t>(</a:t>
            </a:r>
            <a:r>
              <a:rPr kumimoji="1" lang="ja-JP" altLang="en-US" dirty="0" smtClean="0"/>
              <a:t>使う</a:t>
            </a:r>
            <a:r>
              <a:rPr kumimoji="1" lang="en-US" altLang="ja-JP" dirty="0" smtClean="0"/>
              <a:t>)</a:t>
            </a:r>
            <a:endParaRPr kumimoji="1" lang="ja-JP" altLang="en-US" dirty="0"/>
          </a:p>
        </p:txBody>
      </p:sp>
      <p:sp>
        <p:nvSpPr>
          <p:cNvPr id="3" name="コンテンツ プレースホルダー 2"/>
          <p:cNvSpPr>
            <a:spLocks noGrp="1"/>
          </p:cNvSpPr>
          <p:nvPr>
            <p:ph idx="1"/>
          </p:nvPr>
        </p:nvSpPr>
        <p:spPr>
          <a:xfrm>
            <a:off x="628650" y="1202076"/>
            <a:ext cx="7886700" cy="1446233"/>
          </a:xfrm>
        </p:spPr>
        <p:txBody>
          <a:bodyPr/>
          <a:lstStyle/>
          <a:p>
            <a:r>
              <a:rPr lang="ja-JP" altLang="en-US" dirty="0" smtClean="0"/>
              <a:t>宣言して値を入れた変数は，通常の値と同様に使うことができる．</a:t>
            </a:r>
            <a:endParaRPr lang="en-US" altLang="ja-JP" dirty="0" smtClean="0"/>
          </a:p>
          <a:p>
            <a:r>
              <a:rPr lang="ja-JP" altLang="en-US" dirty="0" smtClean="0"/>
              <a:t>見るだけなので消えない．</a:t>
            </a:r>
            <a:endParaRPr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21</a:t>
            </a:fld>
            <a:endParaRPr kumimoji="1" lang="ja-JP" altLang="en-US"/>
          </a:p>
        </p:txBody>
      </p:sp>
    </p:spTree>
    <p:extLst>
      <p:ext uri="{BB962C8B-B14F-4D97-AF65-F5344CB8AC3E}">
        <p14:creationId xmlns:p14="http://schemas.microsoft.com/office/powerpoint/2010/main" val="34086341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コンピュータの代入文の解釈</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a:lnSpc>
                <a:spcPct val="100000"/>
              </a:lnSpc>
            </a:pPr>
            <a:r>
              <a:rPr kumimoji="1" lang="ja-JP" altLang="en-US" dirty="0" smtClean="0"/>
              <a:t>コンピュータは以下の順番で代入文を処理する</a:t>
            </a:r>
            <a:endParaRPr kumimoji="1" lang="en-US" altLang="ja-JP" dirty="0" smtClean="0"/>
          </a:p>
          <a:p>
            <a:pPr marL="914400" lvl="1" indent="-457200">
              <a:lnSpc>
                <a:spcPct val="100000"/>
              </a:lnSpc>
              <a:buFont typeface="+mj-lt"/>
              <a:buAutoNum type="arabicPeriod"/>
            </a:pPr>
            <a:r>
              <a:rPr lang="en-US" altLang="ja-JP" dirty="0" smtClean="0"/>
              <a:t>= </a:t>
            </a:r>
            <a:r>
              <a:rPr lang="ja-JP" altLang="en-US" dirty="0" smtClean="0"/>
              <a:t>の右側の式を計算する．</a:t>
            </a:r>
            <a:endParaRPr lang="en-US" altLang="ja-JP" dirty="0" smtClean="0"/>
          </a:p>
          <a:p>
            <a:pPr marL="914400" lvl="1" indent="-457200">
              <a:lnSpc>
                <a:spcPct val="100000"/>
              </a:lnSpc>
              <a:buFont typeface="+mj-lt"/>
              <a:buAutoNum type="arabicPeriod"/>
            </a:pPr>
            <a:r>
              <a:rPr kumimoji="1" lang="ja-JP" altLang="en-US" dirty="0" smtClean="0"/>
              <a:t>計算結果を </a:t>
            </a:r>
            <a:r>
              <a:rPr kumimoji="1" lang="en-US" altLang="ja-JP" dirty="0" smtClean="0"/>
              <a:t>= </a:t>
            </a:r>
            <a:r>
              <a:rPr kumimoji="1" lang="ja-JP" altLang="en-US" dirty="0" smtClean="0"/>
              <a:t>の左側の変数に保管する．</a:t>
            </a:r>
            <a:endParaRPr kumimoji="1" lang="en-US" altLang="ja-JP" dirty="0" smtClean="0"/>
          </a:p>
          <a:p>
            <a:pPr>
              <a:lnSpc>
                <a:spcPct val="100000"/>
              </a:lnSpc>
            </a:pPr>
            <a:r>
              <a:rPr lang="ja-JP" altLang="en-US" dirty="0" smtClean="0"/>
              <a:t>よって，以下のような構文は</a:t>
            </a:r>
            <a:r>
              <a:rPr lang="ja-JP" altLang="en-US" dirty="0" smtClean="0">
                <a:solidFill>
                  <a:srgbClr val="FF3300"/>
                </a:solidFill>
              </a:rPr>
              <a:t>正しい</a:t>
            </a:r>
            <a:r>
              <a:rPr lang="ja-JP" altLang="en-US" dirty="0" smtClean="0"/>
              <a:t> </a:t>
            </a:r>
            <a:r>
              <a:rPr lang="en-US" altLang="ja-JP" dirty="0" smtClean="0"/>
              <a:t>(</a:t>
            </a:r>
            <a:r>
              <a:rPr lang="ja-JP" altLang="en-US" dirty="0" smtClean="0">
                <a:solidFill>
                  <a:schemeClr val="accent5"/>
                </a:solidFill>
              </a:rPr>
              <a:t>等式と思うと間違っているでしょ</a:t>
            </a:r>
            <a:r>
              <a:rPr lang="en-US" altLang="ja-JP" dirty="0" smtClean="0"/>
              <a:t>)</a:t>
            </a:r>
            <a:endParaRPr kumimoji="1" lang="en-US" altLang="ja-JP" dirty="0" smtClean="0">
              <a:latin typeface="Courier New" panose="02070309020205020404" pitchFamily="49" charset="0"/>
              <a:cs typeface="Courier New" panose="02070309020205020404" pitchFamily="49" charset="0"/>
            </a:endParaRPr>
          </a:p>
          <a:p>
            <a:pPr marL="457200" lvl="1" indent="0">
              <a:lnSpc>
                <a:spcPct val="100000"/>
              </a:lnSpc>
              <a:buNone/>
            </a:pPr>
            <a:r>
              <a:rPr lang="en-US" altLang="ja-JP" dirty="0" smtClean="0">
                <a:latin typeface="Courier New" panose="02070309020205020404" pitchFamily="49" charset="0"/>
                <a:cs typeface="Courier New" panose="02070309020205020404" pitchFamily="49" charset="0"/>
              </a:rPr>
              <a:t>x=x+1;</a:t>
            </a:r>
          </a:p>
          <a:p>
            <a:pPr marL="457200" lvl="1" indent="0">
              <a:lnSpc>
                <a:spcPct val="100000"/>
              </a:lnSpc>
              <a:buNone/>
            </a:pPr>
            <a:r>
              <a:rPr lang="en-US" altLang="ja-JP" dirty="0" smtClean="0">
                <a:latin typeface="Courier New" panose="02070309020205020404" pitchFamily="49" charset="0"/>
                <a:cs typeface="Courier New" panose="02070309020205020404" pitchFamily="49" charset="0"/>
              </a:rPr>
              <a:t>y=y-2;</a:t>
            </a:r>
          </a:p>
          <a:p>
            <a:pPr>
              <a:lnSpc>
                <a:spcPct val="100000"/>
              </a:lnSpc>
            </a:pPr>
            <a:r>
              <a:rPr lang="ja-JP" altLang="en-US" dirty="0"/>
              <a:t>コンピュータは以下</a:t>
            </a:r>
            <a:r>
              <a:rPr lang="ja-JP" altLang="en-US" dirty="0" smtClean="0"/>
              <a:t>のような書き換えはできない，というか，後者は</a:t>
            </a:r>
            <a:r>
              <a:rPr lang="en-US" altLang="ja-JP" dirty="0" smtClean="0"/>
              <a:t>C</a:t>
            </a:r>
            <a:r>
              <a:rPr lang="ja-JP" altLang="en-US" dirty="0" smtClean="0"/>
              <a:t>言語としては，構文エラー．</a:t>
            </a:r>
            <a:endParaRPr lang="en-US" altLang="ja-JP" dirty="0" smtClean="0"/>
          </a:p>
          <a:p>
            <a:pPr marL="457200" lvl="1" indent="0">
              <a:lnSpc>
                <a:spcPct val="100000"/>
              </a:lnSpc>
              <a:buNone/>
            </a:pPr>
            <a:r>
              <a:rPr lang="en-US" altLang="ja-JP" dirty="0">
                <a:latin typeface="Courier New" panose="02070309020205020404" pitchFamily="49" charset="0"/>
                <a:cs typeface="Courier New" panose="02070309020205020404" pitchFamily="49" charset="0"/>
              </a:rPr>
              <a:t>x=x+1;</a:t>
            </a:r>
          </a:p>
          <a:p>
            <a:pPr marL="457200" lvl="1" indent="0">
              <a:lnSpc>
                <a:spcPct val="100000"/>
              </a:lnSpc>
              <a:buNone/>
            </a:pPr>
            <a:r>
              <a:rPr lang="en-US" altLang="ja-JP" dirty="0" smtClean="0">
                <a:latin typeface="Courier New" panose="02070309020205020404" pitchFamily="49" charset="0"/>
                <a:cs typeface="Courier New" panose="02070309020205020404" pitchFamily="49" charset="0"/>
              </a:rPr>
              <a:t>x-1=x; // </a:t>
            </a:r>
            <a:r>
              <a:rPr lang="ja-JP" altLang="en-US" dirty="0" smtClean="0">
                <a:latin typeface="Courier New" panose="02070309020205020404" pitchFamily="49" charset="0"/>
                <a:cs typeface="Courier New" panose="02070309020205020404" pitchFamily="49" charset="0"/>
              </a:rPr>
              <a:t>コレは文法的に間違い</a:t>
            </a:r>
            <a:endParaRPr lang="en-US" altLang="ja-JP" dirty="0">
              <a:latin typeface="Courier New" panose="02070309020205020404" pitchFamily="49" charset="0"/>
              <a:cs typeface="Courier New" panose="02070309020205020404" pitchFamily="49" charset="0"/>
            </a:endParaRPr>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22</a:t>
            </a:fld>
            <a:endParaRPr kumimoji="1" lang="ja-JP" altLang="en-US"/>
          </a:p>
        </p:txBody>
      </p:sp>
    </p:spTree>
    <p:extLst>
      <p:ext uri="{BB962C8B-B14F-4D97-AF65-F5344CB8AC3E}">
        <p14:creationId xmlns:p14="http://schemas.microsoft.com/office/powerpoint/2010/main" val="22937036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例題 </a:t>
            </a:r>
            <a:r>
              <a:rPr lang="en-US" altLang="ja-JP" dirty="0" smtClean="0"/>
              <a:t>3-1</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23</a:t>
            </a:fld>
            <a:endParaRPr kumimoji="1" lang="ja-JP" altLang="en-US" dirty="0"/>
          </a:p>
        </p:txBody>
      </p:sp>
      <p:sp>
        <p:nvSpPr>
          <p:cNvPr id="5" name="テキスト ボックス 4"/>
          <p:cNvSpPr txBox="1"/>
          <p:nvPr/>
        </p:nvSpPr>
        <p:spPr>
          <a:xfrm>
            <a:off x="378279" y="1114237"/>
            <a:ext cx="5339923" cy="5262979"/>
          </a:xfrm>
          <a:prstGeom prst="rect">
            <a:avLst/>
          </a:prstGeom>
          <a:noFill/>
        </p:spPr>
        <p:txBody>
          <a:bodyPr wrap="none" rtlCol="0">
            <a:spAutoFit/>
          </a:bodyPr>
          <a:lstStyle/>
          <a:p>
            <a:r>
              <a:rPr kumimoji="1" lang="en-US" altLang="ja-JP" sz="2800" dirty="0" smtClean="0">
                <a:latin typeface="Courier New" panose="02070309020205020404" pitchFamily="49" charset="0"/>
                <a:cs typeface="Courier New" panose="02070309020205020404" pitchFamily="49" charset="0"/>
              </a:rPr>
              <a:t>#</a:t>
            </a:r>
            <a:r>
              <a:rPr lang="en-US" altLang="ja-JP" sz="2800" dirty="0" smtClean="0">
                <a:latin typeface="Courier New" panose="02070309020205020404" pitchFamily="49" charset="0"/>
                <a:cs typeface="Courier New" panose="02070309020205020404" pitchFamily="49" charset="0"/>
              </a:rPr>
              <a:t>include &lt;</a:t>
            </a:r>
            <a:r>
              <a:rPr lang="en-US" altLang="ja-JP" sz="2800" dirty="0" err="1" smtClean="0">
                <a:latin typeface="Courier New" panose="02070309020205020404" pitchFamily="49" charset="0"/>
                <a:cs typeface="Courier New" panose="02070309020205020404" pitchFamily="49" charset="0"/>
              </a:rPr>
              <a:t>stdio.h</a:t>
            </a:r>
            <a:r>
              <a:rPr lang="en-US" altLang="ja-JP" sz="2800" dirty="0" smtClean="0">
                <a:latin typeface="Courier New" panose="02070309020205020404" pitchFamily="49" charset="0"/>
                <a:cs typeface="Courier New" panose="02070309020205020404" pitchFamily="49" charset="0"/>
              </a:rPr>
              <a:t>&gt;</a:t>
            </a:r>
          </a:p>
          <a:p>
            <a:endParaRPr kumimoji="1" lang="en-US" altLang="ja-JP" sz="2800" dirty="0">
              <a:latin typeface="Courier New" panose="02070309020205020404" pitchFamily="49" charset="0"/>
              <a:cs typeface="Courier New" panose="02070309020205020404" pitchFamily="49" charset="0"/>
            </a:endParaRPr>
          </a:p>
          <a:p>
            <a:endParaRPr lang="en-US" altLang="ja-JP" sz="2800" dirty="0" smtClean="0">
              <a:latin typeface="Courier New" panose="02070309020205020404" pitchFamily="49" charset="0"/>
              <a:cs typeface="Courier New" panose="02070309020205020404" pitchFamily="49" charset="0"/>
            </a:endParaRPr>
          </a:p>
          <a:p>
            <a:endParaRPr kumimoji="1" lang="en-US" altLang="ja-JP" sz="2800" dirty="0">
              <a:latin typeface="Courier New" panose="02070309020205020404" pitchFamily="49" charset="0"/>
              <a:cs typeface="Courier New" panose="02070309020205020404" pitchFamily="49" charset="0"/>
            </a:endParaRPr>
          </a:p>
          <a:p>
            <a:r>
              <a:rPr lang="en-US" altLang="ja-JP" sz="2800" dirty="0" err="1" smtClean="0">
                <a:latin typeface="Courier New" panose="02070309020205020404" pitchFamily="49" charset="0"/>
                <a:cs typeface="Courier New" panose="02070309020205020404" pitchFamily="49" charset="0"/>
              </a:rPr>
              <a:t>int</a:t>
            </a:r>
            <a:r>
              <a:rPr lang="en-US" altLang="ja-JP" sz="2800" dirty="0" smtClean="0">
                <a:latin typeface="Courier New" panose="02070309020205020404" pitchFamily="49" charset="0"/>
                <a:cs typeface="Courier New" panose="02070309020205020404" pitchFamily="49" charset="0"/>
              </a:rPr>
              <a:t> main(void)</a:t>
            </a:r>
          </a:p>
          <a:p>
            <a:r>
              <a:rPr kumimoji="1" lang="en-US" altLang="ja-JP" sz="2800" dirty="0" smtClean="0">
                <a:latin typeface="Courier New" panose="02070309020205020404" pitchFamily="49" charset="0"/>
                <a:cs typeface="Courier New" panose="02070309020205020404" pitchFamily="49" charset="0"/>
              </a:rPr>
              <a:t>{</a:t>
            </a:r>
          </a:p>
          <a:p>
            <a:r>
              <a:rPr lang="en-US" altLang="ja-JP" sz="2800" dirty="0">
                <a:latin typeface="Courier New" panose="02070309020205020404" pitchFamily="49" charset="0"/>
                <a:cs typeface="Courier New" panose="02070309020205020404" pitchFamily="49" charset="0"/>
              </a:rPr>
              <a:t> </a:t>
            </a:r>
            <a:r>
              <a:rPr lang="en-US" altLang="ja-JP" sz="2800" dirty="0" smtClean="0">
                <a:latin typeface="Courier New" panose="02070309020205020404" pitchFamily="49" charset="0"/>
                <a:cs typeface="Courier New" panose="02070309020205020404" pitchFamily="49" charset="0"/>
              </a:rPr>
              <a:t> </a:t>
            </a:r>
            <a:r>
              <a:rPr lang="en-US" altLang="ja-JP" sz="2800" dirty="0" err="1" smtClean="0">
                <a:latin typeface="Courier New" panose="02070309020205020404" pitchFamily="49" charset="0"/>
                <a:cs typeface="Courier New" panose="02070309020205020404" pitchFamily="49" charset="0"/>
              </a:rPr>
              <a:t>int</a:t>
            </a:r>
            <a:r>
              <a:rPr lang="en-US" altLang="ja-JP" sz="2800" dirty="0" smtClean="0">
                <a:latin typeface="Courier New" panose="02070309020205020404" pitchFamily="49" charset="0"/>
                <a:cs typeface="Courier New" panose="02070309020205020404" pitchFamily="49" charset="0"/>
              </a:rPr>
              <a:t> x;</a:t>
            </a:r>
          </a:p>
          <a:p>
            <a:endParaRPr kumimoji="1" lang="en-US" altLang="ja-JP" sz="2800" dirty="0">
              <a:latin typeface="Courier New" panose="02070309020205020404" pitchFamily="49" charset="0"/>
              <a:cs typeface="Courier New" panose="02070309020205020404" pitchFamily="49" charset="0"/>
            </a:endParaRPr>
          </a:p>
          <a:p>
            <a:r>
              <a:rPr lang="en-US" altLang="ja-JP" sz="2800" dirty="0">
                <a:latin typeface="Courier New" panose="02070309020205020404" pitchFamily="49" charset="0"/>
                <a:cs typeface="Courier New" panose="02070309020205020404" pitchFamily="49" charset="0"/>
              </a:rPr>
              <a:t> x = 4;</a:t>
            </a:r>
          </a:p>
          <a:p>
            <a:r>
              <a:rPr lang="en-US" altLang="ja-JP" sz="2800" dirty="0">
                <a:latin typeface="Courier New" panose="02070309020205020404" pitchFamily="49" charset="0"/>
                <a:cs typeface="Courier New" panose="02070309020205020404" pitchFamily="49" charset="0"/>
              </a:rPr>
              <a:t>  </a:t>
            </a:r>
            <a:r>
              <a:rPr lang="en-US" altLang="ja-JP" sz="2800" dirty="0" err="1">
                <a:latin typeface="Courier New" panose="02070309020205020404" pitchFamily="49" charset="0"/>
                <a:cs typeface="Courier New" panose="02070309020205020404" pitchFamily="49" charset="0"/>
              </a:rPr>
              <a:t>printf</a:t>
            </a:r>
            <a:r>
              <a:rPr lang="en-US" altLang="ja-JP" sz="2800" dirty="0">
                <a:latin typeface="Courier New" panose="02070309020205020404" pitchFamily="49" charset="0"/>
                <a:cs typeface="Courier New" panose="02070309020205020404" pitchFamily="49" charset="0"/>
              </a:rPr>
              <a:t>("%d\n", 2*x+3);</a:t>
            </a:r>
          </a:p>
          <a:p>
            <a:r>
              <a:rPr lang="en-US" altLang="ja-JP" sz="2800" dirty="0">
                <a:latin typeface="Courier New" panose="02070309020205020404" pitchFamily="49" charset="0"/>
                <a:cs typeface="Courier New" panose="02070309020205020404" pitchFamily="49" charset="0"/>
              </a:rPr>
              <a:t>  return 0</a:t>
            </a:r>
            <a:r>
              <a:rPr lang="en-US" altLang="ja-JP" sz="2800" dirty="0" smtClean="0">
                <a:latin typeface="Courier New" panose="02070309020205020404" pitchFamily="49" charset="0"/>
                <a:cs typeface="Courier New" panose="02070309020205020404" pitchFamily="49" charset="0"/>
              </a:rPr>
              <a:t>;</a:t>
            </a:r>
          </a:p>
          <a:p>
            <a:r>
              <a:rPr kumimoji="1" lang="en-US" altLang="ja-JP" sz="2800" dirty="0" smtClean="0">
                <a:latin typeface="Courier New" panose="02070309020205020404" pitchFamily="49" charset="0"/>
                <a:cs typeface="Courier New" panose="02070309020205020404" pitchFamily="49" charset="0"/>
              </a:rPr>
              <a:t>}</a:t>
            </a:r>
            <a:endParaRPr kumimoji="1" lang="ja-JP" altLang="en-US" sz="2800" dirty="0">
              <a:latin typeface="Courier New" panose="02070309020205020404" pitchFamily="49" charset="0"/>
              <a:cs typeface="Courier New" panose="02070309020205020404" pitchFamily="49" charset="0"/>
            </a:endParaRPr>
          </a:p>
        </p:txBody>
      </p:sp>
      <p:sp>
        <p:nvSpPr>
          <p:cNvPr id="7" name="直方体 6"/>
          <p:cNvSpPr/>
          <p:nvPr/>
        </p:nvSpPr>
        <p:spPr>
          <a:xfrm>
            <a:off x="2666999" y="3804672"/>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4000" dirty="0" smtClean="0">
                <a:latin typeface="Courier New" panose="02070309020205020404" pitchFamily="49" charset="0"/>
                <a:cs typeface="Courier New" panose="02070309020205020404" pitchFamily="49" charset="0"/>
              </a:rPr>
              <a:t>x</a:t>
            </a:r>
            <a:endParaRPr kumimoji="1" lang="ja-JP" altLang="en-US" sz="4000" dirty="0">
              <a:latin typeface="Courier New" panose="02070309020205020404" pitchFamily="49" charset="0"/>
              <a:cs typeface="Courier New" panose="02070309020205020404" pitchFamily="49" charset="0"/>
            </a:endParaRPr>
          </a:p>
        </p:txBody>
      </p:sp>
      <p:sp>
        <p:nvSpPr>
          <p:cNvPr id="8" name="円/楕円 7"/>
          <p:cNvSpPr/>
          <p:nvPr/>
        </p:nvSpPr>
        <p:spPr>
          <a:xfrm>
            <a:off x="2819448" y="3479236"/>
            <a:ext cx="674815" cy="457200"/>
          </a:xfrm>
          <a:prstGeom prst="ellipse">
            <a:avLst/>
          </a:prstGeom>
        </p:spPr>
        <p:style>
          <a:lnRef idx="2">
            <a:schemeClr val="dk1"/>
          </a:lnRef>
          <a:fillRef idx="1">
            <a:schemeClr val="lt1"/>
          </a:fillRef>
          <a:effectRef idx="0">
            <a:schemeClr val="dk1"/>
          </a:effectRef>
          <a:fontRef idx="minor">
            <a:schemeClr val="dk1"/>
          </a:fontRef>
        </p:style>
        <p:txBody>
          <a:bodyPr wrap="none" rtlCol="0" anchor="ctr"/>
          <a:lstStyle/>
          <a:p>
            <a:pPr algn="ctr"/>
            <a:r>
              <a:rPr kumimoji="1" lang="en-US" altLang="ja-JP" sz="2400" dirty="0" smtClean="0"/>
              <a:t>4</a:t>
            </a:r>
            <a:endParaRPr kumimoji="1" lang="ja-JP" altLang="en-US" sz="2400" dirty="0"/>
          </a:p>
        </p:txBody>
      </p:sp>
      <p:sp>
        <p:nvSpPr>
          <p:cNvPr id="9" name="メモ 8"/>
          <p:cNvSpPr/>
          <p:nvPr/>
        </p:nvSpPr>
        <p:spPr>
          <a:xfrm>
            <a:off x="4604606" y="1273630"/>
            <a:ext cx="4408714" cy="3614056"/>
          </a:xfrm>
          <a:prstGeom prst="foldedCorner">
            <a:avLst>
              <a:gd name="adj" fmla="val 11543"/>
            </a:avLst>
          </a:prstGeom>
        </p:spPr>
        <p:style>
          <a:lnRef idx="2">
            <a:schemeClr val="dk1"/>
          </a:lnRef>
          <a:fillRef idx="1">
            <a:schemeClr val="lt1"/>
          </a:fillRef>
          <a:effectRef idx="0">
            <a:schemeClr val="dk1"/>
          </a:effectRef>
          <a:fontRef idx="minor">
            <a:schemeClr val="dk1"/>
          </a:fontRef>
        </p:style>
        <p:txBody>
          <a:bodyPr wrap="none" rtlCol="0" anchor="t" anchorCtr="0"/>
          <a:lstStyle/>
          <a:p>
            <a:r>
              <a:rPr lang="ja-JP" altLang="en-US" sz="2400" dirty="0"/>
              <a:t>言い忘れたかもしれませんが，</a:t>
            </a:r>
          </a:p>
          <a:p>
            <a:r>
              <a:rPr lang="en-US" altLang="ja-JP" sz="2400" dirty="0"/>
              <a:t>C</a:t>
            </a:r>
            <a:r>
              <a:rPr lang="ja-JP" altLang="en-US" sz="2400" dirty="0"/>
              <a:t>言語では，</a:t>
            </a:r>
          </a:p>
          <a:p>
            <a:r>
              <a:rPr lang="en-US" altLang="ja-JP" sz="2400" dirty="0">
                <a:solidFill>
                  <a:srgbClr val="FF0000"/>
                </a:solidFill>
              </a:rPr>
              <a:t>#</a:t>
            </a:r>
            <a:r>
              <a:rPr lang="ja-JP" altLang="en-US" sz="2400" dirty="0">
                <a:solidFill>
                  <a:srgbClr val="FF0000"/>
                </a:solidFill>
              </a:rPr>
              <a:t>で始まる</a:t>
            </a:r>
            <a:r>
              <a:rPr lang="ja-JP" altLang="en-US" sz="2400" dirty="0" smtClean="0">
                <a:solidFill>
                  <a:srgbClr val="FF0000"/>
                </a:solidFill>
              </a:rPr>
              <a:t>行や</a:t>
            </a:r>
            <a:r>
              <a:rPr lang="en-US" altLang="ja-JP" sz="2400" dirty="0" smtClean="0">
                <a:solidFill>
                  <a:srgbClr val="FF0000"/>
                </a:solidFill>
              </a:rPr>
              <a:t>//</a:t>
            </a:r>
            <a:r>
              <a:rPr lang="ja-JP" altLang="en-US" sz="2400" dirty="0" smtClean="0">
                <a:solidFill>
                  <a:srgbClr val="FF0000"/>
                </a:solidFill>
              </a:rPr>
              <a:t>を含む行以外</a:t>
            </a:r>
            <a:r>
              <a:rPr lang="ja-JP" altLang="en-US" sz="2400" dirty="0">
                <a:solidFill>
                  <a:srgbClr val="FF0000"/>
                </a:solidFill>
              </a:rPr>
              <a:t>は，</a:t>
            </a:r>
          </a:p>
          <a:p>
            <a:r>
              <a:rPr lang="ja-JP" altLang="en-US" sz="2400" dirty="0">
                <a:solidFill>
                  <a:srgbClr val="FF0000"/>
                </a:solidFill>
              </a:rPr>
              <a:t>空白文字や</a:t>
            </a:r>
          </a:p>
          <a:p>
            <a:r>
              <a:rPr lang="ja-JP" altLang="en-US" sz="2400" dirty="0">
                <a:solidFill>
                  <a:srgbClr val="FF0000"/>
                </a:solidFill>
              </a:rPr>
              <a:t>改行の位置は自由</a:t>
            </a:r>
            <a:r>
              <a:rPr lang="ja-JP" altLang="en-US" sz="2400" dirty="0"/>
              <a:t>で結構です</a:t>
            </a:r>
            <a:r>
              <a:rPr lang="ja-JP" altLang="en-US" sz="2400" dirty="0" smtClean="0"/>
              <a:t>．</a:t>
            </a:r>
            <a:endParaRPr lang="en-US" altLang="ja-JP" sz="2400" dirty="0" smtClean="0"/>
          </a:p>
          <a:p>
            <a:endParaRPr lang="ja-JP" altLang="en-US" sz="2400" dirty="0"/>
          </a:p>
          <a:p>
            <a:r>
              <a:rPr lang="ja-JP" altLang="en-US" sz="2400" dirty="0"/>
              <a:t>ただし，</a:t>
            </a:r>
            <a:r>
              <a:rPr lang="ja-JP" altLang="en-US" sz="2400" dirty="0">
                <a:solidFill>
                  <a:srgbClr val="FF0000"/>
                </a:solidFill>
              </a:rPr>
              <a:t>日本語の空白文字は，</a:t>
            </a:r>
          </a:p>
          <a:p>
            <a:r>
              <a:rPr lang="ja-JP" altLang="en-US" sz="2400" dirty="0">
                <a:solidFill>
                  <a:srgbClr val="FF0000"/>
                </a:solidFill>
              </a:rPr>
              <a:t>絶対に使わない</a:t>
            </a:r>
            <a:r>
              <a:rPr lang="ja-JP" altLang="en-US" sz="2400" dirty="0"/>
              <a:t>でください．</a:t>
            </a:r>
          </a:p>
          <a:p>
            <a:r>
              <a:rPr lang="en-US" altLang="ja-JP" sz="2400" dirty="0"/>
              <a:t>(</a:t>
            </a:r>
            <a:r>
              <a:rPr lang="ja-JP" altLang="en-US" sz="2400" dirty="0"/>
              <a:t>むしろ日本語</a:t>
            </a:r>
            <a:r>
              <a:rPr lang="ja-JP" altLang="en-US" sz="2400" dirty="0" smtClean="0"/>
              <a:t>はつかわないで</a:t>
            </a:r>
            <a:r>
              <a:rPr lang="en-US" altLang="ja-JP" sz="2400" dirty="0"/>
              <a:t>)</a:t>
            </a:r>
          </a:p>
        </p:txBody>
      </p:sp>
    </p:spTree>
    <p:extLst>
      <p:ext uri="{BB962C8B-B14F-4D97-AF65-F5344CB8AC3E}">
        <p14:creationId xmlns:p14="http://schemas.microsoft.com/office/powerpoint/2010/main" val="30110755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例題 </a:t>
            </a:r>
            <a:r>
              <a:rPr lang="en-US" altLang="ja-JP" dirty="0" smtClean="0"/>
              <a:t>3-2 </a:t>
            </a:r>
            <a:r>
              <a:rPr lang="ja-JP" altLang="en-US" dirty="0" smtClean="0"/>
              <a:t>複数の変数を利用</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24</a:t>
            </a:fld>
            <a:endParaRPr kumimoji="1" lang="ja-JP" altLang="en-US"/>
          </a:p>
        </p:txBody>
      </p:sp>
      <p:sp>
        <p:nvSpPr>
          <p:cNvPr id="5" name="テキスト ボックス 4"/>
          <p:cNvSpPr txBox="1"/>
          <p:nvPr/>
        </p:nvSpPr>
        <p:spPr>
          <a:xfrm>
            <a:off x="225528" y="1633794"/>
            <a:ext cx="4977645" cy="3785652"/>
          </a:xfrm>
          <a:prstGeom prst="rect">
            <a:avLst/>
          </a:prstGeom>
          <a:noFill/>
          <a:ln>
            <a:solidFill>
              <a:schemeClr val="dk1"/>
            </a:solidFill>
          </a:ln>
        </p:spPr>
        <p:txBody>
          <a:bodyPr wrap="none" rtlCol="0">
            <a:spAutoFit/>
          </a:bodyPr>
          <a:lstStyle/>
          <a:p>
            <a:r>
              <a:rPr kumimoji="1" lang="en-US" altLang="ja-JP" sz="2400" dirty="0" smtClean="0">
                <a:latin typeface="Courier New" panose="02070309020205020404" pitchFamily="49" charset="0"/>
                <a:cs typeface="Courier New" panose="02070309020205020404" pitchFamily="49" charset="0"/>
              </a:rPr>
              <a:t>#</a:t>
            </a:r>
            <a:r>
              <a:rPr lang="en-US" altLang="ja-JP" sz="2400" dirty="0" smtClean="0">
                <a:latin typeface="Courier New" panose="02070309020205020404" pitchFamily="49" charset="0"/>
                <a:cs typeface="Courier New" panose="02070309020205020404" pitchFamily="49" charset="0"/>
              </a:rPr>
              <a:t>include &lt;</a:t>
            </a:r>
            <a:r>
              <a:rPr lang="en-US" altLang="ja-JP" sz="2400" dirty="0" err="1" smtClean="0">
                <a:latin typeface="Courier New" panose="02070309020205020404" pitchFamily="49" charset="0"/>
                <a:cs typeface="Courier New" panose="02070309020205020404" pitchFamily="49" charset="0"/>
              </a:rPr>
              <a:t>stdio.h</a:t>
            </a:r>
            <a:r>
              <a:rPr lang="en-US" altLang="ja-JP" sz="2400" dirty="0" smtClean="0">
                <a:latin typeface="Courier New" panose="02070309020205020404" pitchFamily="49" charset="0"/>
                <a:cs typeface="Courier New" panose="02070309020205020404" pitchFamily="49" charset="0"/>
              </a:rPr>
              <a:t>&gt;</a:t>
            </a:r>
          </a:p>
          <a:p>
            <a:endParaRPr kumimoji="1" lang="en-US" altLang="ja-JP" sz="2400" dirty="0">
              <a:latin typeface="Courier New" panose="02070309020205020404" pitchFamily="49" charset="0"/>
              <a:cs typeface="Courier New" panose="02070309020205020404" pitchFamily="49" charset="0"/>
            </a:endParaRPr>
          </a:p>
          <a:p>
            <a:r>
              <a:rPr lang="en-US" altLang="ja-JP" sz="2400" dirty="0" err="1" smtClean="0">
                <a:latin typeface="Courier New" panose="02070309020205020404" pitchFamily="49" charset="0"/>
                <a:cs typeface="Courier New" panose="02070309020205020404" pitchFamily="49" charset="0"/>
              </a:rPr>
              <a:t>int</a:t>
            </a:r>
            <a:r>
              <a:rPr lang="en-US" altLang="ja-JP" sz="2400" dirty="0" smtClean="0">
                <a:latin typeface="Courier New" panose="02070309020205020404" pitchFamily="49" charset="0"/>
                <a:cs typeface="Courier New" panose="02070309020205020404" pitchFamily="49" charset="0"/>
              </a:rPr>
              <a:t> main(void)</a:t>
            </a:r>
          </a:p>
          <a:p>
            <a:r>
              <a:rPr kumimoji="1" lang="en-US" altLang="ja-JP" sz="2400" dirty="0" smtClean="0">
                <a:latin typeface="Courier New" panose="02070309020205020404" pitchFamily="49" charset="0"/>
                <a:cs typeface="Courier New" panose="02070309020205020404" pitchFamily="49" charset="0"/>
              </a:rPr>
              <a:t>{</a:t>
            </a:r>
          </a:p>
          <a:p>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a:t>
            </a:r>
            <a:r>
              <a:rPr lang="en-US" altLang="ja-JP" sz="2400" dirty="0" err="1" smtClean="0">
                <a:latin typeface="Courier New" panose="02070309020205020404" pitchFamily="49" charset="0"/>
                <a:cs typeface="Courier New" panose="02070309020205020404" pitchFamily="49" charset="0"/>
              </a:rPr>
              <a:t>int</a:t>
            </a:r>
            <a:r>
              <a:rPr lang="en-US" altLang="ja-JP" sz="2400" dirty="0" smtClean="0">
                <a:latin typeface="Courier New" panose="02070309020205020404" pitchFamily="49" charset="0"/>
                <a:cs typeface="Courier New" panose="02070309020205020404" pitchFamily="49" charset="0"/>
              </a:rPr>
              <a:t> x, y;</a:t>
            </a:r>
            <a:endParaRPr kumimoji="1"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  x = 15;</a:t>
            </a:r>
          </a:p>
          <a:p>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y = 32;</a:t>
            </a:r>
          </a:p>
          <a:p>
            <a:r>
              <a:rPr kumimoji="1" lang="en-US" altLang="ja-JP" sz="2400" dirty="0">
                <a:latin typeface="Courier New" panose="02070309020205020404" pitchFamily="49" charset="0"/>
                <a:cs typeface="Courier New" panose="02070309020205020404" pitchFamily="49" charset="0"/>
              </a:rPr>
              <a:t> </a:t>
            </a:r>
            <a:r>
              <a:rPr lang="en-US" altLang="ja-JP" sz="2400" dirty="0">
                <a:latin typeface="Courier New" panose="02070309020205020404" pitchFamily="49" charset="0"/>
                <a:cs typeface="Courier New" panose="02070309020205020404" pitchFamily="49" charset="0"/>
              </a:rPr>
              <a:t> </a:t>
            </a:r>
            <a:r>
              <a:rPr lang="en-US" altLang="ja-JP" sz="2400" dirty="0" err="1">
                <a:latin typeface="Courier New" panose="02070309020205020404" pitchFamily="49" charset="0"/>
                <a:cs typeface="Courier New" panose="02070309020205020404" pitchFamily="49" charset="0"/>
              </a:rPr>
              <a:t>printf</a:t>
            </a:r>
            <a:r>
              <a:rPr lang="en-US" altLang="ja-JP" sz="2400" dirty="0">
                <a:latin typeface="Courier New" panose="02070309020205020404" pitchFamily="49" charset="0"/>
                <a:cs typeface="Courier New" panose="02070309020205020404" pitchFamily="49" charset="0"/>
              </a:rPr>
              <a:t>("%d\n", (</a:t>
            </a:r>
            <a:r>
              <a:rPr lang="en-US" altLang="ja-JP" sz="2400" dirty="0" err="1">
                <a:latin typeface="Courier New" panose="02070309020205020404" pitchFamily="49" charset="0"/>
                <a:cs typeface="Courier New" panose="02070309020205020404" pitchFamily="49" charset="0"/>
              </a:rPr>
              <a:t>x+y</a:t>
            </a:r>
            <a:r>
              <a:rPr lang="en-US" altLang="ja-JP" sz="2400" dirty="0">
                <a:latin typeface="Courier New" panose="02070309020205020404" pitchFamily="49" charset="0"/>
                <a:cs typeface="Courier New" panose="02070309020205020404" pitchFamily="49" charset="0"/>
              </a:rPr>
              <a:t>)/2</a:t>
            </a:r>
            <a:r>
              <a:rPr lang="en-US" altLang="ja-JP" sz="2400" dirty="0" smtClean="0">
                <a:latin typeface="Courier New" panose="02070309020205020404" pitchFamily="49" charset="0"/>
                <a:cs typeface="Courier New" panose="02070309020205020404" pitchFamily="49" charset="0"/>
              </a:rPr>
              <a:t>);</a:t>
            </a:r>
          </a:p>
          <a:p>
            <a:r>
              <a:rPr lang="en-US" altLang="ja-JP" sz="2400" dirty="0" smtClean="0">
                <a:latin typeface="Courier New" panose="02070309020205020404" pitchFamily="49" charset="0"/>
                <a:cs typeface="Courier New" panose="02070309020205020404" pitchFamily="49" charset="0"/>
              </a:rPr>
              <a:t>  return 0;</a:t>
            </a:r>
          </a:p>
          <a:p>
            <a:r>
              <a:rPr kumimoji="1" lang="en-US" altLang="ja-JP" sz="2400" dirty="0">
                <a:latin typeface="Courier New" panose="02070309020205020404" pitchFamily="49" charset="0"/>
                <a:cs typeface="Courier New" panose="02070309020205020404" pitchFamily="49" charset="0"/>
              </a:rPr>
              <a:t>}</a:t>
            </a:r>
            <a:endParaRPr kumimoji="1" lang="ja-JP" altLang="en-US" sz="2400" dirty="0">
              <a:latin typeface="Courier New" panose="02070309020205020404" pitchFamily="49" charset="0"/>
              <a:cs typeface="Courier New" panose="02070309020205020404" pitchFamily="49" charset="0"/>
            </a:endParaRPr>
          </a:p>
        </p:txBody>
      </p:sp>
      <p:sp>
        <p:nvSpPr>
          <p:cNvPr id="6" name="直方体 5"/>
          <p:cNvSpPr/>
          <p:nvPr/>
        </p:nvSpPr>
        <p:spPr>
          <a:xfrm>
            <a:off x="5693228" y="3155722"/>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4000" dirty="0" smtClean="0">
                <a:latin typeface="Courier New" panose="02070309020205020404" pitchFamily="49" charset="0"/>
                <a:cs typeface="Courier New" panose="02070309020205020404" pitchFamily="49" charset="0"/>
              </a:rPr>
              <a:t>x</a:t>
            </a:r>
            <a:endParaRPr kumimoji="1" lang="ja-JP" altLang="en-US" sz="4000" dirty="0">
              <a:latin typeface="Courier New" panose="02070309020205020404" pitchFamily="49" charset="0"/>
              <a:cs typeface="Courier New" panose="02070309020205020404" pitchFamily="49" charset="0"/>
            </a:endParaRPr>
          </a:p>
        </p:txBody>
      </p:sp>
      <p:sp>
        <p:nvSpPr>
          <p:cNvPr id="7" name="直方体 6"/>
          <p:cNvSpPr/>
          <p:nvPr/>
        </p:nvSpPr>
        <p:spPr>
          <a:xfrm>
            <a:off x="7260771" y="3155722"/>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4000" dirty="0" smtClean="0">
                <a:latin typeface="Courier New" panose="02070309020205020404" pitchFamily="49" charset="0"/>
                <a:cs typeface="Courier New" panose="02070309020205020404" pitchFamily="49" charset="0"/>
              </a:rPr>
              <a:t>y</a:t>
            </a:r>
            <a:endParaRPr kumimoji="1" lang="ja-JP" altLang="en-US" sz="4000" dirty="0">
              <a:latin typeface="Courier New" panose="02070309020205020404" pitchFamily="49" charset="0"/>
              <a:cs typeface="Courier New" panose="02070309020205020404" pitchFamily="49" charset="0"/>
            </a:endParaRPr>
          </a:p>
        </p:txBody>
      </p:sp>
      <p:sp>
        <p:nvSpPr>
          <p:cNvPr id="9" name="円/楕円 8"/>
          <p:cNvSpPr/>
          <p:nvPr/>
        </p:nvSpPr>
        <p:spPr>
          <a:xfrm>
            <a:off x="5845677" y="2830286"/>
            <a:ext cx="674815" cy="457200"/>
          </a:xfrm>
          <a:prstGeom prst="ellipse">
            <a:avLst/>
          </a:prstGeom>
        </p:spPr>
        <p:style>
          <a:lnRef idx="2">
            <a:schemeClr val="dk1"/>
          </a:lnRef>
          <a:fillRef idx="1">
            <a:schemeClr val="lt1"/>
          </a:fillRef>
          <a:effectRef idx="0">
            <a:schemeClr val="dk1"/>
          </a:effectRef>
          <a:fontRef idx="minor">
            <a:schemeClr val="dk1"/>
          </a:fontRef>
        </p:style>
        <p:txBody>
          <a:bodyPr wrap="none" rtlCol="0" anchor="ctr"/>
          <a:lstStyle/>
          <a:p>
            <a:pPr algn="ctr"/>
            <a:r>
              <a:rPr kumimoji="1" lang="en-US" altLang="ja-JP" sz="2400" dirty="0" smtClean="0"/>
              <a:t>15</a:t>
            </a:r>
            <a:endParaRPr kumimoji="1" lang="ja-JP" altLang="en-US" sz="2400" dirty="0"/>
          </a:p>
        </p:txBody>
      </p:sp>
      <p:sp>
        <p:nvSpPr>
          <p:cNvPr id="10" name="円/楕円 9"/>
          <p:cNvSpPr/>
          <p:nvPr/>
        </p:nvSpPr>
        <p:spPr>
          <a:xfrm>
            <a:off x="7413220" y="2819401"/>
            <a:ext cx="674815" cy="457200"/>
          </a:xfrm>
          <a:prstGeom prst="ellipse">
            <a:avLst/>
          </a:prstGeom>
        </p:spPr>
        <p:style>
          <a:lnRef idx="2">
            <a:schemeClr val="dk1"/>
          </a:lnRef>
          <a:fillRef idx="1">
            <a:schemeClr val="lt1"/>
          </a:fillRef>
          <a:effectRef idx="0">
            <a:schemeClr val="dk1"/>
          </a:effectRef>
          <a:fontRef idx="minor">
            <a:schemeClr val="dk1"/>
          </a:fontRef>
        </p:style>
        <p:txBody>
          <a:bodyPr wrap="none" rtlCol="0" anchor="ctr"/>
          <a:lstStyle/>
          <a:p>
            <a:pPr algn="ctr"/>
            <a:r>
              <a:rPr kumimoji="1" lang="en-US" altLang="ja-JP" sz="2400" dirty="0" smtClean="0"/>
              <a:t>32</a:t>
            </a:r>
            <a:endParaRPr kumimoji="1" lang="ja-JP" altLang="en-US" sz="2400" dirty="0"/>
          </a:p>
        </p:txBody>
      </p:sp>
      <p:pic>
        <p:nvPicPr>
          <p:cNvPr id="11" name="図 10"/>
          <p:cNvPicPr>
            <a:picLocks noChangeAspect="1"/>
          </p:cNvPicPr>
          <p:nvPr/>
        </p:nvPicPr>
        <p:blipFill>
          <a:blip r:embed="rId2"/>
          <a:stretch>
            <a:fillRect/>
          </a:stretch>
        </p:blipFill>
        <p:spPr>
          <a:xfrm>
            <a:off x="5693228" y="4459401"/>
            <a:ext cx="1990725" cy="1333500"/>
          </a:xfrm>
          <a:prstGeom prst="rect">
            <a:avLst/>
          </a:prstGeom>
        </p:spPr>
      </p:pic>
    </p:spTree>
    <p:extLst>
      <p:ext uri="{BB962C8B-B14F-4D97-AF65-F5344CB8AC3E}">
        <p14:creationId xmlns:p14="http://schemas.microsoft.com/office/powerpoint/2010/main" val="28130899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例題 </a:t>
            </a:r>
            <a:r>
              <a:rPr kumimoji="1" lang="en-US" altLang="ja-JP" dirty="0" smtClean="0"/>
              <a:t>3-3 </a:t>
            </a:r>
            <a:r>
              <a:rPr kumimoji="1" lang="ja-JP" altLang="en-US" dirty="0" smtClean="0"/>
              <a:t>浮動小数</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25</a:t>
            </a:fld>
            <a:endParaRPr kumimoji="1" lang="ja-JP" altLang="en-US"/>
          </a:p>
        </p:txBody>
      </p:sp>
      <p:sp>
        <p:nvSpPr>
          <p:cNvPr id="5" name="テキスト ボックス 4"/>
          <p:cNvSpPr txBox="1"/>
          <p:nvPr/>
        </p:nvSpPr>
        <p:spPr>
          <a:xfrm>
            <a:off x="225528" y="1633794"/>
            <a:ext cx="5530681" cy="4524315"/>
          </a:xfrm>
          <a:prstGeom prst="rect">
            <a:avLst/>
          </a:prstGeom>
          <a:noFill/>
          <a:ln>
            <a:solidFill>
              <a:schemeClr val="dk1"/>
            </a:solidFill>
          </a:ln>
        </p:spPr>
        <p:txBody>
          <a:bodyPr wrap="none" rtlCol="0">
            <a:spAutoFit/>
          </a:bodyPr>
          <a:lstStyle/>
          <a:p>
            <a:r>
              <a:rPr kumimoji="1" lang="en-US" altLang="ja-JP" sz="2400" dirty="0" smtClean="0">
                <a:latin typeface="Courier New" panose="02070309020205020404" pitchFamily="49" charset="0"/>
                <a:cs typeface="Courier New" panose="02070309020205020404" pitchFamily="49" charset="0"/>
              </a:rPr>
              <a:t>#</a:t>
            </a:r>
            <a:r>
              <a:rPr lang="en-US" altLang="ja-JP" sz="2400" dirty="0" smtClean="0">
                <a:latin typeface="Courier New" panose="02070309020205020404" pitchFamily="49" charset="0"/>
                <a:cs typeface="Courier New" panose="02070309020205020404" pitchFamily="49" charset="0"/>
              </a:rPr>
              <a:t>include &lt;</a:t>
            </a:r>
            <a:r>
              <a:rPr lang="en-US" altLang="ja-JP" sz="2400" dirty="0" err="1" smtClean="0">
                <a:latin typeface="Courier New" panose="02070309020205020404" pitchFamily="49" charset="0"/>
                <a:cs typeface="Courier New" panose="02070309020205020404" pitchFamily="49" charset="0"/>
              </a:rPr>
              <a:t>stdio.h</a:t>
            </a:r>
            <a:r>
              <a:rPr lang="en-US" altLang="ja-JP" sz="2400" dirty="0" smtClean="0">
                <a:latin typeface="Courier New" panose="02070309020205020404" pitchFamily="49" charset="0"/>
                <a:cs typeface="Courier New" panose="02070309020205020404" pitchFamily="49" charset="0"/>
              </a:rPr>
              <a:t>&gt;</a:t>
            </a:r>
          </a:p>
          <a:p>
            <a:endParaRPr kumimoji="1" lang="en-US" altLang="ja-JP" sz="2400" dirty="0">
              <a:latin typeface="Courier New" panose="02070309020205020404" pitchFamily="49" charset="0"/>
              <a:cs typeface="Courier New" panose="02070309020205020404" pitchFamily="49" charset="0"/>
            </a:endParaRPr>
          </a:p>
          <a:p>
            <a:endParaRPr lang="en-US" altLang="ja-JP" sz="2400" dirty="0" smtClean="0">
              <a:latin typeface="Courier New" panose="02070309020205020404" pitchFamily="49" charset="0"/>
              <a:cs typeface="Courier New" panose="02070309020205020404" pitchFamily="49" charset="0"/>
            </a:endParaRPr>
          </a:p>
          <a:p>
            <a:endParaRPr kumimoji="1" lang="en-US" altLang="ja-JP" sz="2400" dirty="0">
              <a:latin typeface="Courier New" panose="02070309020205020404" pitchFamily="49" charset="0"/>
              <a:cs typeface="Courier New" panose="02070309020205020404" pitchFamily="49" charset="0"/>
            </a:endParaRPr>
          </a:p>
          <a:p>
            <a:r>
              <a:rPr lang="en-US" altLang="ja-JP" sz="2400" dirty="0" err="1" smtClean="0">
                <a:latin typeface="Courier New" panose="02070309020205020404" pitchFamily="49" charset="0"/>
                <a:cs typeface="Courier New" panose="02070309020205020404" pitchFamily="49" charset="0"/>
              </a:rPr>
              <a:t>int</a:t>
            </a:r>
            <a:r>
              <a:rPr lang="en-US" altLang="ja-JP" sz="2400" dirty="0" smtClean="0">
                <a:latin typeface="Courier New" panose="02070309020205020404" pitchFamily="49" charset="0"/>
                <a:cs typeface="Courier New" panose="02070309020205020404" pitchFamily="49" charset="0"/>
              </a:rPr>
              <a:t> main(void)</a:t>
            </a:r>
          </a:p>
          <a:p>
            <a:r>
              <a:rPr kumimoji="1" lang="en-US" altLang="ja-JP" sz="2400" dirty="0" smtClean="0">
                <a:latin typeface="Courier New" panose="02070309020205020404" pitchFamily="49" charset="0"/>
                <a:cs typeface="Courier New" panose="02070309020205020404" pitchFamily="49" charset="0"/>
              </a:rPr>
              <a:t>{</a:t>
            </a:r>
          </a:p>
          <a:p>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float x, y;</a:t>
            </a:r>
            <a:endParaRPr kumimoji="1" lang="en-US" altLang="ja-JP" sz="2400" dirty="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  x = 15.0;</a:t>
            </a:r>
          </a:p>
          <a:p>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y = 32.0;</a:t>
            </a:r>
          </a:p>
          <a:p>
            <a:r>
              <a:rPr kumimoji="1" lang="en-US" altLang="ja-JP" sz="2400" dirty="0">
                <a:latin typeface="Courier New" panose="02070309020205020404" pitchFamily="49" charset="0"/>
                <a:cs typeface="Courier New" panose="02070309020205020404" pitchFamily="49" charset="0"/>
              </a:rPr>
              <a:t> </a:t>
            </a:r>
            <a:r>
              <a:rPr lang="en-US" altLang="ja-JP" sz="2400" dirty="0">
                <a:latin typeface="Courier New" panose="02070309020205020404" pitchFamily="49" charset="0"/>
                <a:cs typeface="Courier New" panose="02070309020205020404" pitchFamily="49" charset="0"/>
              </a:rPr>
              <a:t> </a:t>
            </a:r>
            <a:r>
              <a:rPr lang="en-US" altLang="ja-JP" sz="2400" dirty="0" err="1">
                <a:latin typeface="Courier New" panose="02070309020205020404" pitchFamily="49" charset="0"/>
                <a:cs typeface="Courier New" panose="02070309020205020404" pitchFamily="49" charset="0"/>
              </a:rPr>
              <a:t>printf</a:t>
            </a:r>
            <a:r>
              <a:rPr lang="en-US" altLang="ja-JP" sz="2400" dirty="0">
                <a:latin typeface="Courier New" panose="02070309020205020404" pitchFamily="49" charset="0"/>
                <a:cs typeface="Courier New" panose="02070309020205020404" pitchFamily="49" charset="0"/>
              </a:rPr>
              <a:t>("%0.1f\n", (</a:t>
            </a:r>
            <a:r>
              <a:rPr kumimoji="1" lang="en-US" altLang="ja-JP" sz="2400" dirty="0" err="1" smtClean="0">
                <a:latin typeface="Courier New" panose="02070309020205020404" pitchFamily="49" charset="0"/>
                <a:cs typeface="Courier New" panose="02070309020205020404" pitchFamily="49" charset="0"/>
              </a:rPr>
              <a:t>x+y</a:t>
            </a:r>
            <a:r>
              <a:rPr kumimoji="1" lang="en-US" altLang="ja-JP" sz="2400" dirty="0" smtClean="0">
                <a:latin typeface="Courier New" panose="02070309020205020404" pitchFamily="49" charset="0"/>
                <a:cs typeface="Courier New" panose="02070309020205020404" pitchFamily="49" charset="0"/>
              </a:rPr>
              <a:t>)/2);</a:t>
            </a:r>
          </a:p>
          <a:p>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return 0;</a:t>
            </a:r>
          </a:p>
          <a:p>
            <a:r>
              <a:rPr kumimoji="1" lang="en-US" altLang="ja-JP" sz="2400" dirty="0">
                <a:latin typeface="Courier New" panose="02070309020205020404" pitchFamily="49" charset="0"/>
                <a:cs typeface="Courier New" panose="02070309020205020404" pitchFamily="49" charset="0"/>
              </a:rPr>
              <a:t>}</a:t>
            </a:r>
            <a:endParaRPr kumimoji="1" lang="ja-JP" altLang="en-US" sz="2400" dirty="0">
              <a:latin typeface="Courier New" panose="02070309020205020404" pitchFamily="49" charset="0"/>
              <a:cs typeface="Courier New" panose="02070309020205020404" pitchFamily="49" charset="0"/>
            </a:endParaRPr>
          </a:p>
        </p:txBody>
      </p:sp>
      <p:sp>
        <p:nvSpPr>
          <p:cNvPr id="6" name="直方体 5"/>
          <p:cNvSpPr/>
          <p:nvPr/>
        </p:nvSpPr>
        <p:spPr>
          <a:xfrm>
            <a:off x="6074229" y="1618392"/>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4000" dirty="0" smtClean="0">
                <a:latin typeface="Courier New" panose="02070309020205020404" pitchFamily="49" charset="0"/>
                <a:cs typeface="Courier New" panose="02070309020205020404" pitchFamily="49" charset="0"/>
              </a:rPr>
              <a:t>x</a:t>
            </a:r>
            <a:endParaRPr kumimoji="1" lang="ja-JP" altLang="en-US" sz="4000" dirty="0">
              <a:latin typeface="Courier New" panose="02070309020205020404" pitchFamily="49" charset="0"/>
              <a:cs typeface="Courier New" panose="02070309020205020404" pitchFamily="49" charset="0"/>
            </a:endParaRPr>
          </a:p>
        </p:txBody>
      </p:sp>
      <p:sp>
        <p:nvSpPr>
          <p:cNvPr id="7" name="直方体 6"/>
          <p:cNvSpPr/>
          <p:nvPr/>
        </p:nvSpPr>
        <p:spPr>
          <a:xfrm>
            <a:off x="7641772" y="1618392"/>
            <a:ext cx="979714" cy="740229"/>
          </a:xfrm>
          <a:prstGeom prst="cube">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4000" dirty="0" smtClean="0">
                <a:latin typeface="Courier New" panose="02070309020205020404" pitchFamily="49" charset="0"/>
                <a:cs typeface="Courier New" panose="02070309020205020404" pitchFamily="49" charset="0"/>
              </a:rPr>
              <a:t>y</a:t>
            </a:r>
            <a:endParaRPr kumimoji="1" lang="ja-JP" altLang="en-US" sz="4000" dirty="0">
              <a:latin typeface="Courier New" panose="02070309020205020404" pitchFamily="49" charset="0"/>
              <a:cs typeface="Courier New" panose="02070309020205020404" pitchFamily="49" charset="0"/>
            </a:endParaRPr>
          </a:p>
        </p:txBody>
      </p:sp>
      <p:sp>
        <p:nvSpPr>
          <p:cNvPr id="8" name="円/楕円 7"/>
          <p:cNvSpPr/>
          <p:nvPr/>
        </p:nvSpPr>
        <p:spPr>
          <a:xfrm>
            <a:off x="6226678" y="1292956"/>
            <a:ext cx="674815" cy="457200"/>
          </a:xfrm>
          <a:prstGeom prst="ellipse">
            <a:avLst/>
          </a:prstGeom>
        </p:spPr>
        <p:style>
          <a:lnRef idx="2">
            <a:schemeClr val="dk1"/>
          </a:lnRef>
          <a:fillRef idx="1">
            <a:schemeClr val="lt1"/>
          </a:fillRef>
          <a:effectRef idx="0">
            <a:schemeClr val="dk1"/>
          </a:effectRef>
          <a:fontRef idx="minor">
            <a:schemeClr val="dk1"/>
          </a:fontRef>
        </p:style>
        <p:txBody>
          <a:bodyPr wrap="none" rtlCol="0" anchor="ctr"/>
          <a:lstStyle/>
          <a:p>
            <a:pPr algn="ctr"/>
            <a:r>
              <a:rPr kumimoji="1" lang="en-US" altLang="ja-JP" sz="2400" dirty="0" smtClean="0"/>
              <a:t>15.0</a:t>
            </a:r>
            <a:endParaRPr kumimoji="1" lang="ja-JP" altLang="en-US" sz="2400" dirty="0"/>
          </a:p>
        </p:txBody>
      </p:sp>
      <p:sp>
        <p:nvSpPr>
          <p:cNvPr id="9" name="円/楕円 8"/>
          <p:cNvSpPr/>
          <p:nvPr/>
        </p:nvSpPr>
        <p:spPr>
          <a:xfrm>
            <a:off x="7794221" y="1282071"/>
            <a:ext cx="674815" cy="457200"/>
          </a:xfrm>
          <a:prstGeom prst="ellipse">
            <a:avLst/>
          </a:prstGeom>
        </p:spPr>
        <p:style>
          <a:lnRef idx="2">
            <a:schemeClr val="dk1"/>
          </a:lnRef>
          <a:fillRef idx="1">
            <a:schemeClr val="lt1"/>
          </a:fillRef>
          <a:effectRef idx="0">
            <a:schemeClr val="dk1"/>
          </a:effectRef>
          <a:fontRef idx="minor">
            <a:schemeClr val="dk1"/>
          </a:fontRef>
        </p:style>
        <p:txBody>
          <a:bodyPr wrap="none" rtlCol="0" anchor="ctr"/>
          <a:lstStyle/>
          <a:p>
            <a:pPr algn="ctr"/>
            <a:r>
              <a:rPr kumimoji="1" lang="en-US" altLang="ja-JP" sz="2400" dirty="0" smtClean="0"/>
              <a:t>32.0</a:t>
            </a:r>
            <a:endParaRPr kumimoji="1" lang="ja-JP" altLang="en-US" sz="2400" dirty="0"/>
          </a:p>
        </p:txBody>
      </p:sp>
      <p:sp>
        <p:nvSpPr>
          <p:cNvPr id="10" name="テキスト ボックス 9"/>
          <p:cNvSpPr txBox="1"/>
          <p:nvPr/>
        </p:nvSpPr>
        <p:spPr>
          <a:xfrm>
            <a:off x="6074229" y="2700871"/>
            <a:ext cx="2295308" cy="923330"/>
          </a:xfrm>
          <a:prstGeom prst="rect">
            <a:avLst/>
          </a:prstGeom>
          <a:noFill/>
        </p:spPr>
        <p:txBody>
          <a:bodyPr wrap="none" rtlCol="0">
            <a:spAutoFit/>
          </a:bodyPr>
          <a:lstStyle/>
          <a:p>
            <a:r>
              <a:rPr lang="ja-JP" altLang="en-US" dirty="0" smtClean="0"/>
              <a:t>実際，</a:t>
            </a:r>
            <a:r>
              <a:rPr lang="en-US" altLang="ja-JP" dirty="0" err="1" smtClean="0"/>
              <a:t>int</a:t>
            </a:r>
            <a:r>
              <a:rPr lang="ja-JP" altLang="en-US" dirty="0" smtClean="0"/>
              <a:t>の箱と</a:t>
            </a:r>
            <a:endParaRPr lang="en-US" altLang="ja-JP" dirty="0" smtClean="0"/>
          </a:p>
          <a:p>
            <a:r>
              <a:rPr kumimoji="1" lang="en-US" altLang="ja-JP" dirty="0" smtClean="0"/>
              <a:t>float</a:t>
            </a:r>
            <a:r>
              <a:rPr kumimoji="1" lang="ja-JP" altLang="en-US" dirty="0" smtClean="0"/>
              <a:t>の箱の大きさは，</a:t>
            </a:r>
            <a:endParaRPr kumimoji="1" lang="en-US" altLang="ja-JP" dirty="0" smtClean="0"/>
          </a:p>
          <a:p>
            <a:r>
              <a:rPr lang="ja-JP" altLang="en-US" dirty="0" smtClean="0"/>
              <a:t>同じ場合が多いです．</a:t>
            </a:r>
            <a:endParaRPr kumimoji="1" lang="ja-JP" altLang="en-US" dirty="0"/>
          </a:p>
        </p:txBody>
      </p:sp>
      <p:pic>
        <p:nvPicPr>
          <p:cNvPr id="11" name="図 10"/>
          <p:cNvPicPr>
            <a:picLocks noChangeAspect="1"/>
          </p:cNvPicPr>
          <p:nvPr/>
        </p:nvPicPr>
        <p:blipFill>
          <a:blip r:embed="rId2"/>
          <a:stretch>
            <a:fillRect/>
          </a:stretch>
        </p:blipFill>
        <p:spPr>
          <a:xfrm>
            <a:off x="3429000" y="2300226"/>
            <a:ext cx="2057400" cy="1323975"/>
          </a:xfrm>
          <a:prstGeom prst="rect">
            <a:avLst/>
          </a:prstGeom>
        </p:spPr>
      </p:pic>
      <p:pic>
        <p:nvPicPr>
          <p:cNvPr id="12" name="図 11"/>
          <p:cNvPicPr>
            <a:picLocks noChangeAspect="1"/>
          </p:cNvPicPr>
          <p:nvPr/>
        </p:nvPicPr>
        <p:blipFill>
          <a:blip r:embed="rId3"/>
          <a:stretch>
            <a:fillRect/>
          </a:stretch>
        </p:blipFill>
        <p:spPr>
          <a:xfrm>
            <a:off x="6226628" y="3822752"/>
            <a:ext cx="1905000" cy="1209675"/>
          </a:xfrm>
          <a:prstGeom prst="rect">
            <a:avLst/>
          </a:prstGeom>
        </p:spPr>
      </p:pic>
      <p:sp>
        <p:nvSpPr>
          <p:cNvPr id="13" name="角丸四角形吹き出し 12"/>
          <p:cNvSpPr/>
          <p:nvPr/>
        </p:nvSpPr>
        <p:spPr>
          <a:xfrm>
            <a:off x="6457950" y="5277107"/>
            <a:ext cx="1911587" cy="982179"/>
          </a:xfrm>
          <a:prstGeom prst="wedgeRoundRectCallout">
            <a:avLst>
              <a:gd name="adj1" fmla="val 1945"/>
              <a:gd name="adj2" fmla="val -10486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t>単に，</a:t>
            </a:r>
            <a:endParaRPr kumimoji="1" lang="en-US" altLang="ja-JP" dirty="0" smtClean="0"/>
          </a:p>
          <a:p>
            <a:pPr algn="ctr"/>
            <a:r>
              <a:rPr lang="en-US" altLang="ja-JP" dirty="0" smtClean="0">
                <a:latin typeface="Courier New" panose="02070309020205020404" pitchFamily="49" charset="0"/>
                <a:cs typeface="Courier New" panose="02070309020205020404" pitchFamily="49" charset="0"/>
              </a:rPr>
              <a:t>“%f\n”</a:t>
            </a:r>
            <a:r>
              <a:rPr lang="ja-JP" altLang="en-US" dirty="0" smtClean="0">
                <a:latin typeface="Courier New" panose="02070309020205020404" pitchFamily="49" charset="0"/>
                <a:cs typeface="Courier New" panose="02070309020205020404" pitchFamily="49" charset="0"/>
              </a:rPr>
              <a:t> </a:t>
            </a:r>
            <a:endParaRPr lang="en-US" altLang="ja-JP" dirty="0" smtClean="0">
              <a:latin typeface="Courier New" panose="02070309020205020404" pitchFamily="49" charset="0"/>
              <a:cs typeface="Courier New" panose="02070309020205020404" pitchFamily="49" charset="0"/>
            </a:endParaRPr>
          </a:p>
          <a:p>
            <a:pPr algn="ctr"/>
            <a:r>
              <a:rPr lang="ja-JP" altLang="en-US" dirty="0" smtClean="0"/>
              <a:t>とした場合</a:t>
            </a:r>
            <a:endParaRPr lang="en-US" altLang="ja-JP" dirty="0" smtClean="0"/>
          </a:p>
        </p:txBody>
      </p:sp>
    </p:spTree>
    <p:extLst>
      <p:ext uri="{BB962C8B-B14F-4D97-AF65-F5344CB8AC3E}">
        <p14:creationId xmlns:p14="http://schemas.microsoft.com/office/powerpoint/2010/main" val="22670017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例題 </a:t>
            </a:r>
            <a:r>
              <a:rPr kumimoji="1" lang="en-US" altLang="ja-JP" dirty="0" smtClean="0"/>
              <a:t>3-4 </a:t>
            </a:r>
            <a:r>
              <a:rPr kumimoji="1" lang="ja-JP" altLang="en-US" dirty="0" smtClean="0"/>
              <a:t>浮動少数の表示法</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26</a:t>
            </a:fld>
            <a:endParaRPr kumimoji="1" lang="ja-JP" altLang="en-US"/>
          </a:p>
        </p:txBody>
      </p:sp>
      <p:sp>
        <p:nvSpPr>
          <p:cNvPr id="5" name="テキスト ボックス 4"/>
          <p:cNvSpPr txBox="1"/>
          <p:nvPr/>
        </p:nvSpPr>
        <p:spPr>
          <a:xfrm>
            <a:off x="225528" y="1633794"/>
            <a:ext cx="4424609" cy="4893647"/>
          </a:xfrm>
          <a:prstGeom prst="rect">
            <a:avLst/>
          </a:prstGeom>
          <a:noFill/>
          <a:ln>
            <a:solidFill>
              <a:schemeClr val="dk1"/>
            </a:solidFill>
          </a:ln>
        </p:spPr>
        <p:txBody>
          <a:bodyPr wrap="none" rtlCol="0">
            <a:spAutoFit/>
          </a:bodyPr>
          <a:lstStyle/>
          <a:p>
            <a:r>
              <a:rPr kumimoji="1" lang="en-US" altLang="ja-JP" sz="2400" dirty="0" smtClean="0">
                <a:latin typeface="Courier New" panose="02070309020205020404" pitchFamily="49" charset="0"/>
                <a:cs typeface="Courier New" panose="02070309020205020404" pitchFamily="49" charset="0"/>
              </a:rPr>
              <a:t>#</a:t>
            </a:r>
            <a:r>
              <a:rPr lang="en-US" altLang="ja-JP" sz="2400" dirty="0" smtClean="0">
                <a:latin typeface="Courier New" panose="02070309020205020404" pitchFamily="49" charset="0"/>
                <a:cs typeface="Courier New" panose="02070309020205020404" pitchFamily="49" charset="0"/>
              </a:rPr>
              <a:t>include &lt;</a:t>
            </a:r>
            <a:r>
              <a:rPr lang="en-US" altLang="ja-JP" sz="2400" dirty="0" err="1" smtClean="0">
                <a:latin typeface="Courier New" panose="02070309020205020404" pitchFamily="49" charset="0"/>
                <a:cs typeface="Courier New" panose="02070309020205020404" pitchFamily="49" charset="0"/>
              </a:rPr>
              <a:t>stdio.h</a:t>
            </a:r>
            <a:r>
              <a:rPr lang="en-US" altLang="ja-JP" sz="2400" dirty="0" smtClean="0">
                <a:latin typeface="Courier New" panose="02070309020205020404" pitchFamily="49" charset="0"/>
                <a:cs typeface="Courier New" panose="02070309020205020404" pitchFamily="49" charset="0"/>
              </a:rPr>
              <a:t>&gt;</a:t>
            </a:r>
          </a:p>
          <a:p>
            <a:endParaRPr kumimoji="1" lang="en-US" altLang="ja-JP" sz="2400" dirty="0">
              <a:latin typeface="Courier New" panose="02070309020205020404" pitchFamily="49" charset="0"/>
              <a:cs typeface="Courier New" panose="02070309020205020404" pitchFamily="49" charset="0"/>
            </a:endParaRPr>
          </a:p>
          <a:p>
            <a:r>
              <a:rPr lang="en-US" altLang="ja-JP" sz="2400" dirty="0" err="1" smtClean="0">
                <a:latin typeface="Courier New" panose="02070309020205020404" pitchFamily="49" charset="0"/>
                <a:cs typeface="Courier New" panose="02070309020205020404" pitchFamily="49" charset="0"/>
              </a:rPr>
              <a:t>int</a:t>
            </a:r>
            <a:r>
              <a:rPr lang="en-US" altLang="ja-JP" sz="2400" dirty="0" smtClean="0">
                <a:latin typeface="Courier New" panose="02070309020205020404" pitchFamily="49" charset="0"/>
                <a:cs typeface="Courier New" panose="02070309020205020404" pitchFamily="49" charset="0"/>
              </a:rPr>
              <a:t> main(void);</a:t>
            </a:r>
          </a:p>
          <a:p>
            <a:endParaRPr kumimoji="1" lang="en-US" altLang="ja-JP" sz="2400" dirty="0">
              <a:latin typeface="Courier New" panose="02070309020205020404" pitchFamily="49" charset="0"/>
              <a:cs typeface="Courier New" panose="02070309020205020404" pitchFamily="49" charset="0"/>
            </a:endParaRPr>
          </a:p>
          <a:p>
            <a:r>
              <a:rPr lang="en-US" altLang="ja-JP" sz="2400" dirty="0" err="1">
                <a:latin typeface="Courier New" panose="02070309020205020404" pitchFamily="49" charset="0"/>
                <a:cs typeface="Courier New" panose="02070309020205020404" pitchFamily="49" charset="0"/>
              </a:rPr>
              <a:t>int</a:t>
            </a:r>
            <a:r>
              <a:rPr lang="en-US" altLang="ja-JP" sz="2400" dirty="0">
                <a:latin typeface="Courier New" panose="02070309020205020404" pitchFamily="49" charset="0"/>
                <a:cs typeface="Courier New" panose="02070309020205020404" pitchFamily="49" charset="0"/>
              </a:rPr>
              <a:t> main(void) {</a:t>
            </a:r>
          </a:p>
          <a:p>
            <a:r>
              <a:rPr lang="en-US" altLang="ja-JP" sz="2400" dirty="0">
                <a:latin typeface="Courier New" panose="02070309020205020404" pitchFamily="49" charset="0"/>
                <a:cs typeface="Courier New" panose="02070309020205020404" pitchFamily="49" charset="0"/>
              </a:rPr>
              <a:t>  float x=12.34; </a:t>
            </a:r>
          </a:p>
          <a:p>
            <a:r>
              <a:rPr lang="en-US" altLang="ja-JP" sz="2400" dirty="0">
                <a:latin typeface="Courier New" panose="02070309020205020404" pitchFamily="49" charset="0"/>
                <a:cs typeface="Courier New" panose="02070309020205020404" pitchFamily="49" charset="0"/>
              </a:rPr>
              <a:t>  </a:t>
            </a:r>
            <a:r>
              <a:rPr lang="en-US" altLang="ja-JP" sz="2400" dirty="0" err="1">
                <a:latin typeface="Courier New" panose="02070309020205020404" pitchFamily="49" charset="0"/>
                <a:cs typeface="Courier New" panose="02070309020205020404" pitchFamily="49" charset="0"/>
              </a:rPr>
              <a:t>printf</a:t>
            </a:r>
            <a:r>
              <a:rPr lang="en-US" altLang="ja-JP" sz="2400" dirty="0">
                <a:latin typeface="Courier New" panose="02070309020205020404" pitchFamily="49" charset="0"/>
                <a:cs typeface="Courier New" panose="02070309020205020404" pitchFamily="49" charset="0"/>
              </a:rPr>
              <a:t>("%f\n", x);</a:t>
            </a:r>
          </a:p>
          <a:p>
            <a:r>
              <a:rPr lang="en-US" altLang="ja-JP" sz="2400" dirty="0">
                <a:latin typeface="Courier New" panose="02070309020205020404" pitchFamily="49" charset="0"/>
                <a:cs typeface="Courier New" panose="02070309020205020404" pitchFamily="49" charset="0"/>
              </a:rPr>
              <a:t>  </a:t>
            </a:r>
            <a:r>
              <a:rPr lang="en-US" altLang="ja-JP" sz="2400" dirty="0" err="1">
                <a:latin typeface="Courier New" panose="02070309020205020404" pitchFamily="49" charset="0"/>
                <a:cs typeface="Courier New" panose="02070309020205020404" pitchFamily="49" charset="0"/>
              </a:rPr>
              <a:t>printf</a:t>
            </a:r>
            <a:r>
              <a:rPr lang="en-US" altLang="ja-JP" sz="2400" dirty="0">
                <a:latin typeface="Courier New" panose="02070309020205020404" pitchFamily="49" charset="0"/>
                <a:cs typeface="Courier New" panose="02070309020205020404" pitchFamily="49" charset="0"/>
              </a:rPr>
              <a:t>("%6f\n", x);</a:t>
            </a:r>
          </a:p>
          <a:p>
            <a:r>
              <a:rPr lang="en-US" altLang="ja-JP" sz="2400" dirty="0">
                <a:latin typeface="Courier New" panose="02070309020205020404" pitchFamily="49" charset="0"/>
                <a:cs typeface="Courier New" panose="02070309020205020404" pitchFamily="49" charset="0"/>
              </a:rPr>
              <a:t>  </a:t>
            </a:r>
            <a:r>
              <a:rPr lang="en-US" altLang="ja-JP" sz="2400" dirty="0" err="1">
                <a:latin typeface="Courier New" panose="02070309020205020404" pitchFamily="49" charset="0"/>
                <a:cs typeface="Courier New" panose="02070309020205020404" pitchFamily="49" charset="0"/>
              </a:rPr>
              <a:t>printf</a:t>
            </a:r>
            <a:r>
              <a:rPr lang="en-US" altLang="ja-JP" sz="2400" dirty="0">
                <a:latin typeface="Courier New" panose="02070309020205020404" pitchFamily="49" charset="0"/>
                <a:cs typeface="Courier New" panose="02070309020205020404" pitchFamily="49" charset="0"/>
              </a:rPr>
              <a:t>("%6.0f\n", x);</a:t>
            </a:r>
          </a:p>
          <a:p>
            <a:r>
              <a:rPr lang="en-US" altLang="ja-JP" sz="2400" dirty="0">
                <a:latin typeface="Courier New" panose="02070309020205020404" pitchFamily="49" charset="0"/>
                <a:cs typeface="Courier New" panose="02070309020205020404" pitchFamily="49" charset="0"/>
              </a:rPr>
              <a:t>  </a:t>
            </a:r>
            <a:r>
              <a:rPr lang="en-US" altLang="ja-JP" sz="2400" dirty="0" err="1">
                <a:latin typeface="Courier New" panose="02070309020205020404" pitchFamily="49" charset="0"/>
                <a:cs typeface="Courier New" panose="02070309020205020404" pitchFamily="49" charset="0"/>
              </a:rPr>
              <a:t>printf</a:t>
            </a:r>
            <a:r>
              <a:rPr lang="en-US" altLang="ja-JP" sz="2400" dirty="0">
                <a:latin typeface="Courier New" panose="02070309020205020404" pitchFamily="49" charset="0"/>
                <a:cs typeface="Courier New" panose="02070309020205020404" pitchFamily="49" charset="0"/>
              </a:rPr>
              <a:t>("%6.1f\n", x);</a:t>
            </a:r>
          </a:p>
          <a:p>
            <a:r>
              <a:rPr lang="en-US" altLang="ja-JP" sz="2400" dirty="0">
                <a:latin typeface="Courier New" panose="02070309020205020404" pitchFamily="49" charset="0"/>
                <a:cs typeface="Courier New" panose="02070309020205020404" pitchFamily="49" charset="0"/>
              </a:rPr>
              <a:t>  </a:t>
            </a:r>
            <a:r>
              <a:rPr lang="en-US" altLang="ja-JP" sz="2400" dirty="0" err="1">
                <a:latin typeface="Courier New" panose="02070309020205020404" pitchFamily="49" charset="0"/>
                <a:cs typeface="Courier New" panose="02070309020205020404" pitchFamily="49" charset="0"/>
              </a:rPr>
              <a:t>printf</a:t>
            </a:r>
            <a:r>
              <a:rPr lang="en-US" altLang="ja-JP" sz="2400" dirty="0">
                <a:latin typeface="Courier New" panose="02070309020205020404" pitchFamily="49" charset="0"/>
                <a:cs typeface="Courier New" panose="02070309020205020404" pitchFamily="49" charset="0"/>
              </a:rPr>
              <a:t>("%0.1f\n", x);</a:t>
            </a:r>
          </a:p>
          <a:p>
            <a:r>
              <a:rPr lang="en-US" altLang="ja-JP" sz="2400" dirty="0">
                <a:latin typeface="Courier New" panose="02070309020205020404" pitchFamily="49" charset="0"/>
                <a:cs typeface="Courier New" panose="02070309020205020404" pitchFamily="49" charset="0"/>
              </a:rPr>
              <a:t>  return 0;</a:t>
            </a:r>
          </a:p>
          <a:p>
            <a:r>
              <a:rPr lang="en-US" altLang="ja-JP" sz="2400" dirty="0">
                <a:latin typeface="Courier New" panose="02070309020205020404" pitchFamily="49" charset="0"/>
                <a:cs typeface="Courier New" panose="02070309020205020404" pitchFamily="49" charset="0"/>
              </a:rPr>
              <a:t>}</a:t>
            </a:r>
            <a:endParaRPr lang="en-US" altLang="ja-JP" sz="2400" dirty="0" smtClean="0">
              <a:latin typeface="Courier New" panose="02070309020205020404" pitchFamily="49" charset="0"/>
              <a:cs typeface="Courier New" panose="02070309020205020404" pitchFamily="49" charset="0"/>
            </a:endParaRPr>
          </a:p>
        </p:txBody>
      </p:sp>
      <p:pic>
        <p:nvPicPr>
          <p:cNvPr id="6" name="図 5"/>
          <p:cNvPicPr>
            <a:picLocks noChangeAspect="1"/>
          </p:cNvPicPr>
          <p:nvPr/>
        </p:nvPicPr>
        <p:blipFill>
          <a:blip r:embed="rId2"/>
          <a:stretch>
            <a:fillRect/>
          </a:stretch>
        </p:blipFill>
        <p:spPr>
          <a:xfrm>
            <a:off x="5059135" y="1633794"/>
            <a:ext cx="2277835" cy="2794321"/>
          </a:xfrm>
          <a:prstGeom prst="rect">
            <a:avLst/>
          </a:prstGeom>
        </p:spPr>
      </p:pic>
    </p:spTree>
    <p:extLst>
      <p:ext uri="{BB962C8B-B14F-4D97-AF65-F5344CB8AC3E}">
        <p14:creationId xmlns:p14="http://schemas.microsoft.com/office/powerpoint/2010/main" val="37189217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err="1" smtClean="0"/>
              <a:t>printf</a:t>
            </a:r>
            <a:r>
              <a:rPr kumimoji="1" lang="ja-JP" altLang="en-US" dirty="0" smtClean="0"/>
              <a:t>の</a:t>
            </a:r>
            <a:r>
              <a:rPr kumimoji="1" lang="en-US" altLang="ja-JP" dirty="0" smtClean="0"/>
              <a:t>format</a:t>
            </a:r>
            <a:r>
              <a:rPr kumimoji="1" lang="ja-JP" altLang="en-US" dirty="0" smtClean="0"/>
              <a:t>について</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printf</a:t>
            </a:r>
            <a:r>
              <a:rPr kumimoji="1" lang="ja-JP" altLang="en-US" dirty="0" smtClean="0"/>
              <a:t>のフォーマット指定につかう </a:t>
            </a:r>
            <a:r>
              <a:rPr kumimoji="1" lang="en-US" altLang="ja-JP" dirty="0" smtClean="0"/>
              <a:t>%d </a:t>
            </a:r>
            <a:r>
              <a:rPr kumimoji="1" lang="ja-JP" altLang="en-US" dirty="0" smtClean="0"/>
              <a:t>等は，かなり色々な表現ができます．</a:t>
            </a:r>
            <a:endParaRPr kumimoji="1" lang="en-US" altLang="ja-JP" dirty="0" smtClean="0"/>
          </a:p>
          <a:p>
            <a:r>
              <a:rPr lang="ja-JP" altLang="en-US" dirty="0" smtClean="0"/>
              <a:t>しかし，本授業ではそれを扱いません．</a:t>
            </a:r>
            <a:endParaRPr lang="en-US" altLang="ja-JP" dirty="0" smtClean="0"/>
          </a:p>
          <a:p>
            <a:r>
              <a:rPr kumimoji="1" lang="ja-JP" altLang="en-US" dirty="0"/>
              <a:t>単</a:t>
            </a:r>
            <a:r>
              <a:rPr kumimoji="1" lang="ja-JP" altLang="en-US" dirty="0" smtClean="0"/>
              <a:t>に，</a:t>
            </a:r>
            <a:r>
              <a:rPr kumimoji="1" lang="en-US" altLang="ja-JP" dirty="0" smtClean="0"/>
              <a:t>%d %f </a:t>
            </a:r>
            <a:r>
              <a:rPr kumimoji="1" lang="ja-JP" altLang="en-US" dirty="0" smtClean="0"/>
              <a:t>等で数値等を単純に表示するだけで結構です．</a:t>
            </a:r>
            <a:endParaRPr kumimoji="1" lang="en-US" altLang="ja-JP" dirty="0" smtClean="0"/>
          </a:p>
          <a:p>
            <a:endParaRPr lang="en-US" altLang="ja-JP" dirty="0"/>
          </a:p>
          <a:p>
            <a:r>
              <a:rPr lang="ja-JP" altLang="en-US" dirty="0" smtClean="0"/>
              <a:t>今時，実用的なプログラムは</a:t>
            </a:r>
            <a:r>
              <a:rPr lang="en-US" altLang="ja-JP" dirty="0" smtClean="0"/>
              <a:t>GUI (Graphical User Interface)</a:t>
            </a:r>
            <a:r>
              <a:rPr lang="ja-JP" altLang="en-US" dirty="0" smtClean="0"/>
              <a:t>なので，このフォーマットに凝っても仕方が無い．</a:t>
            </a:r>
            <a:endParaRPr lang="en-US" altLang="ja-JP" dirty="0" smtClean="0"/>
          </a:p>
          <a:p>
            <a:pPr lvl="1"/>
            <a:r>
              <a:rPr lang="ja-JP" altLang="en-US" dirty="0" smtClean="0"/>
              <a:t>後述のキーボードからの読み込みについても同様．</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27</a:t>
            </a:fld>
            <a:endParaRPr kumimoji="1" lang="ja-JP" altLang="en-US"/>
          </a:p>
        </p:txBody>
      </p:sp>
    </p:spTree>
    <p:extLst>
      <p:ext uri="{BB962C8B-B14F-4D97-AF65-F5344CB8AC3E}">
        <p14:creationId xmlns:p14="http://schemas.microsoft.com/office/powerpoint/2010/main" val="27794133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キーボードから変数に整数を入力</a:t>
            </a:r>
            <a:endParaRPr kumimoji="1" lang="ja-JP" altLang="en-US" dirty="0"/>
          </a:p>
        </p:txBody>
      </p:sp>
      <p:sp>
        <p:nvSpPr>
          <p:cNvPr id="3" name="コンテンツ プレースホルダー 2"/>
          <p:cNvSpPr>
            <a:spLocks noGrp="1"/>
          </p:cNvSpPr>
          <p:nvPr>
            <p:ph idx="1"/>
          </p:nvPr>
        </p:nvSpPr>
        <p:spPr>
          <a:xfrm>
            <a:off x="628650" y="1202076"/>
            <a:ext cx="7886700" cy="3369924"/>
          </a:xfrm>
        </p:spPr>
        <p:txBody>
          <a:bodyPr>
            <a:normAutofit/>
          </a:bodyPr>
          <a:lstStyle/>
          <a:p>
            <a:r>
              <a:rPr kumimoji="1" lang="ja-JP" altLang="en-US" sz="2400" dirty="0" smtClean="0"/>
              <a:t>キーボードから入力した整数値を変数に保存することができる．</a:t>
            </a:r>
            <a:r>
              <a:rPr kumimoji="1" lang="en-US" altLang="ja-JP" sz="2400" dirty="0" smtClean="0"/>
              <a:t>(</a:t>
            </a:r>
            <a:r>
              <a:rPr kumimoji="1" lang="ja-JP" altLang="en-US" sz="2400" dirty="0" smtClean="0"/>
              <a:t>まぁ，できないと困るよね．</a:t>
            </a:r>
            <a:r>
              <a:rPr kumimoji="1" lang="en-US" altLang="ja-JP" sz="2400" dirty="0" smtClean="0"/>
              <a:t>)</a:t>
            </a:r>
          </a:p>
          <a:p>
            <a:r>
              <a:rPr lang="ja-JP" altLang="en-US" sz="2400" dirty="0" smtClean="0"/>
              <a:t>まず，保存するための変数を定義する．</a:t>
            </a:r>
            <a:endParaRPr lang="en-US" altLang="ja-JP" sz="2400" dirty="0" smtClean="0"/>
          </a:p>
          <a:p>
            <a:r>
              <a:rPr kumimoji="1" lang="ja-JP" altLang="en-US" sz="2400" dirty="0" smtClean="0"/>
              <a:t>以下に示すような，</a:t>
            </a:r>
            <a:r>
              <a:rPr kumimoji="1" lang="en-US" altLang="ja-JP" sz="2400" dirty="0" err="1" smtClean="0"/>
              <a:t>scanf</a:t>
            </a:r>
            <a:r>
              <a:rPr kumimoji="1" lang="en-US" altLang="ja-JP" sz="2400" dirty="0" smtClean="0"/>
              <a:t> </a:t>
            </a:r>
            <a:r>
              <a:rPr kumimoji="1" lang="ja-JP" altLang="en-US" sz="2400" dirty="0" smtClean="0"/>
              <a:t>という関数を用いると，キーボード入力を指定した変数に入れられる．</a:t>
            </a:r>
            <a:endParaRPr kumimoji="1" lang="en-US" altLang="ja-JP" sz="2400" dirty="0" smtClean="0"/>
          </a:p>
          <a:p>
            <a:r>
              <a:rPr lang="ja-JP" altLang="en-US" sz="2400" dirty="0" smtClean="0"/>
              <a:t>変数の前の </a:t>
            </a:r>
            <a:r>
              <a:rPr lang="en-US" altLang="ja-JP" sz="2400" dirty="0" smtClean="0">
                <a:solidFill>
                  <a:srgbClr val="FF00FF"/>
                </a:solidFill>
              </a:rPr>
              <a:t>&amp;</a:t>
            </a:r>
            <a:r>
              <a:rPr lang="en-US" altLang="ja-JP" sz="2400" dirty="0" smtClean="0">
                <a:solidFill>
                  <a:srgbClr val="FF0000"/>
                </a:solidFill>
              </a:rPr>
              <a:t> </a:t>
            </a:r>
            <a:r>
              <a:rPr lang="ja-JP" altLang="en-US" sz="2400" dirty="0" smtClean="0">
                <a:solidFill>
                  <a:srgbClr val="FF0000"/>
                </a:solidFill>
              </a:rPr>
              <a:t>は忘れない</a:t>
            </a:r>
            <a:r>
              <a:rPr lang="ja-JP" altLang="en-US" sz="2400" dirty="0" smtClean="0"/>
              <a:t>ように．詳細は後日に．</a:t>
            </a:r>
            <a:endParaRPr lang="en-US" altLang="ja-JP" sz="2400" dirty="0" smtClean="0"/>
          </a:p>
          <a:p>
            <a:r>
              <a:rPr kumimoji="1" lang="ja-JP" altLang="en-US" sz="2400" dirty="0" smtClean="0"/>
              <a:t>教科書</a:t>
            </a:r>
            <a:r>
              <a:rPr kumimoji="1" lang="en-US" altLang="ja-JP" sz="2400" dirty="0" smtClean="0"/>
              <a:t>(</a:t>
            </a:r>
            <a:r>
              <a:rPr kumimoji="1" lang="ja-JP" altLang="en-US" sz="2400" dirty="0" smtClean="0"/>
              <a:t>レ</a:t>
            </a:r>
            <a:r>
              <a:rPr kumimoji="1" lang="en-US" altLang="ja-JP" sz="2400" dirty="0" smtClean="0"/>
              <a:t>)</a:t>
            </a:r>
            <a:r>
              <a:rPr kumimoji="1" lang="ja-JP" altLang="en-US" sz="2400" dirty="0" err="1" smtClean="0"/>
              <a:t>には</a:t>
            </a:r>
            <a:r>
              <a:rPr kumimoji="1" lang="ja-JP" altLang="en-US" sz="2400" dirty="0" smtClean="0"/>
              <a:t>違うやり方が書いてありますが，無視してください．</a:t>
            </a:r>
            <a:endParaRPr kumimoji="1" lang="ja-JP" altLang="en-US" sz="2400"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28</a:t>
            </a:fld>
            <a:endParaRPr kumimoji="1" lang="ja-JP" altLang="en-US"/>
          </a:p>
        </p:txBody>
      </p:sp>
      <p:sp>
        <p:nvSpPr>
          <p:cNvPr id="5" name="テキスト ボックス 4"/>
          <p:cNvSpPr txBox="1"/>
          <p:nvPr/>
        </p:nvSpPr>
        <p:spPr>
          <a:xfrm>
            <a:off x="3143029" y="4325026"/>
            <a:ext cx="3217547" cy="2031325"/>
          </a:xfrm>
          <a:prstGeom prst="rect">
            <a:avLst/>
          </a:prstGeom>
          <a:noFill/>
          <a:ln>
            <a:solidFill>
              <a:schemeClr val="dk1"/>
            </a:solidFill>
          </a:ln>
        </p:spPr>
        <p:txBody>
          <a:bodyPr wrap="none" rtlCol="0">
            <a:spAutoFit/>
          </a:bodyPr>
          <a:lstStyle/>
          <a:p>
            <a:r>
              <a:rPr lang="en-US" altLang="ja-JP" dirty="0">
                <a:latin typeface="Courier New" panose="02070309020205020404" pitchFamily="49" charset="0"/>
                <a:cs typeface="Courier New" panose="02070309020205020404" pitchFamily="49" charset="0"/>
              </a:rPr>
              <a:t>#include &lt;</a:t>
            </a:r>
            <a:r>
              <a:rPr lang="en-US" altLang="ja-JP" dirty="0" err="1">
                <a:latin typeface="Courier New" panose="02070309020205020404" pitchFamily="49" charset="0"/>
                <a:cs typeface="Courier New" panose="02070309020205020404" pitchFamily="49" charset="0"/>
              </a:rPr>
              <a:t>stdio.h</a:t>
            </a:r>
            <a:r>
              <a:rPr lang="en-US" altLang="ja-JP" dirty="0">
                <a:latin typeface="Courier New" panose="02070309020205020404" pitchFamily="49" charset="0"/>
                <a:cs typeface="Courier New" panose="02070309020205020404" pitchFamily="49" charset="0"/>
              </a:rPr>
              <a:t>&gt;</a:t>
            </a:r>
          </a:p>
          <a:p>
            <a:endParaRPr lang="en-US" altLang="ja-JP" dirty="0">
              <a:latin typeface="Courier New" panose="02070309020205020404" pitchFamily="49" charset="0"/>
              <a:cs typeface="Courier New" panose="02070309020205020404" pitchFamily="49" charset="0"/>
            </a:endParaRPr>
          </a:p>
          <a:p>
            <a:r>
              <a:rPr lang="en-US" altLang="ja-JP" dirty="0" err="1">
                <a:latin typeface="Courier New" panose="02070309020205020404" pitchFamily="49" charset="0"/>
                <a:cs typeface="Courier New" panose="02070309020205020404" pitchFamily="49" charset="0"/>
              </a:rPr>
              <a:t>int</a:t>
            </a:r>
            <a:r>
              <a:rPr lang="en-US" altLang="ja-JP" dirty="0">
                <a:latin typeface="Courier New" panose="02070309020205020404" pitchFamily="49" charset="0"/>
                <a:cs typeface="Courier New" panose="02070309020205020404" pitchFamily="49" charset="0"/>
              </a:rPr>
              <a:t> main(void){</a:t>
            </a:r>
          </a:p>
          <a:p>
            <a:r>
              <a:rPr lang="en-US" altLang="ja-JP" dirty="0">
                <a:latin typeface="Courier New" panose="02070309020205020404" pitchFamily="49" charset="0"/>
                <a:cs typeface="Courier New" panose="02070309020205020404" pitchFamily="49" charset="0"/>
              </a:rPr>
              <a:t>  </a:t>
            </a:r>
            <a:r>
              <a:rPr lang="en-US" altLang="ja-JP" dirty="0" err="1" smtClean="0">
                <a:solidFill>
                  <a:srgbClr val="FF0000"/>
                </a:solidFill>
                <a:latin typeface="Courier New" panose="02070309020205020404" pitchFamily="49" charset="0"/>
                <a:cs typeface="Courier New" panose="02070309020205020404" pitchFamily="49" charset="0"/>
              </a:rPr>
              <a:t>int</a:t>
            </a:r>
            <a:r>
              <a:rPr lang="en-US" altLang="ja-JP" dirty="0" smtClean="0">
                <a:solidFill>
                  <a:srgbClr val="FF0000"/>
                </a:solidFill>
                <a:latin typeface="Courier New" panose="02070309020205020404" pitchFamily="49" charset="0"/>
                <a:cs typeface="Courier New" panose="02070309020205020404" pitchFamily="49" charset="0"/>
              </a:rPr>
              <a:t> </a:t>
            </a:r>
            <a:r>
              <a:rPr lang="en-US" altLang="ja-JP" dirty="0" err="1" smtClean="0">
                <a:solidFill>
                  <a:srgbClr val="FF0000"/>
                </a:solidFill>
                <a:latin typeface="Courier New" panose="02070309020205020404" pitchFamily="49" charset="0"/>
                <a:cs typeface="Courier New" panose="02070309020205020404" pitchFamily="49" charset="0"/>
              </a:rPr>
              <a:t>val</a:t>
            </a:r>
            <a:r>
              <a:rPr lang="en-US" altLang="ja-JP" dirty="0" smtClean="0">
                <a:solidFill>
                  <a:srgbClr val="FF0000"/>
                </a:solidFill>
                <a:latin typeface="Courier New" panose="02070309020205020404" pitchFamily="49" charset="0"/>
                <a:cs typeface="Courier New" panose="02070309020205020404" pitchFamily="49" charset="0"/>
              </a:rPr>
              <a:t>;</a:t>
            </a:r>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solidFill>
                  <a:srgbClr val="FF0000"/>
                </a:solidFill>
                <a:latin typeface="Courier New" panose="02070309020205020404" pitchFamily="49" charset="0"/>
                <a:cs typeface="Courier New" panose="02070309020205020404" pitchFamily="49" charset="0"/>
              </a:rPr>
              <a:t>scanf</a:t>
            </a:r>
            <a:r>
              <a:rPr lang="en-US" altLang="ja-JP" dirty="0">
                <a:solidFill>
                  <a:srgbClr val="FF0000"/>
                </a:solidFill>
                <a:latin typeface="Courier New" panose="02070309020205020404" pitchFamily="49" charset="0"/>
                <a:cs typeface="Courier New" panose="02070309020205020404" pitchFamily="49" charset="0"/>
              </a:rPr>
              <a:t>("%d", </a:t>
            </a:r>
            <a:r>
              <a:rPr lang="en-US" altLang="ja-JP" dirty="0" smtClean="0">
                <a:solidFill>
                  <a:srgbClr val="FF00FF"/>
                </a:solidFill>
                <a:latin typeface="Courier New" panose="02070309020205020404" pitchFamily="49" charset="0"/>
                <a:cs typeface="Courier New" panose="02070309020205020404" pitchFamily="49" charset="0"/>
              </a:rPr>
              <a:t>&amp;</a:t>
            </a:r>
            <a:r>
              <a:rPr lang="en-US" altLang="ja-JP" dirty="0" err="1" smtClean="0">
                <a:solidFill>
                  <a:srgbClr val="FF0000"/>
                </a:solidFill>
                <a:latin typeface="Courier New" panose="02070309020205020404" pitchFamily="49" charset="0"/>
                <a:cs typeface="Courier New" panose="02070309020205020404" pitchFamily="49" charset="0"/>
              </a:rPr>
              <a:t>val</a:t>
            </a:r>
            <a:r>
              <a:rPr lang="en-US" altLang="ja-JP" dirty="0" smtClean="0">
                <a:solidFill>
                  <a:srgbClr val="FF0000"/>
                </a:solidFill>
                <a:latin typeface="Courier New" panose="02070309020205020404" pitchFamily="49" charset="0"/>
                <a:cs typeface="Courier New" panose="02070309020205020404" pitchFamily="49" charset="0"/>
              </a:rPr>
              <a:t>);</a:t>
            </a:r>
            <a:endParaRPr lang="en-US" altLang="ja-JP" dirty="0">
              <a:solidFill>
                <a:srgbClr val="FF0000"/>
              </a:solidFill>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return </a:t>
            </a:r>
            <a:r>
              <a:rPr lang="en-US" altLang="ja-JP" dirty="0">
                <a:latin typeface="Courier New" panose="02070309020205020404" pitchFamily="49" charset="0"/>
                <a:cs typeface="Courier New" panose="02070309020205020404" pitchFamily="49" charset="0"/>
              </a:rPr>
              <a:t>0;</a:t>
            </a:r>
          </a:p>
          <a:p>
            <a:r>
              <a:rPr lang="en-US" altLang="ja-JP" dirty="0">
                <a:latin typeface="Courier New" panose="02070309020205020404" pitchFamily="49" charset="0"/>
                <a:cs typeface="Courier New" panose="02070309020205020404" pitchFamily="49" charset="0"/>
              </a:rPr>
              <a:t>}</a:t>
            </a:r>
            <a:endParaRPr lang="en-US" altLang="ja-JP" dirty="0" smtClean="0">
              <a:latin typeface="Courier New" panose="02070309020205020404" pitchFamily="49" charset="0"/>
              <a:cs typeface="Courier New" panose="02070309020205020404" pitchFamily="49" charset="0"/>
            </a:endParaRPr>
          </a:p>
        </p:txBody>
      </p:sp>
      <p:sp>
        <p:nvSpPr>
          <p:cNvPr id="6" name="テキスト ボックス 5"/>
          <p:cNvSpPr txBox="1"/>
          <p:nvPr/>
        </p:nvSpPr>
        <p:spPr>
          <a:xfrm>
            <a:off x="7322308" y="4228961"/>
            <a:ext cx="1513619" cy="2031325"/>
          </a:xfrm>
          <a:prstGeom prst="rect">
            <a:avLst/>
          </a:prstGeom>
          <a:noFill/>
          <a:ln>
            <a:solidFill>
              <a:schemeClr val="tx1"/>
            </a:solidFill>
          </a:ln>
        </p:spPr>
        <p:txBody>
          <a:bodyPr wrap="none" rtlCol="0">
            <a:spAutoFit/>
          </a:bodyPr>
          <a:lstStyle/>
          <a:p>
            <a:pPr algn="r"/>
            <a:r>
              <a:rPr kumimoji="1" lang="en-US" altLang="ja-JP" dirty="0" smtClean="0"/>
              <a:t>p.14-15</a:t>
            </a:r>
          </a:p>
          <a:p>
            <a:pPr algn="r"/>
            <a:r>
              <a:rPr lang="en-US" altLang="ja-JP" dirty="0" smtClean="0"/>
              <a:t>(</a:t>
            </a:r>
            <a:r>
              <a:rPr lang="ja-JP" altLang="en-US" dirty="0" smtClean="0"/>
              <a:t>明</a:t>
            </a:r>
            <a:r>
              <a:rPr lang="en-US" altLang="ja-JP" dirty="0" smtClean="0"/>
              <a:t>)</a:t>
            </a:r>
          </a:p>
          <a:p>
            <a:pPr algn="r"/>
            <a:endParaRPr lang="en-US" altLang="ja-JP" dirty="0" smtClean="0"/>
          </a:p>
          <a:p>
            <a:pPr algn="r"/>
            <a:r>
              <a:rPr lang="en-US" altLang="ja-JP" dirty="0" smtClean="0"/>
              <a:t>(</a:t>
            </a:r>
            <a:r>
              <a:rPr lang="ja-JP" altLang="en-US" dirty="0" smtClean="0"/>
              <a:t>レ</a:t>
            </a:r>
            <a:r>
              <a:rPr lang="en-US" altLang="ja-JP" dirty="0" smtClean="0"/>
              <a:t>)</a:t>
            </a:r>
            <a:r>
              <a:rPr lang="ja-JP" altLang="en-US" dirty="0" smtClean="0"/>
              <a:t>では</a:t>
            </a:r>
            <a:endParaRPr lang="en-US" altLang="ja-JP" dirty="0" smtClean="0"/>
          </a:p>
          <a:p>
            <a:pPr algn="r"/>
            <a:r>
              <a:rPr lang="ja-JP" altLang="en-US" dirty="0" smtClean="0"/>
              <a:t>複雑な方法を</a:t>
            </a:r>
            <a:endParaRPr lang="en-US" altLang="ja-JP" dirty="0" smtClean="0"/>
          </a:p>
          <a:p>
            <a:pPr algn="r"/>
            <a:r>
              <a:rPr lang="ja-JP" altLang="en-US" dirty="0" smtClean="0"/>
              <a:t>書いてるが</a:t>
            </a:r>
            <a:endParaRPr lang="en-US" altLang="ja-JP" dirty="0" smtClean="0"/>
          </a:p>
          <a:p>
            <a:pPr algn="r"/>
            <a:r>
              <a:rPr lang="ja-JP" altLang="en-US" dirty="0" smtClean="0"/>
              <a:t>お勧めしない</a:t>
            </a:r>
            <a:endParaRPr kumimoji="1" lang="ja-JP" altLang="en-US" dirty="0"/>
          </a:p>
        </p:txBody>
      </p:sp>
    </p:spTree>
    <p:extLst>
      <p:ext uri="{BB962C8B-B14F-4D97-AF65-F5344CB8AC3E}">
        <p14:creationId xmlns:p14="http://schemas.microsoft.com/office/powerpoint/2010/main" val="858156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整数</a:t>
            </a:r>
            <a:r>
              <a:rPr kumimoji="1" lang="ja-JP" altLang="en-US" dirty="0" smtClean="0"/>
              <a:t>値入力の</a:t>
            </a:r>
            <a:r>
              <a:rPr lang="ja-JP" altLang="en-US" dirty="0" smtClean="0"/>
              <a:t>簡単な例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29</a:t>
            </a:fld>
            <a:endParaRPr kumimoji="1" lang="ja-JP" altLang="en-US"/>
          </a:p>
        </p:txBody>
      </p:sp>
      <p:sp>
        <p:nvSpPr>
          <p:cNvPr id="5" name="テキスト ボックス 4"/>
          <p:cNvSpPr txBox="1"/>
          <p:nvPr/>
        </p:nvSpPr>
        <p:spPr>
          <a:xfrm>
            <a:off x="952873" y="1578499"/>
            <a:ext cx="5423280" cy="4247317"/>
          </a:xfrm>
          <a:prstGeom prst="rect">
            <a:avLst/>
          </a:prstGeom>
          <a:noFill/>
          <a:ln>
            <a:solidFill>
              <a:schemeClr val="dk1"/>
            </a:solidFill>
          </a:ln>
        </p:spPr>
        <p:txBody>
          <a:bodyPr wrap="none" rtlCol="0">
            <a:spAutoFit/>
          </a:bodyPr>
          <a:lstStyle/>
          <a:p>
            <a:r>
              <a:rPr lang="en-US" altLang="ja-JP" dirty="0">
                <a:latin typeface="Courier New" panose="02070309020205020404" pitchFamily="49" charset="0"/>
                <a:cs typeface="Courier New" panose="02070309020205020404" pitchFamily="49" charset="0"/>
              </a:rPr>
              <a:t>/*</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age.c</a:t>
            </a:r>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input your age</a:t>
            </a:r>
          </a:p>
          <a:p>
            <a:r>
              <a:rPr lang="en-US" altLang="ja-JP" dirty="0">
                <a:latin typeface="Courier New" panose="02070309020205020404" pitchFamily="49" charset="0"/>
                <a:cs typeface="Courier New" panose="02070309020205020404" pitchFamily="49" charset="0"/>
              </a:rPr>
              <a:t> */</a:t>
            </a:r>
          </a:p>
          <a:p>
            <a:r>
              <a:rPr lang="en-US" altLang="ja-JP" dirty="0">
                <a:latin typeface="Courier New" panose="02070309020205020404" pitchFamily="49" charset="0"/>
                <a:cs typeface="Courier New" panose="02070309020205020404" pitchFamily="49" charset="0"/>
              </a:rPr>
              <a:t>#include &lt;</a:t>
            </a:r>
            <a:r>
              <a:rPr lang="en-US" altLang="ja-JP" dirty="0" err="1">
                <a:latin typeface="Courier New" panose="02070309020205020404" pitchFamily="49" charset="0"/>
                <a:cs typeface="Courier New" panose="02070309020205020404" pitchFamily="49" charset="0"/>
              </a:rPr>
              <a:t>stdio.h</a:t>
            </a:r>
            <a:r>
              <a:rPr lang="en-US" altLang="ja-JP" dirty="0">
                <a:latin typeface="Courier New" panose="02070309020205020404" pitchFamily="49" charset="0"/>
                <a:cs typeface="Courier New" panose="02070309020205020404" pitchFamily="49" charset="0"/>
              </a:rPr>
              <a:t>&gt;</a:t>
            </a:r>
          </a:p>
          <a:p>
            <a:endParaRPr lang="en-US" altLang="ja-JP" dirty="0">
              <a:latin typeface="Courier New" panose="02070309020205020404" pitchFamily="49" charset="0"/>
              <a:cs typeface="Courier New" panose="02070309020205020404" pitchFamily="49" charset="0"/>
            </a:endParaRPr>
          </a:p>
          <a:p>
            <a:r>
              <a:rPr lang="en-US" altLang="ja-JP" dirty="0" err="1">
                <a:latin typeface="Courier New" panose="02070309020205020404" pitchFamily="49" charset="0"/>
                <a:cs typeface="Courier New" panose="02070309020205020404" pitchFamily="49" charset="0"/>
              </a:rPr>
              <a:t>int</a:t>
            </a:r>
            <a:r>
              <a:rPr lang="en-US" altLang="ja-JP" dirty="0">
                <a:latin typeface="Courier New" panose="02070309020205020404" pitchFamily="49" charset="0"/>
                <a:cs typeface="Courier New" panose="02070309020205020404" pitchFamily="49" charset="0"/>
              </a:rPr>
              <a:t> main(void){</a:t>
            </a:r>
          </a:p>
          <a:p>
            <a:r>
              <a:rPr lang="en-US" altLang="ja-JP" dirty="0">
                <a:latin typeface="Courier New" panose="02070309020205020404" pitchFamily="49" charset="0"/>
                <a:cs typeface="Courier New" panose="02070309020205020404" pitchFamily="49" charset="0"/>
              </a:rPr>
              <a:t>    </a:t>
            </a:r>
            <a:r>
              <a:rPr lang="en-US" altLang="ja-JP" dirty="0" err="1">
                <a:solidFill>
                  <a:srgbClr val="FF0000"/>
                </a:solidFill>
                <a:latin typeface="Courier New" panose="02070309020205020404" pitchFamily="49" charset="0"/>
                <a:cs typeface="Courier New" panose="02070309020205020404" pitchFamily="49" charset="0"/>
              </a:rPr>
              <a:t>int</a:t>
            </a:r>
            <a:r>
              <a:rPr lang="en-US" altLang="ja-JP" dirty="0">
                <a:solidFill>
                  <a:srgbClr val="FF0000"/>
                </a:solidFill>
                <a:latin typeface="Courier New" panose="02070309020205020404" pitchFamily="49" charset="0"/>
                <a:cs typeface="Courier New" panose="02070309020205020404" pitchFamily="49" charset="0"/>
              </a:rPr>
              <a:t> age</a:t>
            </a:r>
            <a:r>
              <a:rPr lang="en-US" altLang="ja-JP" dirty="0">
                <a:latin typeface="Courier New" panose="02070309020205020404" pitchFamily="49" charset="0"/>
                <a:cs typeface="Courier New" panose="02070309020205020404" pitchFamily="49" charset="0"/>
              </a:rPr>
              <a:t>;</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("input your age: ");</a:t>
            </a:r>
          </a:p>
          <a:p>
            <a:r>
              <a:rPr lang="en-US" altLang="ja-JP" dirty="0">
                <a:latin typeface="Courier New" panose="02070309020205020404" pitchFamily="49" charset="0"/>
                <a:cs typeface="Courier New" panose="02070309020205020404" pitchFamily="49" charset="0"/>
              </a:rPr>
              <a:t>    </a:t>
            </a:r>
            <a:r>
              <a:rPr lang="en-US" altLang="ja-JP" dirty="0" err="1">
                <a:solidFill>
                  <a:srgbClr val="FF0000"/>
                </a:solidFill>
                <a:latin typeface="Courier New" panose="02070309020205020404" pitchFamily="49" charset="0"/>
                <a:cs typeface="Courier New" panose="02070309020205020404" pitchFamily="49" charset="0"/>
              </a:rPr>
              <a:t>scanf</a:t>
            </a:r>
            <a:r>
              <a:rPr lang="en-US" altLang="ja-JP" dirty="0">
                <a:solidFill>
                  <a:srgbClr val="FF0000"/>
                </a:solidFill>
                <a:latin typeface="Courier New" panose="02070309020205020404" pitchFamily="49" charset="0"/>
                <a:cs typeface="Courier New" panose="02070309020205020404" pitchFamily="49" charset="0"/>
              </a:rPr>
              <a:t>("%d", &amp;age);</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("your age is %d. \n", age);</a:t>
            </a:r>
          </a:p>
          <a:p>
            <a:r>
              <a:rPr lang="en-US" altLang="ja-JP" dirty="0">
                <a:latin typeface="Courier New" panose="02070309020205020404" pitchFamily="49" charset="0"/>
                <a:cs typeface="Courier New" panose="02070309020205020404" pitchFamily="49" charset="0"/>
              </a:rPr>
              <a:t>    return 0;</a:t>
            </a:r>
          </a:p>
          <a:p>
            <a:r>
              <a:rPr lang="en-US" altLang="ja-JP" dirty="0">
                <a:latin typeface="Courier New" panose="02070309020205020404" pitchFamily="49" charset="0"/>
                <a:cs typeface="Courier New" panose="02070309020205020404" pitchFamily="49" charset="0"/>
              </a:rPr>
              <a:t>}</a:t>
            </a:r>
            <a:endParaRPr lang="en-US" altLang="ja-JP" dirty="0" smtClean="0">
              <a:latin typeface="Courier New" panose="02070309020205020404" pitchFamily="49" charset="0"/>
              <a:cs typeface="Courier New" panose="02070309020205020404" pitchFamily="49" charset="0"/>
            </a:endParaRPr>
          </a:p>
        </p:txBody>
      </p:sp>
      <p:pic>
        <p:nvPicPr>
          <p:cNvPr id="3" name="図 2"/>
          <p:cNvPicPr>
            <a:picLocks noChangeAspect="1"/>
          </p:cNvPicPr>
          <p:nvPr/>
        </p:nvPicPr>
        <p:blipFill>
          <a:blip r:embed="rId2"/>
          <a:stretch>
            <a:fillRect/>
          </a:stretch>
        </p:blipFill>
        <p:spPr>
          <a:xfrm>
            <a:off x="4961690" y="2136524"/>
            <a:ext cx="2828925" cy="1343025"/>
          </a:xfrm>
          <a:prstGeom prst="rect">
            <a:avLst/>
          </a:prstGeom>
        </p:spPr>
      </p:pic>
    </p:spTree>
    <p:extLst>
      <p:ext uri="{BB962C8B-B14F-4D97-AF65-F5344CB8AC3E}">
        <p14:creationId xmlns:p14="http://schemas.microsoft.com/office/powerpoint/2010/main" val="13716822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実数</a:t>
            </a:r>
            <a:r>
              <a:rPr kumimoji="1" lang="ja-JP" altLang="en-US" dirty="0" smtClean="0"/>
              <a:t>値入力の</a:t>
            </a:r>
            <a:r>
              <a:rPr lang="ja-JP" altLang="en-US" dirty="0" smtClean="0"/>
              <a:t>簡単な例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30</a:t>
            </a:fld>
            <a:endParaRPr kumimoji="1" lang="ja-JP" altLang="en-US"/>
          </a:p>
        </p:txBody>
      </p:sp>
      <p:sp>
        <p:nvSpPr>
          <p:cNvPr id="5" name="テキスト ボックス 4"/>
          <p:cNvSpPr txBox="1"/>
          <p:nvPr/>
        </p:nvSpPr>
        <p:spPr>
          <a:xfrm>
            <a:off x="382422" y="2245177"/>
            <a:ext cx="7295587" cy="3693319"/>
          </a:xfrm>
          <a:prstGeom prst="rect">
            <a:avLst/>
          </a:prstGeom>
          <a:noFill/>
          <a:ln>
            <a:solidFill>
              <a:schemeClr val="dk1"/>
            </a:solidFill>
          </a:ln>
        </p:spPr>
        <p:txBody>
          <a:bodyPr wrap="none" rtlCol="0">
            <a:spAutoFit/>
          </a:bodyPr>
          <a:lstStyle/>
          <a:p>
            <a:r>
              <a:rPr lang="en-US" altLang="ja-JP" dirty="0">
                <a:latin typeface="Courier New" panose="02070309020205020404" pitchFamily="49" charset="0"/>
                <a:cs typeface="Courier New" panose="02070309020205020404" pitchFamily="49" charset="0"/>
              </a:rPr>
              <a:t>#include &lt;</a:t>
            </a:r>
            <a:r>
              <a:rPr lang="en-US" altLang="ja-JP" dirty="0" err="1">
                <a:latin typeface="Courier New" panose="02070309020205020404" pitchFamily="49" charset="0"/>
                <a:cs typeface="Courier New" panose="02070309020205020404" pitchFamily="49" charset="0"/>
              </a:rPr>
              <a:t>stdio.h</a:t>
            </a:r>
            <a:r>
              <a:rPr lang="en-US" altLang="ja-JP" dirty="0">
                <a:latin typeface="Courier New" panose="02070309020205020404" pitchFamily="49" charset="0"/>
                <a:cs typeface="Courier New" panose="02070309020205020404" pitchFamily="49" charset="0"/>
              </a:rPr>
              <a:t>&gt;</a:t>
            </a:r>
          </a:p>
          <a:p>
            <a:endParaRPr lang="en-US" altLang="ja-JP" dirty="0">
              <a:latin typeface="Courier New" panose="02070309020205020404" pitchFamily="49" charset="0"/>
              <a:cs typeface="Courier New" panose="02070309020205020404" pitchFamily="49" charset="0"/>
            </a:endParaRPr>
          </a:p>
          <a:p>
            <a:r>
              <a:rPr lang="en-US" altLang="ja-JP" dirty="0" err="1">
                <a:latin typeface="Courier New" panose="02070309020205020404" pitchFamily="49" charset="0"/>
                <a:cs typeface="Courier New" panose="02070309020205020404" pitchFamily="49" charset="0"/>
              </a:rPr>
              <a:t>int</a:t>
            </a:r>
            <a:r>
              <a:rPr lang="en-US" altLang="ja-JP" dirty="0">
                <a:latin typeface="Courier New" panose="02070309020205020404" pitchFamily="49" charset="0"/>
                <a:cs typeface="Courier New" panose="02070309020205020404" pitchFamily="49" charset="0"/>
              </a:rPr>
              <a:t> main(void){</a:t>
            </a:r>
          </a:p>
          <a:p>
            <a:r>
              <a:rPr lang="en-US" altLang="ja-JP" dirty="0">
                <a:latin typeface="Courier New" panose="02070309020205020404" pitchFamily="49" charset="0"/>
                <a:cs typeface="Courier New" panose="02070309020205020404" pitchFamily="49" charset="0"/>
              </a:rPr>
              <a:t>    </a:t>
            </a:r>
            <a:r>
              <a:rPr lang="en-US" altLang="ja-JP" dirty="0" smtClean="0">
                <a:solidFill>
                  <a:srgbClr val="FF0000"/>
                </a:solidFill>
                <a:latin typeface="Courier New" panose="02070309020205020404" pitchFamily="49" charset="0"/>
                <a:cs typeface="Courier New" panose="02070309020205020404" pitchFamily="49" charset="0"/>
              </a:rPr>
              <a:t>float</a:t>
            </a:r>
            <a:r>
              <a:rPr lang="en-US" altLang="ja-JP" dirty="0" smtClean="0">
                <a:latin typeface="Courier New" panose="02070309020205020404" pitchFamily="49" charset="0"/>
                <a:cs typeface="Courier New" panose="02070309020205020404" pitchFamily="49" charset="0"/>
              </a:rPr>
              <a:t> </a:t>
            </a:r>
            <a:r>
              <a:rPr lang="en-US" altLang="ja-JP" dirty="0" smtClean="0">
                <a:solidFill>
                  <a:srgbClr val="FF0000"/>
                </a:solidFill>
                <a:latin typeface="Courier New" panose="02070309020205020404" pitchFamily="49" charset="0"/>
                <a:cs typeface="Courier New" panose="02070309020205020404" pitchFamily="49" charset="0"/>
              </a:rPr>
              <a:t>h</a:t>
            </a:r>
            <a:r>
              <a:rPr lang="en-US" altLang="ja-JP" dirty="0">
                <a:solidFill>
                  <a:srgbClr val="FF0000"/>
                </a:solidFill>
                <a:latin typeface="Courier New" panose="02070309020205020404" pitchFamily="49" charset="0"/>
                <a:cs typeface="Courier New" panose="02070309020205020404" pitchFamily="49" charset="0"/>
              </a:rPr>
              <a:t>, w;</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smtClean="0">
                <a:latin typeface="Courier New" panose="02070309020205020404" pitchFamily="49" charset="0"/>
                <a:cs typeface="Courier New" panose="02070309020205020404" pitchFamily="49" charset="0"/>
              </a:rPr>
              <a:t>(“input </a:t>
            </a:r>
            <a:r>
              <a:rPr lang="en-US" altLang="ja-JP" dirty="0">
                <a:latin typeface="Courier New" panose="02070309020205020404" pitchFamily="49" charset="0"/>
                <a:cs typeface="Courier New" panose="02070309020205020404" pitchFamily="49" charset="0"/>
              </a:rPr>
              <a:t>your weight: </a:t>
            </a:r>
            <a:r>
              <a:rPr lang="en-US" altLang="ja-JP" dirty="0" smtClean="0">
                <a:latin typeface="Courier New" panose="02070309020205020404" pitchFamily="49" charset="0"/>
                <a:cs typeface="Courier New" panose="02070309020205020404" pitchFamily="49" charset="0"/>
              </a:rPr>
              <a:t>“);</a:t>
            </a:r>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solidFill>
                  <a:srgbClr val="FF0000"/>
                </a:solidFill>
                <a:latin typeface="Courier New" panose="02070309020205020404" pitchFamily="49" charset="0"/>
                <a:cs typeface="Courier New" panose="02070309020205020404" pitchFamily="49" charset="0"/>
              </a:rPr>
              <a:t>scanf</a:t>
            </a:r>
            <a:r>
              <a:rPr lang="en-US" altLang="ja-JP" dirty="0" smtClean="0">
                <a:solidFill>
                  <a:srgbClr val="FF0000"/>
                </a:solidFill>
                <a:latin typeface="Courier New" panose="02070309020205020404" pitchFamily="49" charset="0"/>
                <a:cs typeface="Courier New" panose="02070309020205020404" pitchFamily="49" charset="0"/>
              </a:rPr>
              <a:t>(“%f", </a:t>
            </a:r>
            <a:r>
              <a:rPr lang="en-US" altLang="ja-JP" dirty="0">
                <a:solidFill>
                  <a:srgbClr val="FF0000"/>
                </a:solidFill>
                <a:latin typeface="Courier New" panose="02070309020205020404" pitchFamily="49" charset="0"/>
                <a:cs typeface="Courier New" panose="02070309020205020404" pitchFamily="49" charset="0"/>
              </a:rPr>
              <a:t>&amp;w);</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("input your height:");</a:t>
            </a:r>
          </a:p>
          <a:p>
            <a:r>
              <a:rPr lang="en-US" altLang="ja-JP" dirty="0">
                <a:latin typeface="Courier New" panose="02070309020205020404" pitchFamily="49" charset="0"/>
                <a:cs typeface="Courier New" panose="02070309020205020404" pitchFamily="49" charset="0"/>
              </a:rPr>
              <a:t>    </a:t>
            </a:r>
            <a:r>
              <a:rPr lang="en-US" altLang="ja-JP" dirty="0" err="1">
                <a:solidFill>
                  <a:srgbClr val="FF0000"/>
                </a:solidFill>
                <a:latin typeface="Courier New" panose="02070309020205020404" pitchFamily="49" charset="0"/>
                <a:cs typeface="Courier New" panose="02070309020205020404" pitchFamily="49" charset="0"/>
              </a:rPr>
              <a:t>scanf</a:t>
            </a:r>
            <a:r>
              <a:rPr lang="en-US" altLang="ja-JP" dirty="0" smtClean="0">
                <a:solidFill>
                  <a:srgbClr val="FF0000"/>
                </a:solidFill>
                <a:latin typeface="Courier New" panose="02070309020205020404" pitchFamily="49" charset="0"/>
                <a:cs typeface="Courier New" panose="02070309020205020404" pitchFamily="49" charset="0"/>
              </a:rPr>
              <a:t>("%f", </a:t>
            </a:r>
            <a:r>
              <a:rPr lang="en-US" altLang="ja-JP" dirty="0">
                <a:solidFill>
                  <a:srgbClr val="FF0000"/>
                </a:solidFill>
                <a:latin typeface="Courier New" panose="02070309020205020404" pitchFamily="49" charset="0"/>
                <a:cs typeface="Courier New" panose="02070309020205020404" pitchFamily="49" charset="0"/>
              </a:rPr>
              <a:t>&amp;h);</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("your weight </a:t>
            </a:r>
            <a:r>
              <a:rPr lang="en-US" altLang="ja-JP" dirty="0" smtClean="0">
                <a:latin typeface="Courier New" panose="02070309020205020404" pitchFamily="49" charset="0"/>
                <a:cs typeface="Courier New" panose="02070309020205020404" pitchFamily="49" charset="0"/>
              </a:rPr>
              <a:t>%f </a:t>
            </a:r>
            <a:r>
              <a:rPr lang="en-US" altLang="ja-JP" dirty="0">
                <a:latin typeface="Courier New" panose="02070309020205020404" pitchFamily="49" charset="0"/>
                <a:cs typeface="Courier New" panose="02070309020205020404" pitchFamily="49" charset="0"/>
              </a:rPr>
              <a:t>and height </a:t>
            </a:r>
            <a:r>
              <a:rPr lang="en-US" altLang="ja-JP" dirty="0" smtClean="0">
                <a:latin typeface="Courier New" panose="02070309020205020404" pitchFamily="49" charset="0"/>
                <a:cs typeface="Courier New" panose="02070309020205020404" pitchFamily="49" charset="0"/>
              </a:rPr>
              <a:t>%f\n</a:t>
            </a:r>
            <a:r>
              <a:rPr lang="en-US" altLang="ja-JP" dirty="0">
                <a:latin typeface="Courier New" panose="02070309020205020404" pitchFamily="49" charset="0"/>
                <a:cs typeface="Courier New" panose="02070309020205020404" pitchFamily="49" charset="0"/>
              </a:rPr>
              <a:t>", w, h);</a:t>
            </a:r>
          </a:p>
          <a:p>
            <a:r>
              <a:rPr lang="en-US" altLang="ja-JP" dirty="0">
                <a:latin typeface="Courier New" panose="02070309020205020404" pitchFamily="49" charset="0"/>
                <a:cs typeface="Courier New" panose="02070309020205020404" pitchFamily="49" charset="0"/>
              </a:rPr>
              <a:t>    return 0;</a:t>
            </a:r>
          </a:p>
          <a:p>
            <a:r>
              <a:rPr lang="en-US" altLang="ja-JP" dirty="0">
                <a:latin typeface="Courier New" panose="02070309020205020404" pitchFamily="49" charset="0"/>
                <a:cs typeface="Courier New" panose="02070309020205020404" pitchFamily="49" charset="0"/>
              </a:rPr>
              <a:t>}</a:t>
            </a:r>
            <a:endParaRPr lang="en-US" altLang="ja-JP" dirty="0" smtClean="0">
              <a:latin typeface="Courier New" panose="02070309020205020404" pitchFamily="49" charset="0"/>
              <a:cs typeface="Courier New" panose="02070309020205020404" pitchFamily="49" charset="0"/>
            </a:endParaRPr>
          </a:p>
        </p:txBody>
      </p:sp>
      <p:pic>
        <p:nvPicPr>
          <p:cNvPr id="3" name="図 2"/>
          <p:cNvPicPr>
            <a:picLocks noChangeAspect="1"/>
          </p:cNvPicPr>
          <p:nvPr/>
        </p:nvPicPr>
        <p:blipFill>
          <a:blip r:embed="rId2"/>
          <a:stretch>
            <a:fillRect/>
          </a:stretch>
        </p:blipFill>
        <p:spPr>
          <a:xfrm>
            <a:off x="3642046" y="1522184"/>
            <a:ext cx="4762500" cy="1543050"/>
          </a:xfrm>
          <a:prstGeom prst="rect">
            <a:avLst/>
          </a:prstGeom>
        </p:spPr>
      </p:pic>
      <p:sp>
        <p:nvSpPr>
          <p:cNvPr id="6" name="角丸四角形吹き出し 5"/>
          <p:cNvSpPr/>
          <p:nvPr/>
        </p:nvSpPr>
        <p:spPr>
          <a:xfrm>
            <a:off x="6276975" y="4105275"/>
            <a:ext cx="2428875" cy="723900"/>
          </a:xfrm>
          <a:prstGeom prst="wedgeRoundRectCallout">
            <a:avLst>
              <a:gd name="adj1" fmla="val -6323"/>
              <a:gd name="adj2" fmla="val -25065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en-US" altLang="ja-JP" dirty="0" smtClean="0"/>
              <a:t>Float </a:t>
            </a:r>
            <a:r>
              <a:rPr lang="ja-JP" altLang="en-US" dirty="0" smtClean="0"/>
              <a:t>は精度が悪い例</a:t>
            </a:r>
            <a:endParaRPr kumimoji="1" lang="ja-JP" altLang="en-US" dirty="0"/>
          </a:p>
        </p:txBody>
      </p:sp>
    </p:spTree>
    <p:extLst>
      <p:ext uri="{BB962C8B-B14F-4D97-AF65-F5344CB8AC3E}">
        <p14:creationId xmlns:p14="http://schemas.microsoft.com/office/powerpoint/2010/main" val="32755054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float</a:t>
            </a:r>
            <a:r>
              <a:rPr kumimoji="1" lang="ja-JP" altLang="en-US" dirty="0" smtClean="0"/>
              <a:t>でなく</a:t>
            </a:r>
            <a:r>
              <a:rPr kumimoji="1" lang="en-US" altLang="ja-JP" dirty="0" smtClean="0"/>
              <a:t>double</a:t>
            </a:r>
            <a:r>
              <a:rPr kumimoji="1" lang="ja-JP" altLang="en-US" dirty="0" smtClean="0"/>
              <a:t>なら平気</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31</a:t>
            </a:fld>
            <a:endParaRPr kumimoji="1" lang="ja-JP" altLang="en-US"/>
          </a:p>
        </p:txBody>
      </p:sp>
      <p:sp>
        <p:nvSpPr>
          <p:cNvPr id="5" name="テキスト ボックス 4"/>
          <p:cNvSpPr txBox="1"/>
          <p:nvPr/>
        </p:nvSpPr>
        <p:spPr>
          <a:xfrm>
            <a:off x="382422" y="2245177"/>
            <a:ext cx="7491153" cy="3693319"/>
          </a:xfrm>
          <a:prstGeom prst="rect">
            <a:avLst/>
          </a:prstGeom>
          <a:noFill/>
          <a:ln>
            <a:solidFill>
              <a:schemeClr val="dk1"/>
            </a:solidFill>
          </a:ln>
        </p:spPr>
        <p:txBody>
          <a:bodyPr wrap="none" rtlCol="0">
            <a:spAutoFit/>
          </a:bodyPr>
          <a:lstStyle/>
          <a:p>
            <a:r>
              <a:rPr lang="en-US" altLang="ja-JP" dirty="0">
                <a:latin typeface="Courier New" panose="02070309020205020404" pitchFamily="49" charset="0"/>
                <a:cs typeface="Courier New" panose="02070309020205020404" pitchFamily="49" charset="0"/>
              </a:rPr>
              <a:t>#include &lt;</a:t>
            </a:r>
            <a:r>
              <a:rPr lang="en-US" altLang="ja-JP" dirty="0" err="1">
                <a:latin typeface="Courier New" panose="02070309020205020404" pitchFamily="49" charset="0"/>
                <a:cs typeface="Courier New" panose="02070309020205020404" pitchFamily="49" charset="0"/>
              </a:rPr>
              <a:t>stdio.h</a:t>
            </a:r>
            <a:r>
              <a:rPr lang="en-US" altLang="ja-JP" dirty="0">
                <a:latin typeface="Courier New" panose="02070309020205020404" pitchFamily="49" charset="0"/>
                <a:cs typeface="Courier New" panose="02070309020205020404" pitchFamily="49" charset="0"/>
              </a:rPr>
              <a:t>&gt;</a:t>
            </a:r>
          </a:p>
          <a:p>
            <a:endParaRPr lang="en-US" altLang="ja-JP" dirty="0">
              <a:latin typeface="Courier New" panose="02070309020205020404" pitchFamily="49" charset="0"/>
              <a:cs typeface="Courier New" panose="02070309020205020404" pitchFamily="49" charset="0"/>
            </a:endParaRPr>
          </a:p>
          <a:p>
            <a:r>
              <a:rPr lang="en-US" altLang="ja-JP" dirty="0" err="1">
                <a:latin typeface="Courier New" panose="02070309020205020404" pitchFamily="49" charset="0"/>
                <a:cs typeface="Courier New" panose="02070309020205020404" pitchFamily="49" charset="0"/>
              </a:rPr>
              <a:t>int</a:t>
            </a:r>
            <a:r>
              <a:rPr lang="en-US" altLang="ja-JP" dirty="0">
                <a:latin typeface="Courier New" panose="02070309020205020404" pitchFamily="49" charset="0"/>
                <a:cs typeface="Courier New" panose="02070309020205020404" pitchFamily="49" charset="0"/>
              </a:rPr>
              <a:t> main(void){</a:t>
            </a:r>
          </a:p>
          <a:p>
            <a:r>
              <a:rPr lang="en-US" altLang="ja-JP" dirty="0">
                <a:latin typeface="Courier New" panose="02070309020205020404" pitchFamily="49" charset="0"/>
                <a:cs typeface="Courier New" panose="02070309020205020404" pitchFamily="49" charset="0"/>
              </a:rPr>
              <a:t>    </a:t>
            </a:r>
            <a:r>
              <a:rPr lang="en-US" altLang="ja-JP" dirty="0">
                <a:solidFill>
                  <a:srgbClr val="FF0000"/>
                </a:solidFill>
                <a:latin typeface="Courier New" panose="02070309020205020404" pitchFamily="49" charset="0"/>
                <a:cs typeface="Courier New" panose="02070309020205020404" pitchFamily="49" charset="0"/>
              </a:rPr>
              <a:t>double</a:t>
            </a:r>
            <a:r>
              <a:rPr lang="en-US" altLang="ja-JP" dirty="0">
                <a:latin typeface="Courier New" panose="02070309020205020404" pitchFamily="49" charset="0"/>
                <a:cs typeface="Courier New" panose="02070309020205020404" pitchFamily="49" charset="0"/>
              </a:rPr>
              <a:t> h, w;</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("input your weight: ");</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scanf</a:t>
            </a:r>
            <a:r>
              <a:rPr lang="en-US" altLang="ja-JP" dirty="0">
                <a:latin typeface="Courier New" panose="02070309020205020404" pitchFamily="49" charset="0"/>
                <a:cs typeface="Courier New" panose="02070309020205020404" pitchFamily="49" charset="0"/>
              </a:rPr>
              <a:t>("%</a:t>
            </a:r>
            <a:r>
              <a:rPr lang="en-US" altLang="ja-JP" dirty="0">
                <a:solidFill>
                  <a:srgbClr val="FF0000"/>
                </a:solidFill>
                <a:latin typeface="Courier New" panose="02070309020205020404" pitchFamily="49" charset="0"/>
                <a:cs typeface="Courier New" panose="02070309020205020404" pitchFamily="49" charset="0"/>
              </a:rPr>
              <a:t>lf</a:t>
            </a:r>
            <a:r>
              <a:rPr lang="en-US" altLang="ja-JP" dirty="0">
                <a:latin typeface="Courier New" panose="02070309020205020404" pitchFamily="49" charset="0"/>
                <a:cs typeface="Courier New" panose="02070309020205020404" pitchFamily="49" charset="0"/>
              </a:rPr>
              <a:t>", &amp;w);</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("input your height:");</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scanf</a:t>
            </a:r>
            <a:r>
              <a:rPr lang="en-US" altLang="ja-JP" dirty="0">
                <a:latin typeface="Courier New" panose="02070309020205020404" pitchFamily="49" charset="0"/>
                <a:cs typeface="Courier New" panose="02070309020205020404" pitchFamily="49" charset="0"/>
              </a:rPr>
              <a:t>("%</a:t>
            </a:r>
            <a:r>
              <a:rPr lang="en-US" altLang="ja-JP" dirty="0">
                <a:solidFill>
                  <a:srgbClr val="FF0000"/>
                </a:solidFill>
                <a:latin typeface="Courier New" panose="02070309020205020404" pitchFamily="49" charset="0"/>
                <a:cs typeface="Courier New" panose="02070309020205020404" pitchFamily="49" charset="0"/>
              </a:rPr>
              <a:t>lf</a:t>
            </a:r>
            <a:r>
              <a:rPr lang="en-US" altLang="ja-JP" dirty="0">
                <a:latin typeface="Courier New" panose="02070309020205020404" pitchFamily="49" charset="0"/>
                <a:cs typeface="Courier New" panose="02070309020205020404" pitchFamily="49" charset="0"/>
              </a:rPr>
              <a:t>", &amp;h);</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("your weight %</a:t>
            </a:r>
            <a:r>
              <a:rPr lang="en-US" altLang="ja-JP" dirty="0">
                <a:solidFill>
                  <a:srgbClr val="FF0000"/>
                </a:solidFill>
                <a:latin typeface="Courier New" panose="02070309020205020404" pitchFamily="49" charset="0"/>
                <a:cs typeface="Courier New" panose="02070309020205020404" pitchFamily="49" charset="0"/>
              </a:rPr>
              <a:t>lf</a:t>
            </a:r>
            <a:r>
              <a:rPr lang="en-US" altLang="ja-JP" dirty="0">
                <a:latin typeface="Courier New" panose="02070309020205020404" pitchFamily="49" charset="0"/>
                <a:cs typeface="Courier New" panose="02070309020205020404" pitchFamily="49" charset="0"/>
              </a:rPr>
              <a:t> and height %</a:t>
            </a:r>
            <a:r>
              <a:rPr lang="en-US" altLang="ja-JP" dirty="0">
                <a:solidFill>
                  <a:srgbClr val="FF0000"/>
                </a:solidFill>
                <a:latin typeface="Courier New" panose="02070309020205020404" pitchFamily="49" charset="0"/>
                <a:cs typeface="Courier New" panose="02070309020205020404" pitchFamily="49" charset="0"/>
              </a:rPr>
              <a:t>lf</a:t>
            </a:r>
            <a:r>
              <a:rPr lang="en-US" altLang="ja-JP" dirty="0">
                <a:latin typeface="Courier New" panose="02070309020205020404" pitchFamily="49" charset="0"/>
                <a:cs typeface="Courier New" panose="02070309020205020404" pitchFamily="49" charset="0"/>
              </a:rPr>
              <a:t>\n", w, h);</a:t>
            </a:r>
          </a:p>
          <a:p>
            <a:r>
              <a:rPr lang="en-US" altLang="ja-JP" dirty="0">
                <a:latin typeface="Courier New" panose="02070309020205020404" pitchFamily="49" charset="0"/>
                <a:cs typeface="Courier New" panose="02070309020205020404" pitchFamily="49" charset="0"/>
              </a:rPr>
              <a:t>    return 0;</a:t>
            </a:r>
          </a:p>
          <a:p>
            <a:r>
              <a:rPr lang="en-US" altLang="ja-JP" dirty="0">
                <a:latin typeface="Courier New" panose="02070309020205020404" pitchFamily="49" charset="0"/>
                <a:cs typeface="Courier New" panose="02070309020205020404" pitchFamily="49" charset="0"/>
              </a:rPr>
              <a:t>}</a:t>
            </a:r>
            <a:endParaRPr lang="en-US" altLang="ja-JP" dirty="0" smtClean="0">
              <a:latin typeface="Courier New" panose="02070309020205020404" pitchFamily="49" charset="0"/>
              <a:cs typeface="Courier New" panose="02070309020205020404" pitchFamily="49" charset="0"/>
            </a:endParaRPr>
          </a:p>
        </p:txBody>
      </p:sp>
      <p:pic>
        <p:nvPicPr>
          <p:cNvPr id="8" name="図 7"/>
          <p:cNvPicPr>
            <a:picLocks noChangeAspect="1"/>
          </p:cNvPicPr>
          <p:nvPr/>
        </p:nvPicPr>
        <p:blipFill>
          <a:blip r:embed="rId2"/>
          <a:stretch>
            <a:fillRect/>
          </a:stretch>
        </p:blipFill>
        <p:spPr>
          <a:xfrm>
            <a:off x="4030215" y="1578427"/>
            <a:ext cx="4476750" cy="1333500"/>
          </a:xfrm>
          <a:prstGeom prst="rect">
            <a:avLst/>
          </a:prstGeom>
        </p:spPr>
      </p:pic>
    </p:spTree>
    <p:extLst>
      <p:ext uri="{BB962C8B-B14F-4D97-AF65-F5344CB8AC3E}">
        <p14:creationId xmlns:p14="http://schemas.microsoft.com/office/powerpoint/2010/main" val="33597402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プログラム中の注釈 コメント文</a:t>
            </a:r>
            <a:endParaRPr kumimoji="1" lang="ja-JP" altLang="en-US" dirty="0"/>
          </a:p>
        </p:txBody>
      </p:sp>
      <p:sp>
        <p:nvSpPr>
          <p:cNvPr id="3" name="コンテンツ プレースホルダー 2"/>
          <p:cNvSpPr>
            <a:spLocks noGrp="1"/>
          </p:cNvSpPr>
          <p:nvPr>
            <p:ph idx="1"/>
          </p:nvPr>
        </p:nvSpPr>
        <p:spPr>
          <a:xfrm>
            <a:off x="628650" y="1202076"/>
            <a:ext cx="7886700" cy="5154275"/>
          </a:xfrm>
        </p:spPr>
        <p:txBody>
          <a:bodyPr>
            <a:normAutofit lnSpcReduction="10000"/>
          </a:bodyPr>
          <a:lstStyle/>
          <a:p>
            <a:pPr>
              <a:lnSpc>
                <a:spcPct val="100000"/>
              </a:lnSpc>
            </a:pPr>
            <a:r>
              <a:rPr kumimoji="1" lang="ja-JP" altLang="en-US" dirty="0" smtClean="0"/>
              <a:t>プログラム中に，</a:t>
            </a:r>
            <a:r>
              <a:rPr kumimoji="1" lang="ja-JP" altLang="en-US" dirty="0" smtClean="0">
                <a:solidFill>
                  <a:srgbClr val="FF0000"/>
                </a:solidFill>
              </a:rPr>
              <a:t>人間が後から内容を確認するためのメモ</a:t>
            </a:r>
            <a:r>
              <a:rPr kumimoji="1" lang="ja-JP" altLang="en-US" dirty="0" smtClean="0"/>
              <a:t>を書くことができる．</a:t>
            </a:r>
            <a:endParaRPr kumimoji="1" lang="en-US" altLang="ja-JP" dirty="0" smtClean="0"/>
          </a:p>
          <a:p>
            <a:pPr>
              <a:lnSpc>
                <a:spcPct val="100000"/>
              </a:lnSpc>
            </a:pPr>
            <a:r>
              <a:rPr lang="ja-JP" altLang="en-US" dirty="0" smtClean="0"/>
              <a:t>これをコメント文と呼ぶ．</a:t>
            </a:r>
            <a:endParaRPr lang="en-US" altLang="ja-JP" dirty="0" smtClean="0"/>
          </a:p>
          <a:p>
            <a:pPr>
              <a:lnSpc>
                <a:spcPct val="100000"/>
              </a:lnSpc>
            </a:pPr>
            <a:r>
              <a:rPr lang="ja-JP" altLang="en-US" dirty="0" smtClean="0"/>
              <a:t>コメント文はメモなのでコンパイル等の</a:t>
            </a:r>
            <a:r>
              <a:rPr lang="ja-JP" altLang="en-US" dirty="0" smtClean="0">
                <a:solidFill>
                  <a:srgbClr val="FF0000"/>
                </a:solidFill>
              </a:rPr>
              <a:t>コンピュータの動作へは影響を及ぼさない</a:t>
            </a:r>
            <a:r>
              <a:rPr lang="ja-JP" altLang="en-US" dirty="0" smtClean="0"/>
              <a:t>．</a:t>
            </a:r>
            <a:endParaRPr lang="en-US" altLang="ja-JP" dirty="0"/>
          </a:p>
          <a:p>
            <a:pPr>
              <a:lnSpc>
                <a:spcPct val="100000"/>
              </a:lnSpc>
            </a:pPr>
            <a:endParaRPr lang="en-US" altLang="ja-JP" dirty="0" smtClean="0"/>
          </a:p>
          <a:p>
            <a:pPr>
              <a:lnSpc>
                <a:spcPct val="100000"/>
              </a:lnSpc>
            </a:pPr>
            <a:r>
              <a:rPr kumimoji="1" lang="en-US" altLang="ja-JP" dirty="0" smtClean="0"/>
              <a:t>C</a:t>
            </a:r>
            <a:r>
              <a:rPr kumimoji="1" lang="ja-JP" altLang="en-US" dirty="0" smtClean="0"/>
              <a:t>言語</a:t>
            </a:r>
            <a:r>
              <a:rPr kumimoji="1" lang="en-US" altLang="ja-JP" dirty="0" smtClean="0"/>
              <a:t>(C99</a:t>
            </a:r>
            <a:r>
              <a:rPr kumimoji="1" lang="ja-JP" altLang="en-US" dirty="0" smtClean="0"/>
              <a:t>以降</a:t>
            </a:r>
            <a:r>
              <a:rPr kumimoji="1" lang="en-US" altLang="ja-JP" dirty="0" smtClean="0"/>
              <a:t>)</a:t>
            </a:r>
            <a:r>
              <a:rPr kumimoji="1" lang="ja-JP" altLang="en-US" dirty="0" smtClean="0"/>
              <a:t>では二種類の書き方が可能</a:t>
            </a:r>
            <a:endParaRPr kumimoji="1" lang="en-US" altLang="ja-JP" dirty="0" smtClean="0"/>
          </a:p>
          <a:p>
            <a:pPr lvl="1">
              <a:lnSpc>
                <a:spcPct val="100000"/>
              </a:lnSpc>
            </a:pPr>
            <a:r>
              <a:rPr lang="en-US" altLang="ja-JP" dirty="0" smtClean="0">
                <a:latin typeface="Courier New" panose="02070309020205020404" pitchFamily="49" charset="0"/>
                <a:cs typeface="Courier New" panose="02070309020205020404" pitchFamily="49" charset="0"/>
              </a:rPr>
              <a:t>/* </a:t>
            </a:r>
            <a:r>
              <a:rPr lang="ja-JP" altLang="en-US" dirty="0" smtClean="0">
                <a:latin typeface="Courier New" panose="02070309020205020404" pitchFamily="49" charset="0"/>
                <a:cs typeface="Courier New" panose="02070309020205020404" pitchFamily="49" charset="0"/>
              </a:rPr>
              <a:t>と </a:t>
            </a:r>
            <a:r>
              <a:rPr lang="en-US" altLang="ja-JP" dirty="0" smtClean="0">
                <a:latin typeface="Courier New" panose="02070309020205020404" pitchFamily="49" charset="0"/>
                <a:cs typeface="Courier New" panose="02070309020205020404" pitchFamily="49" charset="0"/>
              </a:rPr>
              <a:t>*/ </a:t>
            </a:r>
            <a:r>
              <a:rPr lang="ja-JP" altLang="en-US" dirty="0" smtClean="0">
                <a:latin typeface="Courier New" panose="02070309020205020404" pitchFamily="49" charset="0"/>
                <a:cs typeface="Courier New" panose="02070309020205020404" pitchFamily="49" charset="0"/>
              </a:rPr>
              <a:t>の間に書く．</a:t>
            </a:r>
            <a:r>
              <a:rPr lang="ja-JP" altLang="en-US" dirty="0">
                <a:latin typeface="Courier New" panose="02070309020205020404" pitchFamily="49" charset="0"/>
                <a:cs typeface="Courier New" panose="02070309020205020404" pitchFamily="49" charset="0"/>
              </a:rPr>
              <a:t>複</a:t>
            </a:r>
            <a:r>
              <a:rPr lang="ja-JP" altLang="en-US" dirty="0" smtClean="0">
                <a:latin typeface="Courier New" panose="02070309020205020404" pitchFamily="49" charset="0"/>
                <a:cs typeface="Courier New" panose="02070309020205020404" pitchFamily="49" charset="0"/>
              </a:rPr>
              <a:t>数行にわたり記述可能．</a:t>
            </a:r>
            <a:endParaRPr lang="en-US" altLang="ja-JP" dirty="0" smtClean="0">
              <a:latin typeface="Courier New" panose="02070309020205020404" pitchFamily="49" charset="0"/>
              <a:cs typeface="Courier New" panose="02070309020205020404" pitchFamily="49" charset="0"/>
            </a:endParaRPr>
          </a:p>
          <a:p>
            <a:pPr lvl="1">
              <a:lnSpc>
                <a:spcPct val="100000"/>
              </a:lnSpc>
            </a:pPr>
            <a:r>
              <a:rPr kumimoji="1" lang="en-US" altLang="ja-JP" dirty="0" smtClean="0">
                <a:latin typeface="Courier New" panose="02070309020205020404" pitchFamily="49" charset="0"/>
                <a:cs typeface="Courier New" panose="02070309020205020404" pitchFamily="49" charset="0"/>
              </a:rPr>
              <a:t>// </a:t>
            </a:r>
            <a:r>
              <a:rPr kumimoji="1" lang="ja-JP" altLang="en-US" dirty="0" smtClean="0">
                <a:latin typeface="Courier New" panose="02070309020205020404" pitchFamily="49" charset="0"/>
                <a:cs typeface="Courier New" panose="02070309020205020404" pitchFamily="49" charset="0"/>
              </a:rPr>
              <a:t>から行末まで書く．一行のみ．</a:t>
            </a:r>
            <a:endParaRPr kumimoji="1" lang="en-US" altLang="ja-JP" dirty="0" smtClean="0">
              <a:latin typeface="Courier New" panose="02070309020205020404" pitchFamily="49" charset="0"/>
              <a:cs typeface="Courier New" panose="02070309020205020404" pitchFamily="49" charset="0"/>
            </a:endParaRPr>
          </a:p>
          <a:p>
            <a:pPr>
              <a:lnSpc>
                <a:spcPct val="100000"/>
              </a:lnSpc>
            </a:pPr>
            <a:r>
              <a:rPr lang="ja-JP" altLang="en-US" dirty="0" smtClean="0"/>
              <a:t>本授業ではコメント文中だけには日本語を書いてもよい．</a:t>
            </a:r>
            <a:r>
              <a:rPr lang="en-US" altLang="ja-JP" dirty="0" smtClean="0"/>
              <a:t>(</a:t>
            </a:r>
            <a:r>
              <a:rPr lang="ja-JP" altLang="en-US" dirty="0" smtClean="0">
                <a:solidFill>
                  <a:srgbClr val="FF0000"/>
                </a:solidFill>
              </a:rPr>
              <a:t>日本語の空白文字は使わないように</a:t>
            </a:r>
            <a:r>
              <a:rPr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32</a:t>
            </a:fld>
            <a:endParaRPr kumimoji="1" lang="ja-JP" altLang="en-US"/>
          </a:p>
        </p:txBody>
      </p:sp>
    </p:spTree>
    <p:extLst>
      <p:ext uri="{BB962C8B-B14F-4D97-AF65-F5344CB8AC3E}">
        <p14:creationId xmlns:p14="http://schemas.microsoft.com/office/powerpoint/2010/main" val="21673139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4800" y="365127"/>
            <a:ext cx="8424672" cy="682838"/>
          </a:xfrm>
        </p:spPr>
        <p:txBody>
          <a:bodyPr>
            <a:normAutofit fontScale="90000"/>
          </a:bodyPr>
          <a:lstStyle/>
          <a:p>
            <a:r>
              <a:rPr kumimoji="1" lang="ja-JP" altLang="en-US" dirty="0" smtClean="0"/>
              <a:t>参考 全角スペースは無効化がベター</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33</a:t>
            </a:fld>
            <a:endParaRPr kumimoji="1" lang="ja-JP" altLang="en-US"/>
          </a:p>
        </p:txBody>
      </p:sp>
      <p:pic>
        <p:nvPicPr>
          <p:cNvPr id="4" name="図 3"/>
          <p:cNvPicPr>
            <a:picLocks noChangeAspect="1"/>
          </p:cNvPicPr>
          <p:nvPr/>
        </p:nvPicPr>
        <p:blipFill>
          <a:blip r:embed="rId2"/>
          <a:stretch>
            <a:fillRect/>
          </a:stretch>
        </p:blipFill>
        <p:spPr>
          <a:xfrm>
            <a:off x="3807714" y="1622107"/>
            <a:ext cx="4381500" cy="4467225"/>
          </a:xfrm>
          <a:prstGeom prst="rect">
            <a:avLst/>
          </a:prstGeom>
        </p:spPr>
      </p:pic>
      <p:sp>
        <p:nvSpPr>
          <p:cNvPr id="5" name="角丸四角形吹き出し 4"/>
          <p:cNvSpPr/>
          <p:nvPr/>
        </p:nvSpPr>
        <p:spPr>
          <a:xfrm>
            <a:off x="414528" y="1999488"/>
            <a:ext cx="2962656" cy="4089844"/>
          </a:xfrm>
          <a:prstGeom prst="wedgeRoundRectCallout">
            <a:avLst>
              <a:gd name="adj1" fmla="val 81636"/>
              <a:gd name="adj2" fmla="val -176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kumimoji="1" lang="ja-JP" altLang="en-US" sz="2000" dirty="0" smtClean="0"/>
              <a:t>少なくとも日本語の空白文字はプログラムでは害悪しかないので，無効化するのがよいと思います．</a:t>
            </a:r>
            <a:endParaRPr kumimoji="1" lang="en-US" altLang="ja-JP" sz="2000" dirty="0" smtClean="0"/>
          </a:p>
          <a:p>
            <a:endParaRPr lang="en-US" altLang="ja-JP" sz="2000" dirty="0"/>
          </a:p>
          <a:p>
            <a:r>
              <a:rPr kumimoji="1" lang="ja-JP" altLang="en-US" sz="2000" dirty="0" smtClean="0"/>
              <a:t>まぁ，氏名の区切りとかで全角スペースを強要する残念なサイトとかもありますが．</a:t>
            </a:r>
            <a:r>
              <a:rPr kumimoji="1" lang="en-US" altLang="ja-JP" sz="2000" dirty="0" err="1" smtClean="0"/>
              <a:t>orz</a:t>
            </a:r>
            <a:endParaRPr kumimoji="1" lang="ja-JP" altLang="en-US" sz="2000" dirty="0"/>
          </a:p>
        </p:txBody>
      </p:sp>
    </p:spTree>
    <p:extLst>
      <p:ext uri="{BB962C8B-B14F-4D97-AF65-F5344CB8AC3E}">
        <p14:creationId xmlns:p14="http://schemas.microsoft.com/office/powerpoint/2010/main" val="41813721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コメントの例</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34</a:t>
            </a:fld>
            <a:endParaRPr kumimoji="1" lang="ja-JP" altLang="en-US"/>
          </a:p>
        </p:txBody>
      </p:sp>
      <p:sp>
        <p:nvSpPr>
          <p:cNvPr id="5" name="テキスト ボックス 4"/>
          <p:cNvSpPr txBox="1"/>
          <p:nvPr/>
        </p:nvSpPr>
        <p:spPr>
          <a:xfrm>
            <a:off x="725927" y="1390602"/>
            <a:ext cx="7261924" cy="4401205"/>
          </a:xfrm>
          <a:prstGeom prst="rect">
            <a:avLst/>
          </a:prstGeom>
          <a:solidFill>
            <a:schemeClr val="bg1"/>
          </a:solidFill>
          <a:ln>
            <a:solidFill>
              <a:schemeClr val="dk1"/>
            </a:solidFill>
          </a:ln>
        </p:spPr>
        <p:txBody>
          <a:bodyPr wrap="none" rtlCol="0">
            <a:spAutoFit/>
          </a:bodyPr>
          <a:lstStyle/>
          <a:p>
            <a:r>
              <a:rPr lang="en-US" altLang="ja-JP" sz="2000" dirty="0">
                <a:solidFill>
                  <a:srgbClr val="FF0000"/>
                </a:solidFill>
                <a:latin typeface="Courier New" panose="02070309020205020404" pitchFamily="49" charset="0"/>
                <a:cs typeface="Courier New" panose="02070309020205020404" pitchFamily="49" charset="0"/>
              </a:rPr>
              <a:t>/* </a:t>
            </a:r>
            <a:endParaRPr lang="en-US" altLang="ja-JP" sz="2000" dirty="0" smtClean="0">
              <a:solidFill>
                <a:srgbClr val="FF0000"/>
              </a:solidFill>
              <a:latin typeface="Courier New" panose="02070309020205020404" pitchFamily="49" charset="0"/>
              <a:cs typeface="Courier New" panose="02070309020205020404" pitchFamily="49" charset="0"/>
            </a:endParaRPr>
          </a:p>
          <a:p>
            <a:r>
              <a:rPr lang="ja-JP" altLang="en-US" sz="2000" dirty="0" smtClean="0">
                <a:solidFill>
                  <a:srgbClr val="FF0000"/>
                </a:solidFill>
                <a:latin typeface="Courier New" panose="02070309020205020404" pitchFamily="49" charset="0"/>
                <a:cs typeface="Courier New" panose="02070309020205020404" pitchFamily="49" charset="0"/>
              </a:rPr>
              <a:t>平均値</a:t>
            </a:r>
            <a:r>
              <a:rPr lang="ja-JP" altLang="en-US" sz="2000" dirty="0">
                <a:solidFill>
                  <a:srgbClr val="FF0000"/>
                </a:solidFill>
                <a:latin typeface="Courier New" panose="02070309020205020404" pitchFamily="49" charset="0"/>
                <a:cs typeface="Courier New" panose="02070309020205020404" pitchFamily="49" charset="0"/>
              </a:rPr>
              <a:t>を計算 </a:t>
            </a:r>
            <a:endParaRPr lang="en-US" altLang="ja-JP" sz="2000" dirty="0" smtClean="0">
              <a:solidFill>
                <a:srgbClr val="FF0000"/>
              </a:solidFill>
              <a:latin typeface="Courier New" panose="02070309020205020404" pitchFamily="49" charset="0"/>
              <a:cs typeface="Courier New" panose="02070309020205020404" pitchFamily="49" charset="0"/>
            </a:endParaRPr>
          </a:p>
          <a:p>
            <a:r>
              <a:rPr lang="en-US" altLang="ja-JP" sz="2000" dirty="0" smtClean="0">
                <a:solidFill>
                  <a:srgbClr val="FF0000"/>
                </a:solidFill>
                <a:latin typeface="Courier New" panose="02070309020205020404" pitchFamily="49" charset="0"/>
                <a:cs typeface="Courier New" panose="02070309020205020404" pitchFamily="49" charset="0"/>
              </a:rPr>
              <a:t>Author: kaiya</a:t>
            </a:r>
          </a:p>
          <a:p>
            <a:r>
              <a:rPr lang="en-US" altLang="ja-JP" sz="2000" dirty="0" smtClean="0">
                <a:solidFill>
                  <a:srgbClr val="FF0000"/>
                </a:solidFill>
                <a:latin typeface="Courier New" panose="02070309020205020404" pitchFamily="49" charset="0"/>
                <a:cs typeface="Courier New" panose="02070309020205020404" pitchFamily="49" charset="0"/>
              </a:rPr>
              <a:t>Date: 18/10/2014</a:t>
            </a:r>
          </a:p>
          <a:p>
            <a:r>
              <a:rPr lang="en-US" altLang="ja-JP" sz="2000" dirty="0" smtClean="0">
                <a:solidFill>
                  <a:srgbClr val="FF0000"/>
                </a:solidFill>
                <a:latin typeface="Courier New" panose="02070309020205020404" pitchFamily="49" charset="0"/>
                <a:cs typeface="Courier New" panose="02070309020205020404" pitchFamily="49" charset="0"/>
              </a:rPr>
              <a:t>*/</a:t>
            </a:r>
            <a:endParaRPr kumimoji="1" lang="en-US" altLang="ja-JP" sz="2000" dirty="0" smtClean="0">
              <a:latin typeface="Courier New" panose="02070309020205020404" pitchFamily="49" charset="0"/>
              <a:cs typeface="Courier New" panose="02070309020205020404" pitchFamily="49" charset="0"/>
            </a:endParaRPr>
          </a:p>
          <a:p>
            <a:r>
              <a:rPr kumimoji="1" lang="en-US" altLang="ja-JP" sz="2000" dirty="0" smtClean="0">
                <a:latin typeface="Courier New" panose="02070309020205020404" pitchFamily="49" charset="0"/>
                <a:cs typeface="Courier New" panose="02070309020205020404" pitchFamily="49" charset="0"/>
              </a:rPr>
              <a:t>#</a:t>
            </a:r>
            <a:r>
              <a:rPr lang="en-US" altLang="ja-JP" sz="2000" dirty="0" smtClean="0">
                <a:latin typeface="Courier New" panose="02070309020205020404" pitchFamily="49" charset="0"/>
                <a:cs typeface="Courier New" panose="02070309020205020404" pitchFamily="49" charset="0"/>
              </a:rPr>
              <a:t>include &lt;</a:t>
            </a:r>
            <a:r>
              <a:rPr lang="en-US" altLang="ja-JP" sz="2000" dirty="0" err="1" smtClean="0">
                <a:latin typeface="Courier New" panose="02070309020205020404" pitchFamily="49" charset="0"/>
                <a:cs typeface="Courier New" panose="02070309020205020404" pitchFamily="49" charset="0"/>
              </a:rPr>
              <a:t>stdio.h</a:t>
            </a:r>
            <a:r>
              <a:rPr lang="en-US" altLang="ja-JP" sz="2000" dirty="0" smtClean="0">
                <a:latin typeface="Courier New" panose="02070309020205020404" pitchFamily="49" charset="0"/>
                <a:cs typeface="Courier New" panose="02070309020205020404" pitchFamily="49" charset="0"/>
              </a:rPr>
              <a:t>&gt;</a:t>
            </a:r>
          </a:p>
          <a:p>
            <a:endParaRPr kumimoji="1" lang="en-US" altLang="ja-JP" sz="2000" dirty="0">
              <a:latin typeface="Courier New" panose="02070309020205020404" pitchFamily="49" charset="0"/>
              <a:cs typeface="Courier New" panose="02070309020205020404" pitchFamily="49" charset="0"/>
            </a:endParaRPr>
          </a:p>
          <a:p>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main(void)</a:t>
            </a:r>
            <a:r>
              <a:rPr kumimoji="1" lang="en-US" altLang="ja-JP" sz="2000" dirty="0" smtClean="0">
                <a:latin typeface="Courier New" panose="02070309020205020404" pitchFamily="49" charset="0"/>
                <a:cs typeface="Courier New" panose="02070309020205020404" pitchFamily="49" charset="0"/>
              </a:rPr>
              <a:t>{</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float x, y;</a:t>
            </a:r>
            <a:r>
              <a:rPr lang="ja-JP" altLang="en-US" sz="2000" dirty="0">
                <a:latin typeface="Courier New" panose="02070309020205020404" pitchFamily="49" charset="0"/>
                <a:cs typeface="Courier New" panose="02070309020205020404" pitchFamily="49" charset="0"/>
              </a:rPr>
              <a:t> </a:t>
            </a:r>
            <a:r>
              <a:rPr lang="en-US" altLang="ja-JP" sz="2000" dirty="0" smtClean="0">
                <a:solidFill>
                  <a:srgbClr val="FF0000"/>
                </a:solidFill>
                <a:latin typeface="Courier New" panose="02070309020205020404" pitchFamily="49" charset="0"/>
                <a:cs typeface="Courier New" panose="02070309020205020404" pitchFamily="49" charset="0"/>
              </a:rPr>
              <a:t>// float</a:t>
            </a:r>
            <a:r>
              <a:rPr lang="ja-JP" altLang="en-US" sz="2000" dirty="0" smtClean="0">
                <a:solidFill>
                  <a:srgbClr val="FF0000"/>
                </a:solidFill>
                <a:latin typeface="Courier New" panose="02070309020205020404" pitchFamily="49" charset="0"/>
                <a:cs typeface="Courier New" panose="02070309020205020404" pitchFamily="49" charset="0"/>
              </a:rPr>
              <a:t>は精度が悪いのでお勧めしません</a:t>
            </a:r>
            <a:endParaRPr kumimoji="1" lang="en-US" altLang="ja-JP" sz="2000" dirty="0">
              <a:solidFill>
                <a:srgbClr val="FF0000"/>
              </a:solidFill>
              <a:latin typeface="Courier New" panose="02070309020205020404" pitchFamily="49" charset="0"/>
              <a:cs typeface="Courier New" panose="02070309020205020404" pitchFamily="49" charset="0"/>
            </a:endParaRPr>
          </a:p>
          <a:p>
            <a:r>
              <a:rPr lang="en-US" altLang="ja-JP" sz="2000" dirty="0" smtClean="0">
                <a:latin typeface="Courier New" panose="02070309020205020404" pitchFamily="49" charset="0"/>
                <a:cs typeface="Courier New" panose="02070309020205020404" pitchFamily="49" charset="0"/>
              </a:rPr>
              <a:t>  x = 15.0;</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y = 32.0;</a:t>
            </a:r>
          </a:p>
          <a:p>
            <a:r>
              <a:rPr kumimoji="1" lang="en-US" altLang="ja-JP" sz="2000" dirty="0">
                <a:latin typeface="Courier New" panose="02070309020205020404" pitchFamily="49" charset="0"/>
                <a:cs typeface="Courier New" panose="02070309020205020404" pitchFamily="49" charset="0"/>
              </a:rPr>
              <a:t> </a:t>
            </a:r>
            <a:r>
              <a:rPr lang="en-US" altLang="ja-JP" sz="2000" dirty="0">
                <a:latin typeface="Courier New" panose="02070309020205020404" pitchFamily="49" charset="0"/>
                <a:cs typeface="Courier New" panose="02070309020205020404" pitchFamily="49" charset="0"/>
              </a:rPr>
              <a:t> </a:t>
            </a:r>
            <a:r>
              <a:rPr lang="en-US" altLang="ja-JP" sz="2000" dirty="0" err="1">
                <a:latin typeface="Courier New" panose="02070309020205020404" pitchFamily="49" charset="0"/>
                <a:cs typeface="Courier New" panose="02070309020205020404" pitchFamily="49" charset="0"/>
              </a:rPr>
              <a:t>printf</a:t>
            </a:r>
            <a:r>
              <a:rPr lang="en-US" altLang="ja-JP" sz="2000" dirty="0" smtClean="0">
                <a:latin typeface="Courier New" panose="02070309020205020404" pitchFamily="49" charset="0"/>
                <a:cs typeface="Courier New" panose="02070309020205020404" pitchFamily="49" charset="0"/>
              </a:rPr>
              <a:t>(“%0.1f\n”, </a:t>
            </a:r>
            <a:r>
              <a:rPr lang="en-US" altLang="ja-JP" sz="2000" dirty="0">
                <a:latin typeface="Courier New" panose="02070309020205020404" pitchFamily="49" charset="0"/>
                <a:cs typeface="Courier New" panose="02070309020205020404" pitchFamily="49" charset="0"/>
              </a:rPr>
              <a:t>(</a:t>
            </a:r>
            <a:r>
              <a:rPr kumimoji="1" lang="en-US" altLang="ja-JP" sz="2000" dirty="0" err="1" smtClean="0">
                <a:latin typeface="Courier New" panose="02070309020205020404" pitchFamily="49" charset="0"/>
                <a:cs typeface="Courier New" panose="02070309020205020404" pitchFamily="49" charset="0"/>
              </a:rPr>
              <a:t>x+y</a:t>
            </a:r>
            <a:r>
              <a:rPr kumimoji="1" lang="en-US" altLang="ja-JP" sz="2000" dirty="0" smtClean="0">
                <a:latin typeface="Courier New" panose="02070309020205020404" pitchFamily="49" charset="0"/>
                <a:cs typeface="Courier New" panose="02070309020205020404" pitchFamily="49" charset="0"/>
              </a:rPr>
              <a:t>)/2);</a:t>
            </a:r>
          </a:p>
          <a:p>
            <a:r>
              <a:rPr lang="ja-JP" altLang="en-US" sz="2000" dirty="0">
                <a:latin typeface="Courier New" panose="02070309020205020404" pitchFamily="49" charset="0"/>
                <a:cs typeface="Courier New" panose="02070309020205020404" pitchFamily="49" charset="0"/>
              </a:rPr>
              <a:t> </a:t>
            </a:r>
            <a:r>
              <a:rPr kumimoji="1" lang="ja-JP" altLang="en-US" sz="2000" dirty="0" smtClean="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return 0;</a:t>
            </a:r>
          </a:p>
          <a:p>
            <a:r>
              <a:rPr kumimoji="1" lang="en-US" altLang="ja-JP" sz="2000" dirty="0">
                <a:latin typeface="Courier New" panose="02070309020205020404" pitchFamily="49" charset="0"/>
                <a:cs typeface="Courier New" panose="02070309020205020404" pitchFamily="49" charset="0"/>
              </a:rPr>
              <a:t>}</a:t>
            </a:r>
            <a:endParaRPr kumimoji="1" lang="ja-JP" altLang="en-US" sz="20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244973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プログラムの空白や改行について</a:t>
            </a:r>
            <a:endParaRPr kumimoji="1" lang="ja-JP" altLang="en-US" dirty="0"/>
          </a:p>
        </p:txBody>
      </p:sp>
      <p:sp>
        <p:nvSpPr>
          <p:cNvPr id="5" name="コンテンツ プレースホルダー 4"/>
          <p:cNvSpPr>
            <a:spLocks noGrp="1"/>
          </p:cNvSpPr>
          <p:nvPr>
            <p:ph idx="1"/>
          </p:nvPr>
        </p:nvSpPr>
        <p:spPr>
          <a:xfrm>
            <a:off x="628650" y="1202077"/>
            <a:ext cx="7886700" cy="1649980"/>
          </a:xfrm>
        </p:spPr>
        <p:txBody>
          <a:bodyPr>
            <a:normAutofit fontScale="77500" lnSpcReduction="20000"/>
          </a:bodyPr>
          <a:lstStyle/>
          <a:p>
            <a:pPr>
              <a:lnSpc>
                <a:spcPct val="110000"/>
              </a:lnSpc>
            </a:pPr>
            <a:r>
              <a:rPr kumimoji="1" lang="en-US" altLang="ja-JP" dirty="0" smtClean="0"/>
              <a:t># </a:t>
            </a:r>
            <a:r>
              <a:rPr kumimoji="1" lang="ja-JP" altLang="en-US" dirty="0" smtClean="0"/>
              <a:t>で始まる行を除き，プログラムは改行や空白は自由に入れてかまいません．</a:t>
            </a:r>
            <a:endParaRPr kumimoji="1" lang="en-US" altLang="ja-JP" dirty="0" smtClean="0"/>
          </a:p>
          <a:p>
            <a:pPr>
              <a:lnSpc>
                <a:spcPct val="110000"/>
              </a:lnSpc>
            </a:pPr>
            <a:r>
              <a:rPr lang="en-US" altLang="ja-JP" dirty="0" smtClean="0"/>
              <a:t>// </a:t>
            </a:r>
            <a:r>
              <a:rPr lang="ja-JP" altLang="en-US" dirty="0" smtClean="0"/>
              <a:t>でコメントがある行も注意してください．</a:t>
            </a:r>
            <a:endParaRPr lang="en-US" altLang="ja-JP" dirty="0" smtClean="0"/>
          </a:p>
          <a:p>
            <a:pPr>
              <a:lnSpc>
                <a:spcPct val="110000"/>
              </a:lnSpc>
            </a:pPr>
            <a:r>
              <a:rPr kumimoji="1" lang="ja-JP" altLang="en-US" dirty="0" smtClean="0"/>
              <a:t>以下は同じプログラムですが，読みにくい右はお勧めしません．</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35</a:t>
            </a:fld>
            <a:endParaRPr kumimoji="1" lang="ja-JP" altLang="en-US"/>
          </a:p>
        </p:txBody>
      </p:sp>
      <p:sp>
        <p:nvSpPr>
          <p:cNvPr id="6" name="テキスト ボックス 5"/>
          <p:cNvSpPr txBox="1"/>
          <p:nvPr/>
        </p:nvSpPr>
        <p:spPr>
          <a:xfrm>
            <a:off x="386239" y="2935824"/>
            <a:ext cx="4185761" cy="3170099"/>
          </a:xfrm>
          <a:prstGeom prst="rect">
            <a:avLst/>
          </a:prstGeom>
          <a:noFill/>
          <a:ln>
            <a:solidFill>
              <a:schemeClr val="dk1"/>
            </a:solidFill>
          </a:ln>
        </p:spPr>
        <p:txBody>
          <a:bodyPr wrap="none" rtlCol="0">
            <a:spAutoFit/>
          </a:bodyPr>
          <a:lstStyle/>
          <a:p>
            <a:r>
              <a:rPr kumimoji="1" lang="en-US" altLang="ja-JP" sz="2000" dirty="0" smtClean="0">
                <a:latin typeface="Courier New" panose="02070309020205020404" pitchFamily="49" charset="0"/>
                <a:cs typeface="Courier New" panose="02070309020205020404" pitchFamily="49" charset="0"/>
              </a:rPr>
              <a:t>#</a:t>
            </a:r>
            <a:r>
              <a:rPr lang="en-US" altLang="ja-JP" sz="2000" dirty="0" smtClean="0">
                <a:latin typeface="Courier New" panose="02070309020205020404" pitchFamily="49" charset="0"/>
                <a:cs typeface="Courier New" panose="02070309020205020404" pitchFamily="49" charset="0"/>
              </a:rPr>
              <a:t>include &lt;</a:t>
            </a:r>
            <a:r>
              <a:rPr lang="en-US" altLang="ja-JP" sz="2000" dirty="0" err="1" smtClean="0">
                <a:latin typeface="Courier New" panose="02070309020205020404" pitchFamily="49" charset="0"/>
                <a:cs typeface="Courier New" panose="02070309020205020404" pitchFamily="49" charset="0"/>
              </a:rPr>
              <a:t>stdio.h</a:t>
            </a:r>
            <a:r>
              <a:rPr lang="en-US" altLang="ja-JP" sz="2000" dirty="0" smtClean="0">
                <a:latin typeface="Courier New" panose="02070309020205020404" pitchFamily="49" charset="0"/>
                <a:cs typeface="Courier New" panose="02070309020205020404" pitchFamily="49" charset="0"/>
              </a:rPr>
              <a:t>&gt;</a:t>
            </a:r>
          </a:p>
          <a:p>
            <a:endParaRPr kumimoji="1" lang="en-US" altLang="ja-JP" sz="2000" dirty="0">
              <a:latin typeface="Courier New" panose="02070309020205020404" pitchFamily="49" charset="0"/>
              <a:cs typeface="Courier New" panose="02070309020205020404" pitchFamily="49" charset="0"/>
            </a:endParaRPr>
          </a:p>
          <a:p>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main(void)</a:t>
            </a:r>
          </a:p>
          <a:p>
            <a:r>
              <a:rPr kumimoji="1" lang="en-US" altLang="ja-JP" sz="2000" dirty="0" smtClean="0">
                <a:latin typeface="Courier New" panose="02070309020205020404" pitchFamily="49" charset="0"/>
                <a:cs typeface="Courier New" panose="02070309020205020404" pitchFamily="49" charset="0"/>
              </a:rPr>
              <a:t>{</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a:t>
            </a:r>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x, y;</a:t>
            </a:r>
            <a:endParaRPr kumimoji="1" lang="en-US" altLang="ja-JP" sz="2000" dirty="0">
              <a:latin typeface="Courier New" panose="02070309020205020404" pitchFamily="49" charset="0"/>
              <a:cs typeface="Courier New" panose="02070309020205020404" pitchFamily="49" charset="0"/>
            </a:endParaRPr>
          </a:p>
          <a:p>
            <a:r>
              <a:rPr lang="en-US" altLang="ja-JP" sz="2000" dirty="0" smtClean="0">
                <a:latin typeface="Courier New" panose="02070309020205020404" pitchFamily="49" charset="0"/>
                <a:cs typeface="Courier New" panose="02070309020205020404" pitchFamily="49" charset="0"/>
              </a:rPr>
              <a:t>  x = 15;</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y = 32;</a:t>
            </a:r>
          </a:p>
          <a:p>
            <a:r>
              <a:rPr kumimoji="1" lang="en-US" altLang="ja-JP" sz="2000" dirty="0">
                <a:latin typeface="Courier New" panose="02070309020205020404" pitchFamily="49" charset="0"/>
                <a:cs typeface="Courier New" panose="02070309020205020404" pitchFamily="49" charset="0"/>
              </a:rPr>
              <a:t> </a:t>
            </a:r>
            <a:r>
              <a:rPr lang="en-US" altLang="ja-JP" sz="2000" dirty="0">
                <a:latin typeface="Courier New" panose="02070309020205020404" pitchFamily="49" charset="0"/>
                <a:cs typeface="Courier New" panose="02070309020205020404" pitchFamily="49" charset="0"/>
              </a:rPr>
              <a:t> </a:t>
            </a:r>
            <a:r>
              <a:rPr lang="en-US" altLang="ja-JP" sz="2000" dirty="0" err="1">
                <a:latin typeface="Courier New" panose="02070309020205020404" pitchFamily="49" charset="0"/>
                <a:cs typeface="Courier New" panose="02070309020205020404" pitchFamily="49" charset="0"/>
              </a:rPr>
              <a:t>printf</a:t>
            </a:r>
            <a:r>
              <a:rPr lang="en-US" altLang="ja-JP" sz="2000" dirty="0">
                <a:latin typeface="Courier New" panose="02070309020205020404" pitchFamily="49" charset="0"/>
                <a:cs typeface="Courier New" panose="02070309020205020404" pitchFamily="49" charset="0"/>
              </a:rPr>
              <a:t>("%d\n", (</a:t>
            </a:r>
            <a:r>
              <a:rPr lang="en-US" altLang="ja-JP" sz="2000" dirty="0" err="1">
                <a:latin typeface="Courier New" panose="02070309020205020404" pitchFamily="49" charset="0"/>
                <a:cs typeface="Courier New" panose="02070309020205020404" pitchFamily="49" charset="0"/>
              </a:rPr>
              <a:t>x+y</a:t>
            </a:r>
            <a:r>
              <a:rPr lang="en-US" altLang="ja-JP" sz="2000" dirty="0">
                <a:latin typeface="Courier New" panose="02070309020205020404" pitchFamily="49" charset="0"/>
                <a:cs typeface="Courier New" panose="02070309020205020404" pitchFamily="49" charset="0"/>
              </a:rPr>
              <a:t>)/2</a:t>
            </a:r>
            <a:r>
              <a:rPr lang="en-US" altLang="ja-JP" sz="2000" dirty="0" smtClean="0">
                <a:latin typeface="Courier New" panose="02070309020205020404" pitchFamily="49" charset="0"/>
                <a:cs typeface="Courier New" panose="02070309020205020404" pitchFamily="49" charset="0"/>
              </a:rPr>
              <a:t>);</a:t>
            </a:r>
          </a:p>
          <a:p>
            <a:r>
              <a:rPr lang="en-US" altLang="ja-JP" sz="2000" dirty="0" smtClean="0">
                <a:latin typeface="Courier New" panose="02070309020205020404" pitchFamily="49" charset="0"/>
                <a:cs typeface="Courier New" panose="02070309020205020404" pitchFamily="49" charset="0"/>
              </a:rPr>
              <a:t>  return 0;</a:t>
            </a:r>
          </a:p>
          <a:p>
            <a:r>
              <a:rPr kumimoji="1" lang="en-US" altLang="ja-JP" sz="2000" dirty="0">
                <a:latin typeface="Courier New" panose="02070309020205020404" pitchFamily="49" charset="0"/>
                <a:cs typeface="Courier New" panose="02070309020205020404" pitchFamily="49" charset="0"/>
              </a:rPr>
              <a:t>}</a:t>
            </a:r>
            <a:endParaRPr kumimoji="1" lang="ja-JP" altLang="en-US" sz="2000" dirty="0">
              <a:latin typeface="Courier New" panose="02070309020205020404" pitchFamily="49" charset="0"/>
              <a:cs typeface="Courier New" panose="02070309020205020404" pitchFamily="49" charset="0"/>
            </a:endParaRPr>
          </a:p>
        </p:txBody>
      </p:sp>
      <p:sp>
        <p:nvSpPr>
          <p:cNvPr id="7" name="テキスト ボックス 6"/>
          <p:cNvSpPr txBox="1"/>
          <p:nvPr/>
        </p:nvSpPr>
        <p:spPr>
          <a:xfrm>
            <a:off x="3069185" y="3724253"/>
            <a:ext cx="5262979" cy="1015663"/>
          </a:xfrm>
          <a:prstGeom prst="rect">
            <a:avLst/>
          </a:prstGeom>
          <a:solidFill>
            <a:schemeClr val="bg1"/>
          </a:solidFill>
          <a:ln>
            <a:solidFill>
              <a:schemeClr val="dk1"/>
            </a:solidFill>
          </a:ln>
        </p:spPr>
        <p:txBody>
          <a:bodyPr wrap="none" rtlCol="0">
            <a:spAutoFit/>
          </a:bodyPr>
          <a:lstStyle/>
          <a:p>
            <a:r>
              <a:rPr kumimoji="1" lang="en-US" altLang="ja-JP" sz="2000" dirty="0" smtClean="0">
                <a:latin typeface="Courier New" panose="02070309020205020404" pitchFamily="49" charset="0"/>
                <a:cs typeface="Courier New" panose="02070309020205020404" pitchFamily="49" charset="0"/>
              </a:rPr>
              <a:t>#</a:t>
            </a:r>
            <a:r>
              <a:rPr lang="en-US" altLang="ja-JP" sz="2000" dirty="0" smtClean="0">
                <a:latin typeface="Courier New" panose="02070309020205020404" pitchFamily="49" charset="0"/>
                <a:cs typeface="Courier New" panose="02070309020205020404" pitchFamily="49" charset="0"/>
              </a:rPr>
              <a:t>include &lt;</a:t>
            </a:r>
            <a:r>
              <a:rPr lang="en-US" altLang="ja-JP" sz="2000" dirty="0" err="1" smtClean="0">
                <a:latin typeface="Courier New" panose="02070309020205020404" pitchFamily="49" charset="0"/>
                <a:cs typeface="Courier New" panose="02070309020205020404" pitchFamily="49" charset="0"/>
              </a:rPr>
              <a:t>stdio.h</a:t>
            </a:r>
            <a:r>
              <a:rPr lang="en-US" altLang="ja-JP" sz="2000" dirty="0" smtClean="0">
                <a:latin typeface="Courier New" panose="02070309020205020404" pitchFamily="49" charset="0"/>
                <a:cs typeface="Courier New" panose="02070309020205020404" pitchFamily="49" charset="0"/>
              </a:rPr>
              <a:t>&gt;</a:t>
            </a:r>
            <a:endParaRPr kumimoji="1" lang="en-US" altLang="ja-JP" sz="2000" dirty="0">
              <a:latin typeface="Courier New" panose="02070309020205020404" pitchFamily="49" charset="0"/>
              <a:cs typeface="Courier New" panose="02070309020205020404" pitchFamily="49" charset="0"/>
            </a:endParaRPr>
          </a:p>
          <a:p>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main(void)</a:t>
            </a:r>
            <a:r>
              <a:rPr kumimoji="1" lang="en-US" altLang="ja-JP" sz="2000" dirty="0" smtClean="0">
                <a:latin typeface="Courier New" panose="02070309020205020404" pitchFamily="49" charset="0"/>
                <a:cs typeface="Courier New" panose="02070309020205020404" pitchFamily="49" charset="0"/>
              </a:rPr>
              <a:t>{</a:t>
            </a:r>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a:t>
            </a:r>
            <a:r>
              <a:rPr lang="en-US" altLang="ja-JP" sz="2000" dirty="0" err="1" smtClean="0">
                <a:latin typeface="Courier New" panose="02070309020205020404" pitchFamily="49" charset="0"/>
                <a:cs typeface="Courier New" panose="02070309020205020404" pitchFamily="49" charset="0"/>
              </a:rPr>
              <a:t>x,y;x</a:t>
            </a:r>
            <a:r>
              <a:rPr lang="en-US" altLang="ja-JP" sz="2000" dirty="0" smtClean="0">
                <a:latin typeface="Courier New" panose="02070309020205020404" pitchFamily="49" charset="0"/>
                <a:cs typeface="Courier New" panose="02070309020205020404" pitchFamily="49" charset="0"/>
              </a:rPr>
              <a:t>=15;y=32;</a:t>
            </a:r>
          </a:p>
          <a:p>
            <a:r>
              <a:rPr lang="en-US" altLang="ja-JP" sz="2000" dirty="0" err="1" smtClean="0">
                <a:latin typeface="Courier New" panose="02070309020205020404" pitchFamily="49" charset="0"/>
                <a:cs typeface="Courier New" panose="02070309020205020404" pitchFamily="49" charset="0"/>
              </a:rPr>
              <a:t>printf</a:t>
            </a:r>
            <a:r>
              <a:rPr lang="en-US" altLang="ja-JP" sz="2000" dirty="0">
                <a:latin typeface="Courier New" panose="02070309020205020404" pitchFamily="49" charset="0"/>
                <a:cs typeface="Courier New" panose="02070309020205020404" pitchFamily="49" charset="0"/>
              </a:rPr>
              <a:t>("%d\n</a:t>
            </a:r>
            <a:r>
              <a:rPr lang="en-US" altLang="ja-JP" sz="2000" dirty="0" smtClean="0">
                <a:latin typeface="Courier New" panose="02070309020205020404" pitchFamily="49" charset="0"/>
                <a:cs typeface="Courier New" panose="02070309020205020404" pitchFamily="49" charset="0"/>
              </a:rPr>
              <a:t>",(</a:t>
            </a:r>
            <a:r>
              <a:rPr lang="en-US" altLang="ja-JP" sz="2000" dirty="0" err="1">
                <a:latin typeface="Courier New" panose="02070309020205020404" pitchFamily="49" charset="0"/>
                <a:cs typeface="Courier New" panose="02070309020205020404" pitchFamily="49" charset="0"/>
              </a:rPr>
              <a:t>x+y</a:t>
            </a:r>
            <a:r>
              <a:rPr lang="en-US" altLang="ja-JP" sz="2000" dirty="0">
                <a:latin typeface="Courier New" panose="02070309020205020404" pitchFamily="49" charset="0"/>
                <a:cs typeface="Courier New" panose="02070309020205020404" pitchFamily="49" charset="0"/>
              </a:rPr>
              <a:t>)/2</a:t>
            </a:r>
            <a:r>
              <a:rPr lang="en-US" altLang="ja-JP" sz="2000" dirty="0" smtClean="0">
                <a:latin typeface="Courier New" panose="02070309020205020404" pitchFamily="49" charset="0"/>
                <a:cs typeface="Courier New" panose="02070309020205020404" pitchFamily="49" charset="0"/>
              </a:rPr>
              <a:t>);return 0;</a:t>
            </a:r>
            <a:r>
              <a:rPr kumimoji="1" lang="en-US" altLang="ja-JP" sz="2000" dirty="0" smtClean="0">
                <a:latin typeface="Courier New" panose="02070309020205020404" pitchFamily="49" charset="0"/>
                <a:cs typeface="Courier New" panose="02070309020205020404" pitchFamily="49" charset="0"/>
              </a:rPr>
              <a:t>}</a:t>
            </a:r>
            <a:endParaRPr kumimoji="1" lang="ja-JP" altLang="en-US" sz="20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0047819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演習</a:t>
            </a:r>
            <a:r>
              <a:rPr lang="ja-JP" altLang="en-US" dirty="0" smtClean="0"/>
              <a:t>問題</a:t>
            </a:r>
            <a:r>
              <a:rPr lang="en-US" altLang="ja-JP" dirty="0" smtClean="0"/>
              <a:t>2</a:t>
            </a:r>
            <a:endParaRPr kumimoji="1" lang="ja-JP" altLang="en-US" dirty="0"/>
          </a:p>
        </p:txBody>
      </p:sp>
      <p:sp>
        <p:nvSpPr>
          <p:cNvPr id="3" name="コンテンツ プレースホルダー 2"/>
          <p:cNvSpPr>
            <a:spLocks noGrp="1"/>
          </p:cNvSpPr>
          <p:nvPr>
            <p:ph idx="1"/>
          </p:nvPr>
        </p:nvSpPr>
        <p:spPr>
          <a:xfrm>
            <a:off x="628650" y="1202076"/>
            <a:ext cx="7886700" cy="2650856"/>
          </a:xfrm>
        </p:spPr>
        <p:txBody>
          <a:bodyPr>
            <a:normAutofit fontScale="92500" lnSpcReduction="20000"/>
          </a:bodyPr>
          <a:lstStyle/>
          <a:p>
            <a:pPr>
              <a:lnSpc>
                <a:spcPct val="110000"/>
              </a:lnSpc>
            </a:pPr>
            <a:r>
              <a:rPr kumimoji="1" lang="ja-JP" altLang="en-US" dirty="0" smtClean="0"/>
              <a:t>半径を整数値でキーボードから入力すると，おおよその円の面積と円周の長さを表示するプログラムを作成せよ．</a:t>
            </a:r>
            <a:endParaRPr kumimoji="1" lang="en-US" altLang="ja-JP" dirty="0" smtClean="0"/>
          </a:p>
          <a:p>
            <a:pPr>
              <a:lnSpc>
                <a:spcPct val="110000"/>
              </a:lnSpc>
            </a:pPr>
            <a:r>
              <a:rPr lang="ja-JP" altLang="en-US" dirty="0" smtClean="0"/>
              <a:t>円周率は「</a:t>
            </a:r>
            <a:r>
              <a:rPr lang="en-US" altLang="ja-JP" dirty="0" smtClean="0"/>
              <a:t>3</a:t>
            </a:r>
            <a:r>
              <a:rPr lang="ja-JP" altLang="en-US" dirty="0" smtClean="0"/>
              <a:t>」を利用せよ．</a:t>
            </a:r>
            <a:r>
              <a:rPr lang="en-US" altLang="ja-JP" dirty="0" smtClean="0"/>
              <a:t>(</a:t>
            </a:r>
            <a:r>
              <a:rPr lang="ja-JP" altLang="en-US" dirty="0" smtClean="0"/>
              <a:t>「おおよそ」ゆえ</a:t>
            </a:r>
            <a:r>
              <a:rPr lang="en-US" altLang="ja-JP" dirty="0" smtClean="0"/>
              <a:t>)</a:t>
            </a:r>
            <a:endParaRPr kumimoji="1" lang="en-US" altLang="ja-JP" dirty="0" smtClean="0"/>
          </a:p>
          <a:p>
            <a:pPr>
              <a:lnSpc>
                <a:spcPct val="110000"/>
              </a:lnSpc>
            </a:pPr>
            <a:r>
              <a:rPr lang="ja-JP" altLang="en-US" dirty="0" smtClean="0"/>
              <a:t>ソースプログラム名は </a:t>
            </a:r>
            <a:r>
              <a:rPr lang="en-US" altLang="ja-JP" dirty="0" err="1" smtClean="0"/>
              <a:t>circle.c</a:t>
            </a:r>
            <a:r>
              <a:rPr lang="en-US" altLang="ja-JP" dirty="0" smtClean="0"/>
              <a:t> </a:t>
            </a:r>
            <a:r>
              <a:rPr lang="ja-JP" altLang="en-US" dirty="0" smtClean="0"/>
              <a:t>としてください．</a:t>
            </a:r>
            <a:endParaRPr lang="en-US" altLang="ja-JP" dirty="0" smtClean="0"/>
          </a:p>
          <a:p>
            <a:pPr>
              <a:lnSpc>
                <a:spcPct val="110000"/>
              </a:lnSpc>
            </a:pPr>
            <a:r>
              <a:rPr lang="en-US" altLang="ja-JP" dirty="0" err="1" smtClean="0"/>
              <a:t>dotcampus</a:t>
            </a:r>
            <a:r>
              <a:rPr lang="ja-JP" altLang="en-US" dirty="0" smtClean="0"/>
              <a:t>にアップしてね．</a:t>
            </a:r>
            <a:endParaRPr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36</a:t>
            </a:fld>
            <a:endParaRPr kumimoji="1" lang="ja-JP" altLang="en-US"/>
          </a:p>
        </p:txBody>
      </p:sp>
      <p:sp>
        <p:nvSpPr>
          <p:cNvPr id="5" name="メモ 4"/>
          <p:cNvSpPr/>
          <p:nvPr/>
        </p:nvSpPr>
        <p:spPr>
          <a:xfrm>
            <a:off x="846299" y="4376151"/>
            <a:ext cx="6691537" cy="2127637"/>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800" dirty="0" smtClean="0">
                <a:latin typeface="Courier New" panose="02070309020205020404" pitchFamily="49" charset="0"/>
                <a:cs typeface="Courier New" panose="02070309020205020404" pitchFamily="49" charset="0"/>
              </a:rPr>
              <a:t>$ cc </a:t>
            </a:r>
            <a:r>
              <a:rPr kumimoji="1" lang="en-US" altLang="ja-JP" sz="2800" dirty="0" smtClean="0">
                <a:latin typeface="Courier New" panose="02070309020205020404" pitchFamily="49" charset="0"/>
                <a:cs typeface="Courier New" panose="02070309020205020404" pitchFamily="49" charset="0"/>
              </a:rPr>
              <a:t>–o circle </a:t>
            </a:r>
            <a:r>
              <a:rPr lang="en-US" altLang="ja-JP" sz="2800" dirty="0" err="1" smtClean="0">
                <a:latin typeface="Courier New" panose="02070309020205020404" pitchFamily="49" charset="0"/>
                <a:cs typeface="Courier New" panose="02070309020205020404" pitchFamily="49" charset="0"/>
              </a:rPr>
              <a:t>circle</a:t>
            </a:r>
            <a:r>
              <a:rPr kumimoji="1" lang="en-US" altLang="ja-JP" sz="2800" dirty="0" err="1" smtClean="0">
                <a:latin typeface="Courier New" panose="02070309020205020404" pitchFamily="49" charset="0"/>
                <a:cs typeface="Courier New" panose="02070309020205020404" pitchFamily="49" charset="0"/>
              </a:rPr>
              <a:t>.c</a:t>
            </a:r>
            <a:endParaRPr kumimoji="1" lang="en-US" altLang="ja-JP" sz="2800" dirty="0" smtClean="0">
              <a:latin typeface="Courier New" panose="02070309020205020404" pitchFamily="49" charset="0"/>
              <a:cs typeface="Courier New" panose="02070309020205020404" pitchFamily="49" charset="0"/>
            </a:endParaRPr>
          </a:p>
          <a:p>
            <a:r>
              <a:rPr lang="en-US" altLang="ja-JP" sz="2800" dirty="0" smtClean="0">
                <a:latin typeface="Courier New" panose="02070309020205020404" pitchFamily="49" charset="0"/>
                <a:cs typeface="Courier New" panose="02070309020205020404" pitchFamily="49" charset="0"/>
              </a:rPr>
              <a:t>$ </a:t>
            </a:r>
            <a:r>
              <a:rPr lang="en-US" altLang="ja-JP" sz="2800" smtClean="0">
                <a:latin typeface="Courier New" panose="02070309020205020404" pitchFamily="49" charset="0"/>
                <a:cs typeface="Courier New" panose="02070309020205020404" pitchFamily="49" charset="0"/>
              </a:rPr>
              <a:t>./circle</a:t>
            </a:r>
            <a:endParaRPr kumimoji="1" lang="en-US" altLang="ja-JP" sz="2800" dirty="0" smtClean="0">
              <a:latin typeface="Courier New" panose="02070309020205020404" pitchFamily="49" charset="0"/>
              <a:cs typeface="Courier New" panose="02070309020205020404" pitchFamily="49" charset="0"/>
            </a:endParaRPr>
          </a:p>
          <a:p>
            <a:r>
              <a:rPr lang="en-US" altLang="ja-JP" sz="2800" dirty="0" smtClean="0">
                <a:solidFill>
                  <a:srgbClr val="FF3300"/>
                </a:solidFill>
                <a:latin typeface="Courier New" panose="02070309020205020404" pitchFamily="49" charset="0"/>
                <a:cs typeface="Courier New" panose="02070309020205020404" pitchFamily="49" charset="0"/>
              </a:rPr>
              <a:t>5</a:t>
            </a:r>
          </a:p>
          <a:p>
            <a:r>
              <a:rPr lang="en-US" altLang="ja-JP" sz="2800" dirty="0" smtClean="0">
                <a:latin typeface="Courier New" panose="02070309020205020404" pitchFamily="49" charset="0"/>
                <a:cs typeface="Courier New" panose="02070309020205020404" pitchFamily="49" charset="0"/>
              </a:rPr>
              <a:t>area = 75 circumference = 30</a:t>
            </a:r>
          </a:p>
          <a:p>
            <a:r>
              <a:rPr lang="en-US" altLang="ja-JP" sz="2800" dirty="0" smtClean="0">
                <a:latin typeface="Courier New" panose="02070309020205020404" pitchFamily="49" charset="0"/>
                <a:cs typeface="Courier New" panose="02070309020205020404" pitchFamily="49" charset="0"/>
              </a:rPr>
              <a:t>$ </a:t>
            </a:r>
          </a:p>
        </p:txBody>
      </p:sp>
      <p:sp>
        <p:nvSpPr>
          <p:cNvPr id="6" name="テキスト ボックス 5"/>
          <p:cNvSpPr txBox="1"/>
          <p:nvPr/>
        </p:nvSpPr>
        <p:spPr>
          <a:xfrm>
            <a:off x="846300" y="3852932"/>
            <a:ext cx="3283271" cy="523220"/>
          </a:xfrm>
          <a:prstGeom prst="rect">
            <a:avLst/>
          </a:prstGeom>
          <a:noFill/>
        </p:spPr>
        <p:txBody>
          <a:bodyPr wrap="none" rtlCol="0">
            <a:spAutoFit/>
          </a:bodyPr>
          <a:lstStyle/>
          <a:p>
            <a:r>
              <a:rPr kumimoji="1" lang="ja-JP" altLang="en-US" sz="2800" dirty="0" smtClean="0"/>
              <a:t>期待される結果の例</a:t>
            </a:r>
            <a:endParaRPr kumimoji="1" lang="ja-JP" altLang="en-US" sz="2800" dirty="0"/>
          </a:p>
        </p:txBody>
      </p:sp>
      <p:sp>
        <p:nvSpPr>
          <p:cNvPr id="7" name="角丸四角形吹き出し 6"/>
          <p:cNvSpPr/>
          <p:nvPr/>
        </p:nvSpPr>
        <p:spPr>
          <a:xfrm>
            <a:off x="6460150" y="4158463"/>
            <a:ext cx="2155371" cy="1252616"/>
          </a:xfrm>
          <a:prstGeom prst="wedgeRoundRectCallout">
            <a:avLst>
              <a:gd name="adj1" fmla="val -288656"/>
              <a:gd name="adj2" fmla="val 56267"/>
              <a:gd name="adj3" fmla="val 16667"/>
            </a:avLst>
          </a:prstGeom>
          <a:solidFill>
            <a:srgbClr val="FFCCFF"/>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t>コレはユーザーが</a:t>
            </a:r>
            <a:endParaRPr kumimoji="1" lang="en-US" altLang="ja-JP" dirty="0" smtClean="0"/>
          </a:p>
          <a:p>
            <a:pPr algn="ctr"/>
            <a:r>
              <a:rPr lang="en-US" altLang="ja-JP" dirty="0" smtClean="0"/>
              <a:t>5</a:t>
            </a:r>
            <a:r>
              <a:rPr lang="ja-JP" altLang="en-US" dirty="0" smtClean="0"/>
              <a:t>と入力して，</a:t>
            </a:r>
            <a:endParaRPr lang="en-US" altLang="ja-JP" dirty="0" smtClean="0"/>
          </a:p>
          <a:p>
            <a:pPr algn="ctr"/>
            <a:r>
              <a:rPr kumimoji="1" lang="ja-JP" altLang="en-US" dirty="0" smtClean="0"/>
              <a:t>エンターを押す</a:t>
            </a:r>
            <a:endParaRPr kumimoji="1" lang="en-US" altLang="ja-JP" dirty="0" smtClean="0"/>
          </a:p>
          <a:p>
            <a:pPr algn="ctr"/>
            <a:r>
              <a:rPr kumimoji="1" lang="ja-JP" altLang="en-US" dirty="0" smtClean="0"/>
              <a:t>ものとしてください．</a:t>
            </a:r>
            <a:endParaRPr kumimoji="1" lang="ja-JP" altLang="en-US" dirty="0"/>
          </a:p>
        </p:txBody>
      </p:sp>
    </p:spTree>
    <p:extLst>
      <p:ext uri="{BB962C8B-B14F-4D97-AF65-F5344CB8AC3E}">
        <p14:creationId xmlns:p14="http://schemas.microsoft.com/office/powerpoint/2010/main" val="20896626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本日は以上</a:t>
            </a:r>
            <a:endParaRPr kumimoji="1" lang="ja-JP" altLang="en-US" dirty="0"/>
          </a:p>
        </p:txBody>
      </p:sp>
      <p:sp>
        <p:nvSpPr>
          <p:cNvPr id="3" name="サブタイトル 2"/>
          <p:cNvSpPr>
            <a:spLocks noGrp="1"/>
          </p:cNvSpPr>
          <p:nvPr>
            <p:ph type="subTitle"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37</a:t>
            </a:fld>
            <a:endParaRPr kumimoji="1" lang="ja-JP" altLang="en-US"/>
          </a:p>
        </p:txBody>
      </p:sp>
    </p:spTree>
    <p:extLst>
      <p:ext uri="{BB962C8B-B14F-4D97-AF65-F5344CB8AC3E}">
        <p14:creationId xmlns:p14="http://schemas.microsoft.com/office/powerpoint/2010/main" val="14190421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572302B0-7593-4CC4-BFD1-DFA421A59D22}" vid="{D05C6AF4-BF8A-4FAC-8987-66F4B60DD34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kaiya</Template>
  <TotalTime>268</TotalTime>
  <Words>2730</Words>
  <Application>Microsoft Office PowerPoint</Application>
  <PresentationFormat>画面に合わせる (4:3)</PresentationFormat>
  <Paragraphs>470</Paragraphs>
  <Slides>37</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37</vt:i4>
      </vt:variant>
    </vt:vector>
  </HeadingPairs>
  <TitlesOfParts>
    <vt:vector size="43" baseType="lpstr">
      <vt:lpstr>ＭＳ Ｐゴシック</vt:lpstr>
      <vt:lpstr>Arial</vt:lpstr>
      <vt:lpstr>Calibri</vt:lpstr>
      <vt:lpstr>Courier New</vt:lpstr>
      <vt:lpstr>Times New Roman</vt:lpstr>
      <vt:lpstr>Office テーマ</vt:lpstr>
      <vt:lpstr>プログラミングI 第2回 数理物理，総合理学等向け</vt:lpstr>
      <vt:lpstr>目次</vt:lpstr>
      <vt:lpstr>四則演算の記号がちょっと違う</vt:lpstr>
      <vt:lpstr>演算子の結合度</vt:lpstr>
      <vt:lpstr>計算結果の表示</vt:lpstr>
      <vt:lpstr>List 2-1(レ) 改 p.4-7 (明)</vt:lpstr>
      <vt:lpstr>結果は以下になる</vt:lpstr>
      <vt:lpstr>%d に結果が埋め込まれる</vt:lpstr>
      <vt:lpstr>割り算では結果は切り捨て</vt:lpstr>
      <vt:lpstr>%d は複数回使える (fig. 2-4類似)</vt:lpstr>
      <vt:lpstr>表示ケタ数の指定</vt:lpstr>
      <vt:lpstr>変数について</vt:lpstr>
      <vt:lpstr>簡易な例題 ～ 二値の平均</vt:lpstr>
      <vt:lpstr>数学の変数とは違う</vt:lpstr>
      <vt:lpstr>C言語の変数と基本操作</vt:lpstr>
      <vt:lpstr>変数の型について</vt:lpstr>
      <vt:lpstr>参考 箱の大きさ</vt:lpstr>
      <vt:lpstr>変数を作る (定義もしくは宣言)</vt:lpstr>
      <vt:lpstr>変数に値を入れる; 代入文</vt:lpstr>
      <vt:lpstr>値は上書きすれば前のは消える</vt:lpstr>
      <vt:lpstr>変数の値を見る (使う)</vt:lpstr>
      <vt:lpstr>コンピュータの代入文の解釈</vt:lpstr>
      <vt:lpstr>例題 3-1</vt:lpstr>
      <vt:lpstr>例題 3-2 複数の変数を利用</vt:lpstr>
      <vt:lpstr>例題 3-3 浮動小数</vt:lpstr>
      <vt:lpstr>例題 3-4 浮動少数の表示法</vt:lpstr>
      <vt:lpstr>printfのformatについて</vt:lpstr>
      <vt:lpstr>キーボードから変数に整数を入力</vt:lpstr>
      <vt:lpstr>整数値入力の簡単な例</vt:lpstr>
      <vt:lpstr>実数値入力の簡単な例</vt:lpstr>
      <vt:lpstr>floatでなくdoubleなら平気</vt:lpstr>
      <vt:lpstr>プログラム中の注釈 コメント文</vt:lpstr>
      <vt:lpstr>参考 全角スペースは無効化がベター</vt:lpstr>
      <vt:lpstr>コメントの例</vt:lpstr>
      <vt:lpstr>プログラムの空白や改行について</vt:lpstr>
      <vt:lpstr>演習問題2</vt:lpstr>
      <vt:lpstr>本日は以上</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プログラミングI 第2回 数理物理，総合理学等向け</dc:title>
  <dc:creator>kaiya</dc:creator>
  <cp:lastModifiedBy>kaiya</cp:lastModifiedBy>
  <cp:revision>64</cp:revision>
  <dcterms:created xsi:type="dcterms:W3CDTF">2014-09-29T06:13:33Z</dcterms:created>
  <dcterms:modified xsi:type="dcterms:W3CDTF">2018-10-13T06:58:27Z</dcterms:modified>
</cp:coreProperties>
</file>