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7" r:id="rId2"/>
    <p:sldId id="258" r:id="rId3"/>
    <p:sldId id="259" r:id="rId4"/>
    <p:sldId id="260" r:id="rId5"/>
    <p:sldId id="271" r:id="rId6"/>
    <p:sldId id="272" r:id="rId7"/>
    <p:sldId id="273" r:id="rId8"/>
    <p:sldId id="285" r:id="rId9"/>
    <p:sldId id="290" r:id="rId10"/>
    <p:sldId id="275" r:id="rId11"/>
    <p:sldId id="289" r:id="rId12"/>
    <p:sldId id="261" r:id="rId13"/>
    <p:sldId id="262" r:id="rId14"/>
    <p:sldId id="263" r:id="rId15"/>
    <p:sldId id="264" r:id="rId16"/>
    <p:sldId id="265" r:id="rId17"/>
    <p:sldId id="266" r:id="rId18"/>
    <p:sldId id="267" r:id="rId19"/>
    <p:sldId id="268" r:id="rId20"/>
    <p:sldId id="269" r:id="rId21"/>
    <p:sldId id="270" r:id="rId22"/>
    <p:sldId id="278" r:id="rId23"/>
    <p:sldId id="277" r:id="rId24"/>
    <p:sldId id="279" r:id="rId25"/>
    <p:sldId id="280" r:id="rId26"/>
    <p:sldId id="281" r:id="rId27"/>
    <p:sldId id="282" r:id="rId28"/>
    <p:sldId id="283" r:id="rId29"/>
    <p:sldId id="286" r:id="rId30"/>
    <p:sldId id="287" r:id="rId31"/>
    <p:sldId id="288" r:id="rId32"/>
    <p:sldId id="284" r:id="rId33"/>
    <p:sldId id="256" r:id="rId3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7" autoAdjust="0"/>
    <p:restoredTop sz="94660"/>
  </p:normalViewPr>
  <p:slideViewPr>
    <p:cSldViewPr snapToGrid="0">
      <p:cViewPr varScale="1">
        <p:scale>
          <a:sx n="78" d="100"/>
          <a:sy n="78" d="100"/>
        </p:scale>
        <p:origin x="228" y="90"/>
      </p:cViewPr>
      <p:guideLst/>
    </p:cSldViewPr>
  </p:slideViewPr>
  <p:notesTextViewPr>
    <p:cViewPr>
      <p:scale>
        <a:sx n="1" d="1"/>
        <a:sy n="1" d="1"/>
      </p:scale>
      <p:origin x="0" y="0"/>
    </p:cViewPr>
  </p:notesTextViewPr>
  <p:sorterViewPr>
    <p:cViewPr>
      <p:scale>
        <a:sx n="100" d="100"/>
        <a:sy n="100" d="100"/>
      </p:scale>
      <p:origin x="0" y="-732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823409-C757-4676-B79C-7AAE4748F76E}" type="datetimeFigureOut">
              <a:rPr kumimoji="1" lang="ja-JP" altLang="en-US" smtClean="0"/>
              <a:t>2018/9/12</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EF5AB6-577A-4DD1-9458-908E294E4650}" type="slidenum">
              <a:rPr kumimoji="1" lang="ja-JP" altLang="en-US" smtClean="0"/>
              <a:t>‹#›</a:t>
            </a:fld>
            <a:endParaRPr kumimoji="1" lang="ja-JP" altLang="en-US"/>
          </a:p>
        </p:txBody>
      </p:sp>
    </p:spTree>
    <p:extLst>
      <p:ext uri="{BB962C8B-B14F-4D97-AF65-F5344CB8AC3E}">
        <p14:creationId xmlns:p14="http://schemas.microsoft.com/office/powerpoint/2010/main" val="258130418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7D988A62-B506-45F1-9B5A-D5B41B60EB20}" type="slidenum">
              <a:rPr kumimoji="1" lang="ja-JP" altLang="en-US" smtClean="0"/>
              <a:t>1</a:t>
            </a:fld>
            <a:endParaRPr kumimoji="1" lang="ja-JP" altLang="en-US"/>
          </a:p>
        </p:txBody>
      </p:sp>
    </p:spTree>
    <p:extLst>
      <p:ext uri="{BB962C8B-B14F-4D97-AF65-F5344CB8AC3E}">
        <p14:creationId xmlns:p14="http://schemas.microsoft.com/office/powerpoint/2010/main" val="1142740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EEF5AB6-577A-4DD1-9458-908E294E4650}" type="slidenum">
              <a:rPr kumimoji="1" lang="ja-JP" altLang="en-US" smtClean="0"/>
              <a:t>33</a:t>
            </a:fld>
            <a:endParaRPr kumimoji="1" lang="ja-JP" altLang="en-US"/>
          </a:p>
        </p:txBody>
      </p:sp>
    </p:spTree>
    <p:extLst>
      <p:ext uri="{BB962C8B-B14F-4D97-AF65-F5344CB8AC3E}">
        <p14:creationId xmlns:p14="http://schemas.microsoft.com/office/powerpoint/2010/main" val="2578847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normAutofit/>
          </a:bodyPr>
          <a:lstStyle>
            <a:lvl1pPr algn="ctr">
              <a:defRPr sz="4800">
                <a:latin typeface="Times New Roman" panose="02020603050405020304" pitchFamily="18" charset="0"/>
                <a:cs typeface="Times New Roman" panose="02020603050405020304" pitchFamily="18" charset="0"/>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4051005"/>
            <a:ext cx="6858000" cy="1828799"/>
          </a:xfrm>
        </p:spPr>
        <p:txBody>
          <a:bodyPr>
            <a:normAutofit/>
          </a:bodyPr>
          <a:lstStyle>
            <a:lvl1pPr marL="0" indent="0" algn="ctr">
              <a:buNone/>
              <a:defRPr sz="400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6E82F3CF-E7AE-49F9-90F6-B4D934E13CF6}" type="datetime1">
              <a:rPr kumimoji="1" lang="ja-JP" altLang="en-US" smtClean="0"/>
              <a:t>2018/9/12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172066670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F6F0B003-A18E-483E-B8BC-AD975032A849}" type="datetime1">
              <a:rPr kumimoji="1" lang="ja-JP" altLang="en-US" smtClean="0"/>
              <a:t>2018/9/12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43831236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2A75BFAC-8D9D-41EA-99CB-73E0B41190D7}" type="datetime1">
              <a:rPr kumimoji="1" lang="ja-JP" altLang="en-US" smtClean="0"/>
              <a:t>2018/9/12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367866686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227353"/>
            <a:ext cx="3886200" cy="494961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227353"/>
            <a:ext cx="3886200" cy="494961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8EDF8771-7DD5-469F-A5A8-B4620292776F}" type="datetime1">
              <a:rPr kumimoji="1" lang="ja-JP" altLang="en-US" smtClean="0"/>
              <a:t>2018/9/12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19977488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7"/>
            <a:ext cx="7886700" cy="703386"/>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F1F50E65-E98D-49C5-AA80-E20F7B5D36C5}" type="datetime1">
              <a:rPr kumimoji="1" lang="ja-JP" altLang="en-US" smtClean="0"/>
              <a:t>2018/9/12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85494393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672195D-4F9A-4A04-9B15-79BDB7733EEA}" type="datetime1">
              <a:rPr kumimoji="1" lang="ja-JP" altLang="en-US" smtClean="0"/>
              <a:t>2018/9/12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676640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DF06A7-C6F6-4D2E-A7B6-64B7D7B11EC5}" type="datetime1">
              <a:rPr kumimoji="1" lang="ja-JP" altLang="en-US" smtClean="0"/>
              <a:t>2018/9/12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216489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F51C51C4-591F-4008-8194-E4AE3DACC664}" type="datetime1">
              <a:rPr kumimoji="1" lang="ja-JP" altLang="en-US" smtClean="0"/>
              <a:t>2018/9/12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3571449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44938FE7-E24B-4860-8C46-AFE43CF49F00}" type="datetime1">
              <a:rPr kumimoji="1" lang="ja-JP" altLang="en-US" smtClean="0"/>
              <a:t>2018/9/12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817165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11D0670-8465-403E-A8E9-1190B40DF675}" type="datetime1">
              <a:rPr kumimoji="1" lang="ja-JP" altLang="en-US" smtClean="0"/>
              <a:t>2018/9/12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472680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BCF55B9-6FB9-4B7C-BC90-718510A0BC7C}" type="datetime1">
              <a:rPr kumimoji="1" lang="ja-JP" altLang="en-US" smtClean="0"/>
              <a:t>2018/9/12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462380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682838"/>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202076"/>
            <a:ext cx="7886700" cy="4974887"/>
          </a:xfrm>
          <a:prstGeom prst="rect">
            <a:avLst/>
          </a:prstGeom>
        </p:spPr>
        <p:txBody>
          <a:bodyPr vert="horz" lIns="91440" tIns="45720" rIns="91440" bIns="45720" rtlCol="0">
            <a:normAutofit/>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835C7C-740E-4E94-AEA4-0758E2B3E184}" type="datetime1">
              <a:rPr kumimoji="1" lang="ja-JP" altLang="en-US" smtClean="0"/>
              <a:t>2018/9/12</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400" b="1">
                <a:solidFill>
                  <a:schemeClr val="tx1"/>
                </a:solidFill>
                <a:latin typeface="Times New Roman" panose="02020603050405020304" pitchFamily="18" charset="0"/>
                <a:cs typeface="Times New Roman" panose="02020603050405020304" pitchFamily="18" charset="0"/>
              </a:defRPr>
            </a:lvl1pPr>
          </a:lstStyle>
          <a:p>
            <a:fld id="{E46B2F52-C7B9-4691-9EF1-7AA61A7F3363}" type="slidenum">
              <a:rPr lang="ja-JP" altLang="en-US" smtClean="0"/>
              <a:pPr/>
              <a:t>‹#›</a:t>
            </a:fld>
            <a:endParaRPr lang="ja-JP" altLang="en-US" dirty="0"/>
          </a:p>
        </p:txBody>
      </p:sp>
    </p:spTree>
    <p:extLst>
      <p:ext uri="{BB962C8B-B14F-4D97-AF65-F5344CB8AC3E}">
        <p14:creationId xmlns:p14="http://schemas.microsoft.com/office/powerpoint/2010/main" val="34967773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lnSpc>
          <a:spcPct val="90000"/>
        </a:lnSpc>
        <a:spcBef>
          <a:spcPct val="0"/>
        </a:spcBef>
        <a:buNone/>
        <a:defRPr kumimoji="1" sz="44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oleObject" Target="../embeddings/oleObject1.bin"/><Relationship Id="rId7" Type="http://schemas.openxmlformats.org/officeDocument/2006/relationships/image" Target="../media/image3.wmf"/><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2.bin"/><Relationship Id="rId4" Type="http://schemas.openxmlformats.org/officeDocument/2006/relationships/image" Target="../media/image1.wmf"/><Relationship Id="rId9" Type="http://schemas.openxmlformats.org/officeDocument/2006/relationships/image" Target="../media/image5.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250521" y="1937657"/>
            <a:ext cx="8517698" cy="1926772"/>
          </a:xfrm>
        </p:spPr>
        <p:txBody>
          <a:bodyPr/>
          <a:lstStyle/>
          <a:p>
            <a:r>
              <a:rPr kumimoji="1" lang="ja-JP" altLang="en-US" dirty="0" smtClean="0"/>
              <a:t>プログラミング</a:t>
            </a:r>
            <a:r>
              <a:rPr kumimoji="1" lang="en-US" altLang="ja-JP" dirty="0" smtClean="0"/>
              <a:t>I</a:t>
            </a:r>
            <a:r>
              <a:rPr kumimoji="1" lang="ja-JP" altLang="en-US" dirty="0" smtClean="0"/>
              <a:t> 第</a:t>
            </a:r>
            <a:r>
              <a:rPr kumimoji="1" lang="en-US" altLang="ja-JP" dirty="0" smtClean="0"/>
              <a:t>1</a:t>
            </a:r>
            <a:r>
              <a:rPr kumimoji="1" lang="ja-JP" altLang="en-US" dirty="0" smtClean="0"/>
              <a:t>回</a:t>
            </a:r>
            <a:r>
              <a:rPr kumimoji="1" lang="en-US" altLang="ja-JP" dirty="0" smtClean="0"/>
              <a:t/>
            </a:r>
            <a:br>
              <a:rPr kumimoji="1" lang="en-US" altLang="ja-JP" dirty="0" smtClean="0"/>
            </a:br>
            <a:r>
              <a:rPr kumimoji="1" lang="ja-JP" altLang="en-US" dirty="0" smtClean="0"/>
              <a:t>数理物理，総合理学等向け</a:t>
            </a:r>
            <a:endParaRPr kumimoji="1" lang="ja-JP" altLang="en-US" dirty="0"/>
          </a:p>
        </p:txBody>
      </p:sp>
      <p:sp>
        <p:nvSpPr>
          <p:cNvPr id="3" name="サブタイトル 2"/>
          <p:cNvSpPr>
            <a:spLocks noGrp="1"/>
          </p:cNvSpPr>
          <p:nvPr>
            <p:ph type="subTitle" idx="1"/>
          </p:nvPr>
        </p:nvSpPr>
        <p:spPr>
          <a:xfrm>
            <a:off x="1143000" y="4495379"/>
            <a:ext cx="6858000" cy="2039645"/>
          </a:xfrm>
        </p:spPr>
        <p:txBody>
          <a:bodyPr/>
          <a:lstStyle/>
          <a:p>
            <a:r>
              <a:rPr kumimoji="1" lang="en-US" altLang="ja-JP" dirty="0" smtClean="0"/>
              <a:t>2018</a:t>
            </a:r>
            <a:r>
              <a:rPr kumimoji="1" lang="ja-JP" altLang="en-US" dirty="0" smtClean="0"/>
              <a:t>年</a:t>
            </a:r>
            <a:r>
              <a:rPr kumimoji="1" lang="en-US" altLang="ja-JP" dirty="0" smtClean="0"/>
              <a:t>9</a:t>
            </a:r>
            <a:r>
              <a:rPr kumimoji="1" lang="ja-JP" altLang="en-US" dirty="0" smtClean="0"/>
              <a:t>月</a:t>
            </a:r>
            <a:r>
              <a:rPr kumimoji="1" lang="en-US" altLang="ja-JP" dirty="0" smtClean="0"/>
              <a:t>24</a:t>
            </a:r>
            <a:r>
              <a:rPr kumimoji="1" lang="ja-JP" altLang="en-US" dirty="0" smtClean="0"/>
              <a:t>日</a:t>
            </a:r>
            <a:endParaRPr kumimoji="1" lang="en-US" altLang="ja-JP" dirty="0" smtClean="0"/>
          </a:p>
          <a:p>
            <a:r>
              <a:rPr lang="ja-JP" altLang="en-US" dirty="0" smtClean="0"/>
              <a:t>海谷 治彦</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a:t>
            </a:fld>
            <a:endParaRPr kumimoji="1" lang="ja-JP" altLang="en-US" dirty="0"/>
          </a:p>
        </p:txBody>
      </p:sp>
    </p:spTree>
    <p:extLst>
      <p:ext uri="{BB962C8B-B14F-4D97-AF65-F5344CB8AC3E}">
        <p14:creationId xmlns:p14="http://schemas.microsoft.com/office/powerpoint/2010/main" val="23165386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目次</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buNone/>
            </a:pPr>
            <a:r>
              <a:rPr kumimoji="1" lang="ja-JP" altLang="en-US" dirty="0" smtClean="0"/>
              <a:t>教科書 第</a:t>
            </a:r>
            <a:r>
              <a:rPr kumimoji="1" lang="en-US" altLang="ja-JP" dirty="0" smtClean="0"/>
              <a:t>1</a:t>
            </a:r>
            <a:r>
              <a:rPr kumimoji="1" lang="ja-JP" altLang="en-US" dirty="0" smtClean="0"/>
              <a:t>章 表示の内容となります．</a:t>
            </a:r>
            <a:endParaRPr kumimoji="1" lang="en-US" altLang="ja-JP" dirty="0" smtClean="0"/>
          </a:p>
          <a:p>
            <a:pPr marL="0" indent="0">
              <a:buNone/>
            </a:pPr>
            <a:endParaRPr lang="en-US" altLang="ja-JP" dirty="0" smtClean="0"/>
          </a:p>
          <a:p>
            <a:r>
              <a:rPr lang="ja-JP" altLang="en-US" dirty="0" smtClean="0"/>
              <a:t>開発の流れの復習</a:t>
            </a:r>
            <a:endParaRPr lang="en-US" altLang="ja-JP" dirty="0" smtClean="0"/>
          </a:p>
          <a:p>
            <a:r>
              <a:rPr lang="ja-JP" altLang="en-US" dirty="0" smtClean="0"/>
              <a:t>前回の補足</a:t>
            </a:r>
            <a:endParaRPr lang="en-US" altLang="ja-JP" dirty="0" smtClean="0"/>
          </a:p>
          <a:p>
            <a:pPr lvl="1"/>
            <a:r>
              <a:rPr lang="ja-JP" altLang="en-US" dirty="0" smtClean="0"/>
              <a:t>サンプルの動かし方等</a:t>
            </a:r>
            <a:endParaRPr lang="en-US" altLang="ja-JP" dirty="0" smtClean="0"/>
          </a:p>
          <a:p>
            <a:r>
              <a:rPr lang="ja-JP" altLang="en-US" dirty="0" smtClean="0"/>
              <a:t>基本的なプログラムの構造</a:t>
            </a:r>
            <a:endParaRPr lang="en-US" altLang="ja-JP" dirty="0" smtClean="0"/>
          </a:p>
          <a:p>
            <a:r>
              <a:rPr kumimoji="1" lang="ja-JP" altLang="en-US" dirty="0" smtClean="0"/>
              <a:t>関数</a:t>
            </a:r>
            <a:endParaRPr kumimoji="1" lang="en-US" altLang="ja-JP" dirty="0" smtClean="0"/>
          </a:p>
          <a:p>
            <a:r>
              <a:rPr lang="ja-JP" altLang="en-US" dirty="0" smtClean="0"/>
              <a:t>文字列を表示する関数 </a:t>
            </a:r>
            <a:r>
              <a:rPr lang="en-US" altLang="ja-JP" dirty="0" err="1" smtClean="0"/>
              <a:t>printf</a:t>
            </a:r>
            <a:endParaRPr lang="en-US" altLang="ja-JP" dirty="0" smtClean="0"/>
          </a:p>
          <a:p>
            <a:r>
              <a:rPr kumimoji="1" lang="en-US" altLang="ja-JP" dirty="0" smtClean="0"/>
              <a:t>\n </a:t>
            </a:r>
            <a:r>
              <a:rPr kumimoji="1" lang="ja-JP" altLang="en-US" dirty="0" smtClean="0"/>
              <a:t>の使い方</a:t>
            </a:r>
            <a:endParaRPr kumimoji="1" lang="en-US" altLang="ja-JP" dirty="0" smtClean="0"/>
          </a:p>
          <a:p>
            <a:r>
              <a:rPr kumimoji="1" lang="en-US" altLang="ja-JP" dirty="0" smtClean="0"/>
              <a:t>include</a:t>
            </a:r>
            <a:r>
              <a:rPr kumimoji="1" lang="ja-JP" altLang="en-US" dirty="0" smtClean="0"/>
              <a:t>文について</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a:t>
            </a:fld>
            <a:endParaRPr kumimoji="1" lang="ja-JP" altLang="en-US"/>
          </a:p>
        </p:txBody>
      </p:sp>
    </p:spTree>
    <p:extLst>
      <p:ext uri="{BB962C8B-B14F-4D97-AF65-F5344CB8AC3E}">
        <p14:creationId xmlns:p14="http://schemas.microsoft.com/office/powerpoint/2010/main" val="4379553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スライド番号プレースホル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fld id="{F07DCF17-970A-43C4-A381-2D1FD2EB2ECA}" type="slidenum">
              <a:rPr lang="en-US" altLang="ja-JP" sz="2000"/>
              <a:pPr eaLnBrk="1" hangingPunct="1"/>
              <a:t>3</a:t>
            </a:fld>
            <a:endParaRPr lang="en-US" altLang="ja-JP" sz="2000"/>
          </a:p>
        </p:txBody>
      </p:sp>
      <p:sp>
        <p:nvSpPr>
          <p:cNvPr id="1030" name="Rectangle 2"/>
          <p:cNvSpPr>
            <a:spLocks noGrp="1" noChangeArrowheads="1"/>
          </p:cNvSpPr>
          <p:nvPr>
            <p:ph type="title"/>
          </p:nvPr>
        </p:nvSpPr>
        <p:spPr>
          <a:xfrm>
            <a:off x="609600" y="505161"/>
            <a:ext cx="7772400" cy="838200"/>
          </a:xfrm>
        </p:spPr>
        <p:txBody>
          <a:bodyPr>
            <a:normAutofit fontScale="90000"/>
          </a:bodyPr>
          <a:lstStyle/>
          <a:p>
            <a:r>
              <a:rPr lang="ja-JP" altLang="en-US" dirty="0" smtClean="0"/>
              <a:t>復習</a:t>
            </a:r>
            <a:r>
              <a:rPr lang="en-US" altLang="ja-JP" dirty="0" smtClean="0"/>
              <a:t>: C</a:t>
            </a:r>
            <a:r>
              <a:rPr lang="ja-JP" altLang="en-US" dirty="0" smtClean="0"/>
              <a:t>プログラムの開発の流れ</a:t>
            </a:r>
          </a:p>
        </p:txBody>
      </p:sp>
      <p:graphicFrame>
        <p:nvGraphicFramePr>
          <p:cNvPr id="1026" name="Object 2"/>
          <p:cNvGraphicFramePr>
            <a:graphicFrameLocks noChangeAspect="1"/>
          </p:cNvGraphicFramePr>
          <p:nvPr/>
        </p:nvGraphicFramePr>
        <p:xfrm>
          <a:off x="609600" y="2514600"/>
          <a:ext cx="1204913" cy="1171575"/>
        </p:xfrm>
        <a:graphic>
          <a:graphicData uri="http://schemas.openxmlformats.org/presentationml/2006/ole">
            <mc:AlternateContent xmlns:mc="http://schemas.openxmlformats.org/markup-compatibility/2006">
              <mc:Choice xmlns:v="urn:schemas-microsoft-com:vml" Requires="v">
                <p:oleObj spid="_x0000_s1196" name="ｸﾘｯﾌﾟ" r:id="rId3" imgW="3628080" imgH="3530880" progId="MS_ClipArt_Gallery.2">
                  <p:embed/>
                </p:oleObj>
              </mc:Choice>
              <mc:Fallback>
                <p:oleObj name="ｸﾘｯﾌﾟ" r:id="rId3" imgW="3628080" imgH="3530880"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514600"/>
                        <a:ext cx="1204913" cy="1171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7" name="Object 3"/>
          <p:cNvGraphicFramePr>
            <a:graphicFrameLocks noChangeAspect="1"/>
          </p:cNvGraphicFramePr>
          <p:nvPr>
            <p:extLst/>
          </p:nvPr>
        </p:nvGraphicFramePr>
        <p:xfrm>
          <a:off x="6457950" y="2653078"/>
          <a:ext cx="1524000" cy="1203325"/>
        </p:xfrm>
        <a:graphic>
          <a:graphicData uri="http://schemas.openxmlformats.org/presentationml/2006/ole">
            <mc:AlternateContent xmlns:mc="http://schemas.openxmlformats.org/markup-compatibility/2006">
              <mc:Choice xmlns:v="urn:schemas-microsoft-com:vml" Requires="v">
                <p:oleObj spid="_x0000_s1197" name="ｸﾘｯﾌﾟ" r:id="rId5" imgW="4114080" imgH="3245400" progId="MS_ClipArt_Gallery.2">
                  <p:embed/>
                </p:oleObj>
              </mc:Choice>
              <mc:Fallback>
                <p:oleObj name="ｸﾘｯﾌﾟ" r:id="rId5" imgW="4114080" imgH="3245400" progId="MS_ClipArt_Gallery.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57950" y="2653078"/>
                        <a:ext cx="1524000" cy="1203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031" name="Picture 15" descr="c:\Program Files\Microsoft Office\Clipart\smbusbas\BD10035_.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86000" y="4419600"/>
            <a:ext cx="72548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16" descr="c:\Program Files\Microsoft Office\Clipart\smbusbas\BS00196_.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34000" y="4648200"/>
            <a:ext cx="76517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17" descr="c:\Program Files\Microsoft Office\Clipart\smbusbas\BS00094_.w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505200" y="2590800"/>
            <a:ext cx="1185863"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 name="AutoShape 19"/>
          <p:cNvSpPr>
            <a:spLocks noChangeArrowheads="1"/>
          </p:cNvSpPr>
          <p:nvPr/>
        </p:nvSpPr>
        <p:spPr bwMode="auto">
          <a:xfrm>
            <a:off x="1828800" y="3657600"/>
            <a:ext cx="1828800" cy="685800"/>
          </a:xfrm>
          <a:prstGeom prst="curvedUpArrow">
            <a:avLst>
              <a:gd name="adj1" fmla="val 53333"/>
              <a:gd name="adj2" fmla="val 106667"/>
              <a:gd name="adj3" fmla="val 33333"/>
            </a:avLst>
          </a:prstGeom>
          <a:solidFill>
            <a:schemeClr val="accent1"/>
          </a:solidFill>
          <a:ln w="9525">
            <a:solidFill>
              <a:schemeClr val="tx1"/>
            </a:solidFill>
            <a:miter lim="800000"/>
            <a:headEnd/>
            <a:tailEnd/>
          </a:ln>
        </p:spPr>
        <p:txBody>
          <a:bodyPr wrap="none" anchor="ct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sp>
        <p:nvSpPr>
          <p:cNvPr id="1035" name="AutoShape 20"/>
          <p:cNvSpPr>
            <a:spLocks noChangeArrowheads="1"/>
          </p:cNvSpPr>
          <p:nvPr/>
        </p:nvSpPr>
        <p:spPr bwMode="auto">
          <a:xfrm>
            <a:off x="4953000" y="3886200"/>
            <a:ext cx="1828800" cy="685800"/>
          </a:xfrm>
          <a:prstGeom prst="curvedUpArrow">
            <a:avLst>
              <a:gd name="adj1" fmla="val 53333"/>
              <a:gd name="adj2" fmla="val 106667"/>
              <a:gd name="adj3" fmla="val 33333"/>
            </a:avLst>
          </a:prstGeom>
          <a:solidFill>
            <a:schemeClr val="accent1"/>
          </a:solidFill>
          <a:ln w="9525">
            <a:solidFill>
              <a:schemeClr val="tx1"/>
            </a:solidFill>
            <a:miter lim="800000"/>
            <a:headEnd/>
            <a:tailEnd/>
          </a:ln>
        </p:spPr>
        <p:txBody>
          <a:bodyPr wrap="none" anchor="ct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sp>
        <p:nvSpPr>
          <p:cNvPr id="1036" name="Text Box 22"/>
          <p:cNvSpPr txBox="1">
            <a:spLocks noChangeArrowheads="1"/>
          </p:cNvSpPr>
          <p:nvPr/>
        </p:nvSpPr>
        <p:spPr bwMode="auto">
          <a:xfrm>
            <a:off x="415554" y="1466271"/>
            <a:ext cx="207140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u="sng" dirty="0"/>
              <a:t>プログラミング</a:t>
            </a:r>
          </a:p>
          <a:p>
            <a:pPr eaLnBrk="1" hangingPunct="1"/>
            <a:r>
              <a:rPr lang="ja-JP" altLang="en-US" dirty="0" smtClean="0"/>
              <a:t>手作業</a:t>
            </a:r>
            <a:endParaRPr lang="en-US" altLang="ja-JP" dirty="0" smtClean="0"/>
          </a:p>
          <a:p>
            <a:pPr eaLnBrk="1" hangingPunct="1"/>
            <a:r>
              <a:rPr lang="ja-JP" altLang="en-US" dirty="0" smtClean="0"/>
              <a:t>エディタを使用</a:t>
            </a:r>
            <a:endParaRPr lang="en-US" altLang="ja-JP" dirty="0"/>
          </a:p>
        </p:txBody>
      </p:sp>
      <p:sp>
        <p:nvSpPr>
          <p:cNvPr id="1037" name="Text Box 23"/>
          <p:cNvSpPr txBox="1">
            <a:spLocks noChangeArrowheads="1"/>
          </p:cNvSpPr>
          <p:nvPr/>
        </p:nvSpPr>
        <p:spPr bwMode="auto">
          <a:xfrm>
            <a:off x="3402012" y="1466271"/>
            <a:ext cx="238398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u="sng" dirty="0" smtClean="0"/>
              <a:t>コンパイル</a:t>
            </a:r>
            <a:endParaRPr lang="en-US" altLang="ja-JP" u="sng" dirty="0" smtClean="0"/>
          </a:p>
          <a:p>
            <a:pPr eaLnBrk="1" hangingPunct="1"/>
            <a:r>
              <a:rPr lang="ja-JP" altLang="en-US" dirty="0" smtClean="0"/>
              <a:t>自動変換</a:t>
            </a:r>
            <a:endParaRPr lang="en-US" altLang="ja-JP" dirty="0" smtClean="0"/>
          </a:p>
          <a:p>
            <a:pPr eaLnBrk="1" hangingPunct="1"/>
            <a:r>
              <a:rPr lang="ja-JP" altLang="en-US" dirty="0" smtClean="0"/>
              <a:t>コンパイラを使用</a:t>
            </a:r>
            <a:endParaRPr lang="ja-JP" altLang="en-US" dirty="0"/>
          </a:p>
        </p:txBody>
      </p:sp>
      <p:sp>
        <p:nvSpPr>
          <p:cNvPr id="1038" name="Text Box 24"/>
          <p:cNvSpPr txBox="1">
            <a:spLocks noChangeArrowheads="1"/>
          </p:cNvSpPr>
          <p:nvPr/>
        </p:nvSpPr>
        <p:spPr bwMode="auto">
          <a:xfrm>
            <a:off x="6118225" y="1452749"/>
            <a:ext cx="282641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u="sng" dirty="0" smtClean="0"/>
              <a:t>実行</a:t>
            </a:r>
            <a:endParaRPr lang="en-US" altLang="ja-JP" u="sng" dirty="0" smtClean="0"/>
          </a:p>
          <a:p>
            <a:pPr eaLnBrk="1" hangingPunct="1"/>
            <a:r>
              <a:rPr lang="ja-JP" altLang="en-US" dirty="0" smtClean="0"/>
              <a:t>生成された</a:t>
            </a:r>
            <a:endParaRPr lang="en-US" altLang="ja-JP" dirty="0" smtClean="0"/>
          </a:p>
          <a:p>
            <a:pPr eaLnBrk="1" hangingPunct="1"/>
            <a:r>
              <a:rPr lang="ja-JP" altLang="en-US" dirty="0" smtClean="0"/>
              <a:t>実行ファイルを使用</a:t>
            </a:r>
            <a:endParaRPr lang="ja-JP" altLang="en-US" dirty="0"/>
          </a:p>
        </p:txBody>
      </p:sp>
      <p:sp>
        <p:nvSpPr>
          <p:cNvPr id="1039" name="Text Box 25"/>
          <p:cNvSpPr txBox="1">
            <a:spLocks noChangeArrowheads="1"/>
          </p:cNvSpPr>
          <p:nvPr/>
        </p:nvSpPr>
        <p:spPr bwMode="auto">
          <a:xfrm>
            <a:off x="1418061" y="5354059"/>
            <a:ext cx="238558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u="sng" dirty="0" smtClean="0"/>
              <a:t>ソースプログラム</a:t>
            </a:r>
            <a:endParaRPr lang="ja-JP" altLang="en-US" u="sng" dirty="0"/>
          </a:p>
          <a:p>
            <a:pPr eaLnBrk="1" hangingPunct="1"/>
            <a:r>
              <a:rPr lang="en-US" altLang="ja-JP" dirty="0" smtClean="0"/>
              <a:t>(</a:t>
            </a:r>
            <a:r>
              <a:rPr lang="ja-JP" altLang="en-US" dirty="0" smtClean="0"/>
              <a:t>ソースコード</a:t>
            </a:r>
            <a:endParaRPr lang="ja-JP" altLang="en-US" dirty="0"/>
          </a:p>
          <a:p>
            <a:pPr eaLnBrk="1" hangingPunct="1"/>
            <a:r>
              <a:rPr lang="en-US" altLang="ja-JP" b="1" dirty="0" err="1">
                <a:solidFill>
                  <a:srgbClr val="3366FF"/>
                </a:solidFill>
              </a:rPr>
              <a:t>hoge.c</a:t>
            </a:r>
            <a:r>
              <a:rPr lang="en-US" altLang="ja-JP" dirty="0"/>
              <a:t> </a:t>
            </a:r>
            <a:r>
              <a:rPr lang="ja-JP" altLang="en-US" dirty="0"/>
              <a:t>等</a:t>
            </a:r>
            <a:r>
              <a:rPr lang="en-US" altLang="ja-JP" dirty="0"/>
              <a:t>)</a:t>
            </a:r>
          </a:p>
        </p:txBody>
      </p:sp>
      <p:sp>
        <p:nvSpPr>
          <p:cNvPr id="1040" name="Text Box 26"/>
          <p:cNvSpPr txBox="1">
            <a:spLocks noChangeArrowheads="1"/>
          </p:cNvSpPr>
          <p:nvPr/>
        </p:nvSpPr>
        <p:spPr bwMode="auto">
          <a:xfrm>
            <a:off x="4724400" y="5410200"/>
            <a:ext cx="247696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u="sng" dirty="0" smtClean="0"/>
              <a:t>実行</a:t>
            </a:r>
            <a:r>
              <a:rPr lang="ja-JP" altLang="en-US" u="sng" dirty="0"/>
              <a:t>ファイル</a:t>
            </a:r>
          </a:p>
          <a:p>
            <a:pPr eaLnBrk="1" hangingPunct="1"/>
            <a:r>
              <a:rPr lang="en-US" altLang="ja-JP" dirty="0" smtClean="0"/>
              <a:t>(</a:t>
            </a:r>
            <a:r>
              <a:rPr lang="ja-JP" altLang="en-US" dirty="0" smtClean="0"/>
              <a:t>ロードモジュール</a:t>
            </a:r>
            <a:endParaRPr lang="ja-JP" altLang="en-US" dirty="0"/>
          </a:p>
          <a:p>
            <a:pPr eaLnBrk="1" hangingPunct="1"/>
            <a:r>
              <a:rPr lang="en-US" altLang="ja-JP" b="1" dirty="0" err="1">
                <a:solidFill>
                  <a:srgbClr val="3366FF"/>
                </a:solidFill>
              </a:rPr>
              <a:t>a.out</a:t>
            </a:r>
            <a:r>
              <a:rPr lang="en-US" altLang="ja-JP" dirty="0"/>
              <a:t> </a:t>
            </a:r>
            <a:r>
              <a:rPr lang="ja-JP" altLang="en-US" dirty="0"/>
              <a:t>等</a:t>
            </a:r>
            <a:r>
              <a:rPr lang="en-US" altLang="ja-JP" dirty="0"/>
              <a:t>)</a:t>
            </a:r>
          </a:p>
        </p:txBody>
      </p:sp>
      <p:sp>
        <p:nvSpPr>
          <p:cNvPr id="1041" name="Text Box 27"/>
          <p:cNvSpPr txBox="1">
            <a:spLocks noChangeArrowheads="1"/>
          </p:cNvSpPr>
          <p:nvPr/>
        </p:nvSpPr>
        <p:spPr bwMode="auto">
          <a:xfrm>
            <a:off x="2743200" y="4495800"/>
            <a:ext cx="987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hoge.c</a:t>
            </a:r>
          </a:p>
        </p:txBody>
      </p:sp>
      <p:sp>
        <p:nvSpPr>
          <p:cNvPr id="1042" name="Text Box 28"/>
          <p:cNvSpPr txBox="1">
            <a:spLocks noChangeArrowheads="1"/>
          </p:cNvSpPr>
          <p:nvPr/>
        </p:nvSpPr>
        <p:spPr bwMode="auto">
          <a:xfrm>
            <a:off x="5334000" y="4648200"/>
            <a:ext cx="784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a.out</a:t>
            </a:r>
          </a:p>
        </p:txBody>
      </p:sp>
    </p:spTree>
    <p:extLst>
      <p:ext uri="{BB962C8B-B14F-4D97-AF65-F5344CB8AC3E}">
        <p14:creationId xmlns:p14="http://schemas.microsoft.com/office/powerpoint/2010/main" val="9739590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いくつかの用語確認</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u="sng" dirty="0" smtClean="0"/>
              <a:t>ソースプログラム</a:t>
            </a:r>
            <a:endParaRPr kumimoji="1" lang="en-US" altLang="ja-JP" u="sng" dirty="0" smtClean="0"/>
          </a:p>
          <a:p>
            <a:pPr lvl="1"/>
            <a:r>
              <a:rPr lang="en-US" altLang="ja-JP" b="1" dirty="0" smtClean="0"/>
              <a:t>Source Program</a:t>
            </a:r>
          </a:p>
          <a:p>
            <a:pPr lvl="1"/>
            <a:r>
              <a:rPr kumimoji="1" lang="en-US" altLang="ja-JP" dirty="0" smtClean="0"/>
              <a:t>Source Code (</a:t>
            </a:r>
            <a:r>
              <a:rPr kumimoji="1" lang="ja-JP" altLang="en-US" dirty="0" smtClean="0"/>
              <a:t>ソースコード</a:t>
            </a:r>
            <a:r>
              <a:rPr kumimoji="1" lang="en-US" altLang="ja-JP" dirty="0" smtClean="0"/>
              <a:t>)</a:t>
            </a:r>
            <a:r>
              <a:rPr kumimoji="1" lang="ja-JP" altLang="en-US" dirty="0" smtClean="0"/>
              <a:t>とも呼ばれる．</a:t>
            </a:r>
            <a:endParaRPr kumimoji="1" lang="en-US" altLang="ja-JP" dirty="0" smtClean="0"/>
          </a:p>
          <a:p>
            <a:pPr lvl="1"/>
            <a:r>
              <a:rPr lang="en-US" altLang="ja-JP" dirty="0" smtClean="0"/>
              <a:t>C</a:t>
            </a:r>
            <a:r>
              <a:rPr lang="ja-JP" altLang="en-US" dirty="0" smtClean="0"/>
              <a:t>言語の文法に則して記述されたコンピュータへの命令が記述された</a:t>
            </a:r>
            <a:r>
              <a:rPr lang="ja-JP" altLang="en-US" u="sng" dirty="0" smtClean="0"/>
              <a:t>ファイル</a:t>
            </a:r>
            <a:endParaRPr kumimoji="1" lang="en-US" altLang="ja-JP" u="sng" dirty="0" smtClean="0"/>
          </a:p>
          <a:p>
            <a:r>
              <a:rPr lang="ja-JP" altLang="en-US" u="sng" dirty="0" smtClean="0"/>
              <a:t>実行ファイル</a:t>
            </a:r>
            <a:endParaRPr lang="en-US" altLang="ja-JP" u="sng" dirty="0" smtClean="0"/>
          </a:p>
          <a:p>
            <a:pPr lvl="1"/>
            <a:r>
              <a:rPr kumimoji="1" lang="en-US" altLang="ja-JP" b="1" dirty="0" smtClean="0"/>
              <a:t>Load Module </a:t>
            </a:r>
            <a:r>
              <a:rPr kumimoji="1" lang="en-US" altLang="ja-JP" dirty="0" smtClean="0"/>
              <a:t>(</a:t>
            </a:r>
            <a:r>
              <a:rPr kumimoji="1" lang="ja-JP" altLang="en-US" dirty="0" smtClean="0"/>
              <a:t>ロードモジュール</a:t>
            </a:r>
            <a:r>
              <a:rPr kumimoji="1" lang="en-US" altLang="ja-JP" dirty="0" smtClean="0"/>
              <a:t>)</a:t>
            </a:r>
            <a:r>
              <a:rPr kumimoji="1" lang="ja-JP" altLang="en-US" dirty="0" smtClean="0"/>
              <a:t>とも呼ばれる．</a:t>
            </a:r>
            <a:endParaRPr kumimoji="1" lang="en-US" altLang="ja-JP" dirty="0" smtClean="0"/>
          </a:p>
          <a:p>
            <a:pPr lvl="1"/>
            <a:r>
              <a:rPr lang="ja-JP" altLang="en-US" dirty="0" smtClean="0"/>
              <a:t>実行可能プログラムとも呼ばれる．</a:t>
            </a:r>
            <a:endParaRPr lang="en-US" altLang="ja-JP" dirty="0" smtClean="0"/>
          </a:p>
          <a:p>
            <a:pPr lvl="1"/>
            <a:r>
              <a:rPr lang="ja-JP" altLang="en-US" dirty="0" smtClean="0"/>
              <a:t>ファイルの中身はコンピュータの言葉</a:t>
            </a:r>
            <a:r>
              <a:rPr lang="en-US" altLang="ja-JP" dirty="0" smtClean="0"/>
              <a:t>(</a:t>
            </a:r>
            <a:r>
              <a:rPr lang="ja-JP" altLang="en-US" dirty="0" smtClean="0"/>
              <a:t>マシン語</a:t>
            </a:r>
            <a:r>
              <a:rPr lang="en-US" altLang="ja-JP" dirty="0" smtClean="0"/>
              <a:t>)</a:t>
            </a:r>
            <a:r>
              <a:rPr lang="ja-JP" altLang="en-US" dirty="0" smtClean="0"/>
              <a:t>による命令内容他が書いてある．</a:t>
            </a:r>
            <a:endParaRPr lang="en-US" altLang="ja-JP" dirty="0" smtClean="0"/>
          </a:p>
          <a:p>
            <a:pPr lvl="2"/>
            <a:r>
              <a:rPr lang="ja-JP" altLang="en-US" dirty="0" smtClean="0"/>
              <a:t>人間が読んでも意味がわからない．</a:t>
            </a:r>
            <a:endParaRPr lang="en-US" altLang="ja-JP" dirty="0" smtClean="0"/>
          </a:p>
          <a:p>
            <a:pPr lvl="1"/>
            <a:r>
              <a:rPr lang="en-US" altLang="ja-JP" dirty="0" smtClean="0"/>
              <a:t>Terapad.exe </a:t>
            </a:r>
            <a:r>
              <a:rPr lang="ja-JP" altLang="en-US" dirty="0" smtClean="0"/>
              <a:t>等の</a:t>
            </a:r>
            <a:r>
              <a:rPr lang="ja-JP" altLang="en-US" dirty="0"/>
              <a:t>ファイル</a:t>
            </a:r>
            <a:r>
              <a:rPr lang="ja-JP" altLang="en-US" dirty="0" smtClean="0"/>
              <a:t>のこと．</a:t>
            </a:r>
            <a:endParaRPr lang="en-US" altLang="ja-JP" dirty="0" smtClean="0"/>
          </a:p>
          <a:p>
            <a:pPr lvl="1"/>
            <a:r>
              <a:rPr kumimoji="1" lang="ja-JP" altLang="en-US" dirty="0"/>
              <a:t>特</a:t>
            </a:r>
            <a:r>
              <a:rPr kumimoji="1" lang="ja-JP" altLang="en-US" dirty="0" smtClean="0"/>
              <a:t>にファイル名を指定しなければ，</a:t>
            </a:r>
            <a:r>
              <a:rPr kumimoji="1" lang="en-US" altLang="ja-JP" dirty="0" smtClean="0"/>
              <a:t>a.exe </a:t>
            </a:r>
            <a:r>
              <a:rPr kumimoji="1" lang="ja-JP" altLang="en-US" dirty="0" smtClean="0"/>
              <a:t>という名前になる．</a:t>
            </a:r>
            <a:r>
              <a:rPr kumimoji="1" lang="en-US" altLang="ja-JP" dirty="0" smtClean="0"/>
              <a:t>(</a:t>
            </a:r>
            <a:r>
              <a:rPr kumimoji="1" lang="ja-JP" altLang="en-US" dirty="0" smtClean="0"/>
              <a:t>本物の</a:t>
            </a:r>
            <a:r>
              <a:rPr kumimoji="1" lang="en-US" altLang="ja-JP" dirty="0" smtClean="0"/>
              <a:t>UNIX</a:t>
            </a:r>
            <a:r>
              <a:rPr kumimoji="1" lang="ja-JP" altLang="en-US" dirty="0" smtClean="0"/>
              <a:t>系</a:t>
            </a:r>
            <a:r>
              <a:rPr kumimoji="1" lang="en-US" altLang="ja-JP" dirty="0" smtClean="0"/>
              <a:t>OS</a:t>
            </a:r>
            <a:r>
              <a:rPr kumimoji="1" lang="ja-JP" altLang="en-US" dirty="0" smtClean="0"/>
              <a:t>の場合は，</a:t>
            </a:r>
            <a:r>
              <a:rPr kumimoji="1" lang="en-US" altLang="ja-JP" dirty="0" err="1" smtClean="0"/>
              <a:t>a.out</a:t>
            </a:r>
            <a:r>
              <a:rPr kumimoji="1" lang="en-US"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4</a:t>
            </a:fld>
            <a:endParaRPr kumimoji="1" lang="ja-JP" altLang="en-US"/>
          </a:p>
        </p:txBody>
      </p:sp>
    </p:spTree>
    <p:extLst>
      <p:ext uri="{BB962C8B-B14F-4D97-AF65-F5344CB8AC3E}">
        <p14:creationId xmlns:p14="http://schemas.microsoft.com/office/powerpoint/2010/main" val="14546696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Cygwin64 Terminal</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一般に「</a:t>
            </a:r>
            <a:r>
              <a:rPr kumimoji="1" lang="en-US" altLang="ja-JP" dirty="0" smtClean="0"/>
              <a:t>shell</a:t>
            </a:r>
            <a:r>
              <a:rPr kumimoji="1" lang="ja-JP" altLang="en-US" dirty="0" smtClean="0"/>
              <a:t>」とか「コマンド インタプリタ」とか言われるプログラム．</a:t>
            </a:r>
            <a:endParaRPr kumimoji="1" lang="en-US" altLang="ja-JP" dirty="0" smtClean="0"/>
          </a:p>
          <a:p>
            <a:r>
              <a:rPr lang="ja-JP" altLang="en-US" dirty="0" smtClean="0"/>
              <a:t>プログラム名を打ち込んで，</a:t>
            </a:r>
            <a:r>
              <a:rPr lang="en-US" altLang="ja-JP" u="sng" dirty="0" smtClean="0"/>
              <a:t>[Enter]</a:t>
            </a:r>
            <a:r>
              <a:rPr lang="ja-JP" altLang="en-US" u="sng" dirty="0" smtClean="0"/>
              <a:t>キーを押す</a:t>
            </a:r>
            <a:r>
              <a:rPr lang="ja-JP" altLang="en-US" dirty="0" smtClean="0"/>
              <a:t>と，当該のプログラムが実行される．</a:t>
            </a:r>
            <a:endParaRPr lang="en-US" altLang="ja-JP" dirty="0" smtClean="0"/>
          </a:p>
          <a:p>
            <a:r>
              <a:rPr kumimoji="1" lang="ja-JP" altLang="en-US" dirty="0" smtClean="0"/>
              <a:t>本授業で主に使うプログラム</a:t>
            </a:r>
            <a:endParaRPr kumimoji="1" lang="en-US" altLang="ja-JP" dirty="0" smtClean="0"/>
          </a:p>
          <a:p>
            <a:pPr lvl="1"/>
            <a:r>
              <a:rPr lang="en-US" altLang="ja-JP" dirty="0" smtClean="0"/>
              <a:t>notepad</a:t>
            </a:r>
          </a:p>
          <a:p>
            <a:pPr lvl="2"/>
            <a:r>
              <a:rPr lang="en-US" altLang="ja-JP" dirty="0" smtClean="0"/>
              <a:t>Windows</a:t>
            </a:r>
            <a:r>
              <a:rPr lang="ja-JP" altLang="en-US" dirty="0" smtClean="0"/>
              <a:t>のメモ帳</a:t>
            </a:r>
            <a:endParaRPr lang="en-US" altLang="ja-JP" dirty="0" smtClean="0"/>
          </a:p>
          <a:p>
            <a:pPr lvl="2"/>
            <a:r>
              <a:rPr lang="ja-JP" altLang="en-US" dirty="0" smtClean="0"/>
              <a:t>ソースプログラムのファイルを作成するのに使う．</a:t>
            </a:r>
            <a:endParaRPr lang="en-US" altLang="ja-JP" dirty="0" smtClean="0"/>
          </a:p>
          <a:p>
            <a:pPr lvl="2"/>
            <a:r>
              <a:rPr lang="ja-JP" altLang="en-US" dirty="0" smtClean="0"/>
              <a:t>ファイル名は「</a:t>
            </a:r>
            <a:r>
              <a:rPr lang="en-US" altLang="ja-JP" dirty="0" err="1" smtClean="0"/>
              <a:t>nantoka.c</a:t>
            </a:r>
            <a:r>
              <a:rPr lang="ja-JP" altLang="en-US" dirty="0" smtClean="0"/>
              <a:t>」等，拡張子を </a:t>
            </a:r>
            <a:r>
              <a:rPr lang="en-US" altLang="ja-JP" dirty="0" smtClean="0"/>
              <a:t>.c </a:t>
            </a:r>
            <a:r>
              <a:rPr lang="ja-JP" altLang="en-US" dirty="0" smtClean="0"/>
              <a:t>とする．</a:t>
            </a:r>
            <a:endParaRPr lang="en-US" altLang="ja-JP" dirty="0" smtClean="0"/>
          </a:p>
          <a:p>
            <a:pPr lvl="1"/>
            <a:r>
              <a:rPr lang="en-US" altLang="ja-JP" dirty="0"/>
              <a:t>c</a:t>
            </a:r>
            <a:r>
              <a:rPr kumimoji="1" lang="en-US" altLang="ja-JP" dirty="0" smtClean="0"/>
              <a:t>c</a:t>
            </a:r>
          </a:p>
          <a:p>
            <a:pPr lvl="2"/>
            <a:r>
              <a:rPr lang="en-US" altLang="ja-JP" dirty="0" smtClean="0"/>
              <a:t>C Compiler </a:t>
            </a:r>
          </a:p>
          <a:p>
            <a:pPr lvl="2"/>
            <a:r>
              <a:rPr lang="ja-JP" altLang="en-US" dirty="0" smtClean="0"/>
              <a:t>コンパイラ．</a:t>
            </a:r>
            <a:endParaRPr lang="en-US" altLang="ja-JP" dirty="0" smtClean="0"/>
          </a:p>
          <a:p>
            <a:pPr lvl="2"/>
            <a:r>
              <a:rPr lang="ja-JP" altLang="en-US" dirty="0" smtClean="0"/>
              <a:t>ソースプログラムを実行ファイルに変換するプログラム．</a:t>
            </a:r>
            <a:endParaRPr lang="en-US" altLang="ja-JP" dirty="0" smtClean="0"/>
          </a:p>
          <a:p>
            <a:pPr lvl="2"/>
            <a:r>
              <a:rPr kumimoji="1" lang="ja-JP" altLang="en-US" dirty="0" smtClean="0"/>
              <a:t>ソースプログラムに誤りがあると，その旨を表示する．</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5</a:t>
            </a:fld>
            <a:endParaRPr kumimoji="1" lang="ja-JP" altLang="en-US"/>
          </a:p>
        </p:txBody>
      </p:sp>
    </p:spTree>
    <p:extLst>
      <p:ext uri="{BB962C8B-B14F-4D97-AF65-F5344CB8AC3E}">
        <p14:creationId xmlns:p14="http://schemas.microsoft.com/office/powerpoint/2010/main" val="12556319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fontScale="90000"/>
          </a:bodyPr>
          <a:lstStyle/>
          <a:p>
            <a:r>
              <a:rPr lang="en-US" altLang="ja-JP" dirty="0"/>
              <a:t>n</a:t>
            </a:r>
            <a:r>
              <a:rPr kumimoji="1" lang="en-US" altLang="ja-JP" dirty="0" smtClean="0"/>
              <a:t>otepad</a:t>
            </a:r>
            <a:r>
              <a:rPr kumimoji="1" lang="ja-JP" altLang="en-US" dirty="0" smtClean="0"/>
              <a:t>の起動</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6</a:t>
            </a:fld>
            <a:endParaRPr kumimoji="1" lang="ja-JP" altLang="en-US" dirty="0"/>
          </a:p>
        </p:txBody>
      </p:sp>
      <p:pic>
        <p:nvPicPr>
          <p:cNvPr id="6" name="図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850" y="2553132"/>
            <a:ext cx="6134100" cy="3476625"/>
          </a:xfrm>
          <a:prstGeom prst="rect">
            <a:avLst/>
          </a:prstGeom>
        </p:spPr>
      </p:pic>
      <p:sp>
        <p:nvSpPr>
          <p:cNvPr id="7" name="角丸四角形吹き出し 6"/>
          <p:cNvSpPr/>
          <p:nvPr/>
        </p:nvSpPr>
        <p:spPr>
          <a:xfrm>
            <a:off x="455468" y="1379716"/>
            <a:ext cx="2935432" cy="841664"/>
          </a:xfrm>
          <a:prstGeom prst="wedgeRoundRectCallout">
            <a:avLst>
              <a:gd name="adj1" fmla="val -32514"/>
              <a:gd name="adj2" fmla="val 12546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r>
              <a:rPr lang="en-US" altLang="ja-JP" dirty="0"/>
              <a:t>n</a:t>
            </a:r>
            <a:r>
              <a:rPr kumimoji="1" lang="en-US" altLang="ja-JP" dirty="0" smtClean="0"/>
              <a:t>otepad </a:t>
            </a:r>
            <a:r>
              <a:rPr kumimoji="1" lang="en-US" altLang="ja-JP" dirty="0" err="1" smtClean="0"/>
              <a:t>hello.c</a:t>
            </a:r>
            <a:r>
              <a:rPr kumimoji="1" lang="en-US" altLang="ja-JP" dirty="0" smtClean="0"/>
              <a:t> &amp;</a:t>
            </a:r>
          </a:p>
          <a:p>
            <a:r>
              <a:rPr lang="ja-JP" altLang="en-US" dirty="0" smtClean="0"/>
              <a:t>と入力して，</a:t>
            </a:r>
            <a:endParaRPr lang="en-US" altLang="ja-JP" dirty="0" smtClean="0"/>
          </a:p>
          <a:p>
            <a:r>
              <a:rPr kumimoji="1" lang="en-US" altLang="ja-JP" dirty="0" smtClean="0"/>
              <a:t>Enter</a:t>
            </a:r>
            <a:r>
              <a:rPr kumimoji="1" lang="ja-JP" altLang="en-US" dirty="0" smtClean="0"/>
              <a:t>キーを押す．</a:t>
            </a:r>
            <a:endParaRPr kumimoji="1" lang="ja-JP" altLang="en-US" dirty="0"/>
          </a:p>
        </p:txBody>
      </p:sp>
      <p:sp>
        <p:nvSpPr>
          <p:cNvPr id="8" name="角丸四角形吹き出し 7"/>
          <p:cNvSpPr/>
          <p:nvPr/>
        </p:nvSpPr>
        <p:spPr>
          <a:xfrm>
            <a:off x="3787486" y="1282734"/>
            <a:ext cx="2935432" cy="841664"/>
          </a:xfrm>
          <a:prstGeom prst="wedgeRoundRectCallout">
            <a:avLst>
              <a:gd name="adj1" fmla="val -32514"/>
              <a:gd name="adj2" fmla="val 125463"/>
              <a:gd name="adj3" fmla="val 16667"/>
            </a:avLst>
          </a:prstGeom>
          <a:solidFill>
            <a:schemeClr val="accent1">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dirty="0" smtClean="0"/>
              <a:t>コレが</a:t>
            </a:r>
            <a:r>
              <a:rPr kumimoji="1" lang="en-US" altLang="ja-JP" dirty="0" smtClean="0"/>
              <a:t>Cygwin64 Terminal</a:t>
            </a:r>
            <a:endParaRPr kumimoji="1" lang="ja-JP" altLang="en-US" dirty="0"/>
          </a:p>
        </p:txBody>
      </p:sp>
      <p:sp>
        <p:nvSpPr>
          <p:cNvPr id="9" name="角丸四角形吹き出し 8"/>
          <p:cNvSpPr/>
          <p:nvPr/>
        </p:nvSpPr>
        <p:spPr>
          <a:xfrm>
            <a:off x="4313959" y="4930558"/>
            <a:ext cx="3406486" cy="1335160"/>
          </a:xfrm>
          <a:prstGeom prst="wedgeRoundRectCallout">
            <a:avLst>
              <a:gd name="adj1" fmla="val -80271"/>
              <a:gd name="adj2" fmla="val -7440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r>
              <a:rPr lang="en-US" altLang="ja-JP" dirty="0"/>
              <a:t>n</a:t>
            </a:r>
            <a:r>
              <a:rPr kumimoji="1" lang="en-US" altLang="ja-JP" dirty="0" smtClean="0"/>
              <a:t>otepad (</a:t>
            </a:r>
            <a:r>
              <a:rPr kumimoji="1" lang="ja-JP" altLang="en-US" dirty="0" smtClean="0"/>
              <a:t>メモ帳</a:t>
            </a:r>
            <a:r>
              <a:rPr kumimoji="1" lang="en-US" altLang="ja-JP" dirty="0" smtClean="0"/>
              <a:t>)</a:t>
            </a:r>
            <a:r>
              <a:rPr kumimoji="1" lang="ja-JP" altLang="en-US" dirty="0" smtClean="0"/>
              <a:t>が起動するので，プログラムの内容をうって，</a:t>
            </a:r>
            <a:r>
              <a:rPr lang="ja-JP" altLang="en-US" dirty="0" smtClean="0"/>
              <a:t>保存する</a:t>
            </a:r>
            <a:r>
              <a:rPr lang="ja-JP" altLang="en-US" dirty="0"/>
              <a:t>．</a:t>
            </a:r>
            <a:endParaRPr kumimoji="1" lang="ja-JP" altLang="en-US" dirty="0"/>
          </a:p>
        </p:txBody>
      </p:sp>
    </p:spTree>
    <p:extLst>
      <p:ext uri="{BB962C8B-B14F-4D97-AF65-F5344CB8AC3E}">
        <p14:creationId xmlns:p14="http://schemas.microsoft.com/office/powerpoint/2010/main" val="298010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a:blip r:embed="rId2"/>
          <a:stretch>
            <a:fillRect/>
          </a:stretch>
        </p:blipFill>
        <p:spPr>
          <a:xfrm>
            <a:off x="3875320" y="2583503"/>
            <a:ext cx="3171825" cy="2009775"/>
          </a:xfrm>
          <a:prstGeom prst="rect">
            <a:avLst/>
          </a:prstGeom>
        </p:spPr>
      </p:pic>
      <p:sp>
        <p:nvSpPr>
          <p:cNvPr id="2" name="タイトル 1"/>
          <p:cNvSpPr>
            <a:spLocks noGrp="1"/>
          </p:cNvSpPr>
          <p:nvPr>
            <p:ph type="title"/>
          </p:nvPr>
        </p:nvSpPr>
        <p:spPr>
          <a:xfrm>
            <a:off x="628650" y="365127"/>
            <a:ext cx="7886700" cy="1256844"/>
          </a:xfrm>
        </p:spPr>
        <p:txBody>
          <a:bodyPr>
            <a:normAutofit fontScale="90000"/>
          </a:bodyPr>
          <a:lstStyle/>
          <a:p>
            <a:r>
              <a:rPr lang="ja-JP" altLang="en-US" dirty="0" smtClean="0"/>
              <a:t>コンパイラ </a:t>
            </a:r>
            <a:r>
              <a:rPr lang="en-US" altLang="ja-JP" dirty="0" smtClean="0"/>
              <a:t>cc</a:t>
            </a:r>
            <a:r>
              <a:rPr lang="ja-JP" altLang="en-US" dirty="0" smtClean="0"/>
              <a:t>の起動と</a:t>
            </a:r>
            <a:r>
              <a:rPr lang="en-US" altLang="ja-JP" dirty="0" smtClean="0"/>
              <a:t/>
            </a:r>
            <a:br>
              <a:rPr lang="en-US" altLang="ja-JP" dirty="0" smtClean="0"/>
            </a:br>
            <a:r>
              <a:rPr lang="ja-JP" altLang="en-US" dirty="0" smtClean="0"/>
              <a:t>実行プログラムの実行</a:t>
            </a:r>
            <a:endParaRPr kumimoji="1" lang="ja-JP" altLang="en-US" dirty="0"/>
          </a:p>
        </p:txBody>
      </p:sp>
      <p:sp>
        <p:nvSpPr>
          <p:cNvPr id="3" name="スライド番号プレースホルダー 2"/>
          <p:cNvSpPr>
            <a:spLocks noGrp="1"/>
          </p:cNvSpPr>
          <p:nvPr>
            <p:ph type="sldNum" sz="quarter" idx="12"/>
          </p:nvPr>
        </p:nvSpPr>
        <p:spPr/>
        <p:txBody>
          <a:bodyPr/>
          <a:lstStyle/>
          <a:p>
            <a:fld id="{E46B2F52-C7B9-4691-9EF1-7AA61A7F3363}" type="slidenum">
              <a:rPr kumimoji="1" lang="ja-JP" altLang="en-US" smtClean="0"/>
              <a:t>7</a:t>
            </a:fld>
            <a:endParaRPr kumimoji="1" lang="ja-JP" altLang="en-US"/>
          </a:p>
        </p:txBody>
      </p:sp>
      <p:sp>
        <p:nvSpPr>
          <p:cNvPr id="5" name="角丸四角形吹き出し 4"/>
          <p:cNvSpPr/>
          <p:nvPr/>
        </p:nvSpPr>
        <p:spPr>
          <a:xfrm>
            <a:off x="215982" y="1796143"/>
            <a:ext cx="2935432" cy="1894113"/>
          </a:xfrm>
          <a:prstGeom prst="wedgeRoundRectCallout">
            <a:avLst>
              <a:gd name="adj1" fmla="val 81517"/>
              <a:gd name="adj2" fmla="val 3431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r>
              <a:rPr lang="en-US" altLang="ja-JP" dirty="0"/>
              <a:t>c</a:t>
            </a:r>
            <a:r>
              <a:rPr kumimoji="1" lang="en-US" altLang="ja-JP" dirty="0" smtClean="0"/>
              <a:t>c </a:t>
            </a:r>
            <a:r>
              <a:rPr lang="en-US" altLang="ja-JP" dirty="0" smtClean="0"/>
              <a:t> </a:t>
            </a:r>
            <a:r>
              <a:rPr lang="en-US" altLang="ja-JP" dirty="0" err="1" smtClean="0"/>
              <a:t>hello.c</a:t>
            </a:r>
            <a:endParaRPr kumimoji="1" lang="en-US" altLang="ja-JP" dirty="0" smtClean="0"/>
          </a:p>
          <a:p>
            <a:r>
              <a:rPr lang="ja-JP" altLang="en-US" dirty="0" smtClean="0"/>
              <a:t>と入力して，</a:t>
            </a:r>
            <a:endParaRPr lang="en-US" altLang="ja-JP" dirty="0" smtClean="0"/>
          </a:p>
          <a:p>
            <a:r>
              <a:rPr kumimoji="1" lang="en-US" altLang="ja-JP" dirty="0" smtClean="0"/>
              <a:t>Enter</a:t>
            </a:r>
            <a:r>
              <a:rPr kumimoji="1" lang="ja-JP" altLang="en-US" dirty="0" smtClean="0"/>
              <a:t>キーを押す．</a:t>
            </a:r>
            <a:endParaRPr kumimoji="1" lang="en-US" altLang="ja-JP" dirty="0" smtClean="0"/>
          </a:p>
          <a:p>
            <a:endParaRPr lang="en-US" altLang="ja-JP" dirty="0"/>
          </a:p>
          <a:p>
            <a:r>
              <a:rPr lang="ja-JP" altLang="en-US" dirty="0" smtClean="0"/>
              <a:t>コンパイルが成功すると，特に何も表示されない．</a:t>
            </a:r>
            <a:endParaRPr kumimoji="1" lang="ja-JP" altLang="en-US" dirty="0"/>
          </a:p>
        </p:txBody>
      </p:sp>
      <p:sp>
        <p:nvSpPr>
          <p:cNvPr id="6" name="角丸四角形吹き出し 5"/>
          <p:cNvSpPr/>
          <p:nvPr/>
        </p:nvSpPr>
        <p:spPr>
          <a:xfrm>
            <a:off x="215982" y="4093029"/>
            <a:ext cx="2935432" cy="2405741"/>
          </a:xfrm>
          <a:prstGeom prst="wedgeRoundRectCallout">
            <a:avLst>
              <a:gd name="adj1" fmla="val 78836"/>
              <a:gd name="adj2" fmla="val -7135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r>
              <a:rPr kumimoji="1" lang="ja-JP" altLang="en-US" dirty="0" smtClean="0"/>
              <a:t>作成された実行ファイル </a:t>
            </a:r>
            <a:r>
              <a:rPr kumimoji="1" lang="en-US" altLang="ja-JP" dirty="0" smtClean="0"/>
              <a:t>a.exe </a:t>
            </a:r>
            <a:r>
              <a:rPr kumimoji="1" lang="ja-JP" altLang="en-US" dirty="0" smtClean="0"/>
              <a:t>を実行する．実行は，</a:t>
            </a:r>
            <a:endParaRPr kumimoji="1" lang="en-US" altLang="ja-JP" dirty="0" smtClean="0"/>
          </a:p>
          <a:p>
            <a:r>
              <a:rPr lang="en-US" altLang="ja-JP" dirty="0" smtClean="0"/>
              <a:t>./a</a:t>
            </a:r>
          </a:p>
          <a:p>
            <a:r>
              <a:rPr kumimoji="1" lang="ja-JP" altLang="en-US" dirty="0" smtClean="0"/>
              <a:t>とする．</a:t>
            </a:r>
            <a:r>
              <a:rPr kumimoji="1" lang="en-US" altLang="ja-JP" dirty="0" smtClean="0"/>
              <a:t>./a.exe </a:t>
            </a:r>
            <a:r>
              <a:rPr kumimoji="1" lang="ja-JP" altLang="en-US" dirty="0" smtClean="0"/>
              <a:t>でもよい．</a:t>
            </a:r>
            <a:endParaRPr kumimoji="1" lang="en-US" altLang="ja-JP" dirty="0" smtClean="0"/>
          </a:p>
          <a:p>
            <a:r>
              <a:rPr lang="ja-JP" altLang="en-US" dirty="0" smtClean="0"/>
              <a:t>結果として，</a:t>
            </a:r>
            <a:r>
              <a:rPr lang="en-US" altLang="ja-JP" dirty="0" smtClean="0"/>
              <a:t>notepad</a:t>
            </a:r>
            <a:r>
              <a:rPr lang="ja-JP" altLang="en-US" dirty="0" smtClean="0"/>
              <a:t>で自分が書いたプログラムがコンピュータによって実行される．</a:t>
            </a:r>
            <a:endParaRPr kumimoji="1" lang="ja-JP" altLang="en-US" dirty="0"/>
          </a:p>
        </p:txBody>
      </p:sp>
    </p:spTree>
    <p:extLst>
      <p:ext uri="{BB962C8B-B14F-4D97-AF65-F5344CB8AC3E}">
        <p14:creationId xmlns:p14="http://schemas.microsoft.com/office/powerpoint/2010/main" val="11918882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プロンプト</a:t>
            </a:r>
            <a:endParaRPr kumimoji="1" lang="ja-JP" altLang="en-US" dirty="0"/>
          </a:p>
        </p:txBody>
      </p:sp>
      <p:sp>
        <p:nvSpPr>
          <p:cNvPr id="3" name="コンテンツ プレースホルダー 2"/>
          <p:cNvSpPr>
            <a:spLocks noGrp="1"/>
          </p:cNvSpPr>
          <p:nvPr>
            <p:ph idx="1"/>
          </p:nvPr>
        </p:nvSpPr>
        <p:spPr>
          <a:xfrm>
            <a:off x="628650" y="1202077"/>
            <a:ext cx="7886700" cy="1987438"/>
          </a:xfrm>
        </p:spPr>
        <p:txBody>
          <a:bodyPr/>
          <a:lstStyle/>
          <a:p>
            <a:r>
              <a:rPr kumimoji="1" lang="en-US" altLang="ja-JP" dirty="0" smtClean="0"/>
              <a:t>Terminal</a:t>
            </a:r>
            <a:r>
              <a:rPr kumimoji="1" lang="ja-JP" altLang="en-US" dirty="0" smtClean="0"/>
              <a:t>が人間の入力待ち状態である際に出てる短い文字を「プロンプト」といいます．</a:t>
            </a:r>
            <a:endParaRPr kumimoji="1" lang="en-US" altLang="ja-JP" dirty="0" smtClean="0"/>
          </a:p>
          <a:p>
            <a:r>
              <a:rPr lang="en-US" altLang="ja-JP" dirty="0" smtClean="0"/>
              <a:t>Cygwin</a:t>
            </a:r>
            <a:r>
              <a:rPr lang="ja-JP" altLang="en-US" dirty="0" smtClean="0"/>
              <a:t>のプロンプトは若干長いです．</a:t>
            </a:r>
            <a:r>
              <a:rPr lang="en-US" altLang="ja-JP" dirty="0" smtClean="0"/>
              <a:t>(</a:t>
            </a:r>
            <a:r>
              <a:rPr lang="ja-JP" altLang="en-US" dirty="0" smtClean="0"/>
              <a:t>左</a:t>
            </a:r>
            <a:r>
              <a:rPr lang="en-US" altLang="ja-JP" dirty="0" smtClean="0"/>
              <a:t>)</a:t>
            </a:r>
          </a:p>
          <a:p>
            <a:r>
              <a:rPr kumimoji="1" lang="ja-JP" altLang="en-US" dirty="0" smtClean="0"/>
              <a:t>邪魔な場合，短くすることができ</a:t>
            </a:r>
            <a:r>
              <a:rPr lang="ja-JP" altLang="en-US" dirty="0" smtClean="0"/>
              <a:t>ま</a:t>
            </a:r>
            <a:r>
              <a:rPr lang="ja-JP" altLang="en-US" dirty="0"/>
              <a:t>す</a:t>
            </a:r>
            <a:r>
              <a:rPr kumimoji="1" lang="ja-JP" altLang="en-US" dirty="0" smtClean="0"/>
              <a:t>．</a:t>
            </a:r>
            <a:r>
              <a:rPr kumimoji="1" lang="en-US" altLang="ja-JP" dirty="0" smtClean="0"/>
              <a:t>(</a:t>
            </a:r>
            <a:r>
              <a:rPr lang="ja-JP" altLang="en-US" dirty="0"/>
              <a:t>右</a:t>
            </a:r>
            <a:r>
              <a:rPr kumimoji="1" lang="en-US"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8</a:t>
            </a:fld>
            <a:endParaRPr kumimoji="1" lang="ja-JP" altLang="en-US"/>
          </a:p>
        </p:txBody>
      </p:sp>
      <p:pic>
        <p:nvPicPr>
          <p:cNvPr id="6" name="図 5"/>
          <p:cNvPicPr>
            <a:picLocks noChangeAspect="1"/>
          </p:cNvPicPr>
          <p:nvPr/>
        </p:nvPicPr>
        <p:blipFill>
          <a:blip r:embed="rId2"/>
          <a:stretch>
            <a:fillRect/>
          </a:stretch>
        </p:blipFill>
        <p:spPr>
          <a:xfrm>
            <a:off x="4802640" y="3514725"/>
            <a:ext cx="3643546" cy="2374446"/>
          </a:xfrm>
          <a:prstGeom prst="rect">
            <a:avLst/>
          </a:prstGeom>
        </p:spPr>
      </p:pic>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436" y="3705112"/>
            <a:ext cx="4435564" cy="2135642"/>
          </a:xfrm>
          <a:prstGeom prst="rect">
            <a:avLst/>
          </a:prstGeom>
        </p:spPr>
      </p:pic>
    </p:spTree>
    <p:extLst>
      <p:ext uri="{BB962C8B-B14F-4D97-AF65-F5344CB8AC3E}">
        <p14:creationId xmlns:p14="http://schemas.microsoft.com/office/powerpoint/2010/main" val="33955910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Cygwin</a:t>
            </a:r>
            <a:r>
              <a:rPr lang="ja-JP" altLang="en-US" dirty="0" err="1" smtClean="0"/>
              <a:t>での</a:t>
            </a:r>
            <a:r>
              <a:rPr lang="ja-JP" altLang="en-US" dirty="0" smtClean="0"/>
              <a:t>日本語表示設定 </a:t>
            </a:r>
            <a:r>
              <a:rPr lang="en-US" altLang="ja-JP" dirty="0" smtClean="0"/>
              <a:t>1/3</a:t>
            </a:r>
            <a:endParaRPr kumimoji="1" lang="ja-JP" altLang="en-US" dirty="0"/>
          </a:p>
        </p:txBody>
      </p:sp>
      <p:sp>
        <p:nvSpPr>
          <p:cNvPr id="3" name="コンテンツ プレースホルダー 2"/>
          <p:cNvSpPr>
            <a:spLocks noGrp="1"/>
          </p:cNvSpPr>
          <p:nvPr>
            <p:ph idx="1"/>
          </p:nvPr>
        </p:nvSpPr>
        <p:spPr>
          <a:xfrm>
            <a:off x="628650" y="1202076"/>
            <a:ext cx="7886700" cy="1607626"/>
          </a:xfrm>
        </p:spPr>
        <p:txBody>
          <a:bodyPr>
            <a:normAutofit fontScale="92500" lnSpcReduction="10000"/>
          </a:bodyPr>
          <a:lstStyle/>
          <a:p>
            <a:r>
              <a:rPr lang="ja-JP" altLang="en-US" dirty="0" smtClean="0"/>
              <a:t>警告等の日本語を表示したい場合，以下の手順で，設定を行います．</a:t>
            </a:r>
            <a:endParaRPr lang="en-US" altLang="ja-JP" dirty="0" smtClean="0"/>
          </a:p>
          <a:p>
            <a:r>
              <a:rPr kumimoji="1" lang="ja-JP" altLang="en-US" dirty="0" smtClean="0"/>
              <a:t>まず，右クリックでメニューリストを出して，</a:t>
            </a:r>
            <a:r>
              <a:rPr kumimoji="1" lang="en-US" altLang="ja-JP" dirty="0" smtClean="0"/>
              <a:t>[Options]</a:t>
            </a:r>
            <a:r>
              <a:rPr kumimoji="1" lang="ja-JP" altLang="en-US" dirty="0" smtClean="0"/>
              <a:t>を選択する．</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9</a:t>
            </a:fld>
            <a:endParaRPr kumimoji="1" lang="ja-JP" altLang="en-US"/>
          </a:p>
        </p:txBody>
      </p:sp>
      <p:pic>
        <p:nvPicPr>
          <p:cNvPr id="6" name="図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518" y="2669986"/>
            <a:ext cx="7065510" cy="3868927"/>
          </a:xfrm>
          <a:prstGeom prst="rect">
            <a:avLst/>
          </a:prstGeom>
        </p:spPr>
      </p:pic>
    </p:spTree>
    <p:extLst>
      <p:ext uri="{BB962C8B-B14F-4D97-AF65-F5344CB8AC3E}">
        <p14:creationId xmlns:p14="http://schemas.microsoft.com/office/powerpoint/2010/main" val="1409546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Cygwin</a:t>
            </a:r>
            <a:r>
              <a:rPr lang="ja-JP" altLang="en-US" dirty="0" err="1" smtClean="0"/>
              <a:t>での</a:t>
            </a:r>
            <a:r>
              <a:rPr lang="ja-JP" altLang="en-US" dirty="0" smtClean="0"/>
              <a:t>日本語表示設定 </a:t>
            </a:r>
            <a:r>
              <a:rPr lang="en-US" altLang="ja-JP" dirty="0"/>
              <a:t>2</a:t>
            </a:r>
            <a:r>
              <a:rPr lang="en-US" altLang="ja-JP" dirty="0" smtClean="0"/>
              <a:t>/3</a:t>
            </a:r>
            <a:endParaRPr kumimoji="1" lang="ja-JP" altLang="en-US" dirty="0"/>
          </a:p>
        </p:txBody>
      </p:sp>
      <p:sp>
        <p:nvSpPr>
          <p:cNvPr id="3" name="コンテンツ プレースホルダー 2"/>
          <p:cNvSpPr>
            <a:spLocks noGrp="1"/>
          </p:cNvSpPr>
          <p:nvPr>
            <p:ph idx="1"/>
          </p:nvPr>
        </p:nvSpPr>
        <p:spPr>
          <a:xfrm>
            <a:off x="628650" y="1202076"/>
            <a:ext cx="7886700" cy="594067"/>
          </a:xfrm>
        </p:spPr>
        <p:txBody>
          <a:bodyPr/>
          <a:lstStyle/>
          <a:p>
            <a:r>
              <a:rPr kumimoji="1" lang="en-US" altLang="ja-JP" dirty="0" smtClean="0"/>
              <a:t>Options</a:t>
            </a:r>
            <a:r>
              <a:rPr kumimoji="1" lang="ja-JP" altLang="en-US" dirty="0" smtClean="0"/>
              <a:t>画面で</a:t>
            </a:r>
            <a:r>
              <a:rPr kumimoji="1" lang="en-US" altLang="ja-JP" dirty="0" smtClean="0"/>
              <a:t>[Text]</a:t>
            </a:r>
            <a:r>
              <a:rPr kumimoji="1" lang="ja-JP" altLang="en-US" dirty="0" smtClean="0"/>
              <a:t>を選択</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10</a:t>
            </a:fld>
            <a:endParaRPr kumimoji="1" lang="ja-JP" altLang="en-US"/>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249" y="2199356"/>
            <a:ext cx="5964369" cy="3624501"/>
          </a:xfrm>
          <a:prstGeom prst="rect">
            <a:avLst/>
          </a:prstGeom>
        </p:spPr>
      </p:pic>
    </p:spTree>
    <p:extLst>
      <p:ext uri="{BB962C8B-B14F-4D97-AF65-F5344CB8AC3E}">
        <p14:creationId xmlns:p14="http://schemas.microsoft.com/office/powerpoint/2010/main" val="6734876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Cygwin</a:t>
            </a:r>
            <a:r>
              <a:rPr lang="ja-JP" altLang="en-US" dirty="0" err="1" smtClean="0"/>
              <a:t>での</a:t>
            </a:r>
            <a:r>
              <a:rPr lang="ja-JP" altLang="en-US" dirty="0" smtClean="0"/>
              <a:t>日本語表示設定 </a:t>
            </a:r>
            <a:r>
              <a:rPr lang="en-US" altLang="ja-JP" dirty="0"/>
              <a:t>3</a:t>
            </a:r>
            <a:r>
              <a:rPr lang="en-US" altLang="ja-JP" dirty="0" smtClean="0"/>
              <a:t>/3</a:t>
            </a:r>
            <a:endParaRPr kumimoji="1" lang="ja-JP" altLang="en-US" dirty="0"/>
          </a:p>
        </p:txBody>
      </p:sp>
      <p:sp>
        <p:nvSpPr>
          <p:cNvPr id="3" name="コンテンツ プレースホルダー 2"/>
          <p:cNvSpPr>
            <a:spLocks noGrp="1"/>
          </p:cNvSpPr>
          <p:nvPr>
            <p:ph idx="1"/>
          </p:nvPr>
        </p:nvSpPr>
        <p:spPr>
          <a:xfrm>
            <a:off x="628649" y="1202076"/>
            <a:ext cx="3366407" cy="4959238"/>
          </a:xfrm>
        </p:spPr>
        <p:txBody>
          <a:bodyPr>
            <a:normAutofit/>
          </a:bodyPr>
          <a:lstStyle/>
          <a:p>
            <a:r>
              <a:rPr kumimoji="1" lang="en-US" altLang="ja-JP" dirty="0" smtClean="0"/>
              <a:t>Locale </a:t>
            </a:r>
            <a:r>
              <a:rPr kumimoji="1" lang="ja-JP" altLang="en-US" dirty="0" smtClean="0"/>
              <a:t>と </a:t>
            </a:r>
            <a:r>
              <a:rPr kumimoji="1" lang="en-US" altLang="ja-JP" dirty="0" smtClean="0"/>
              <a:t>Character set </a:t>
            </a:r>
            <a:r>
              <a:rPr kumimoji="1" lang="ja-JP" altLang="en-US" dirty="0" smtClean="0"/>
              <a:t>という値をそれぞれ以下に設定．</a:t>
            </a:r>
            <a:endParaRPr kumimoji="1" lang="en-US" altLang="ja-JP" dirty="0" smtClean="0"/>
          </a:p>
          <a:p>
            <a:r>
              <a:rPr lang="en-US" altLang="ja-JP" dirty="0" smtClean="0"/>
              <a:t>Locale  </a:t>
            </a:r>
            <a:r>
              <a:rPr lang="en-US" altLang="ja-JP" dirty="0" err="1" smtClean="0"/>
              <a:t>ja_JP</a:t>
            </a:r>
            <a:endParaRPr lang="en-US" altLang="ja-JP" dirty="0" smtClean="0"/>
          </a:p>
          <a:p>
            <a:r>
              <a:rPr kumimoji="1" lang="en-US" altLang="ja-JP" dirty="0" smtClean="0"/>
              <a:t>Character set </a:t>
            </a:r>
            <a:r>
              <a:rPr kumimoji="1" lang="ja-JP" altLang="en-US" dirty="0" smtClean="0"/>
              <a:t>は，</a:t>
            </a:r>
            <a:r>
              <a:rPr kumimoji="1" lang="en-US" altLang="ja-JP" dirty="0" smtClean="0"/>
              <a:t>UTF-8 (Unicode) </a:t>
            </a:r>
            <a:r>
              <a:rPr kumimoji="1" lang="ja-JP" altLang="en-US" dirty="0" smtClean="0"/>
              <a:t>を選択．</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11</a:t>
            </a:fld>
            <a:endParaRPr kumimoji="1" lang="ja-JP" altLang="en-US"/>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0047" y="1047965"/>
            <a:ext cx="4575806" cy="5308386"/>
          </a:xfrm>
          <a:prstGeom prst="rect">
            <a:avLst/>
          </a:prstGeom>
        </p:spPr>
      </p:pic>
    </p:spTree>
    <p:extLst>
      <p:ext uri="{BB962C8B-B14F-4D97-AF65-F5344CB8AC3E}">
        <p14:creationId xmlns:p14="http://schemas.microsoft.com/office/powerpoint/2010/main" val="14183776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画面に文字列を表示</a:t>
            </a:r>
            <a:r>
              <a:rPr kumimoji="1" lang="ja-JP" altLang="en-US" dirty="0" smtClean="0"/>
              <a:t> </a:t>
            </a:r>
            <a:r>
              <a:rPr kumimoji="1" lang="en-US" altLang="ja-JP" dirty="0" smtClean="0"/>
              <a:t>(</a:t>
            </a:r>
            <a:r>
              <a:rPr kumimoji="1" lang="ja-JP" altLang="en-US" dirty="0" smtClean="0"/>
              <a:t>レ</a:t>
            </a:r>
            <a:r>
              <a:rPr kumimoji="1" lang="en-US" altLang="ja-JP" dirty="0" smtClean="0"/>
              <a:t>p.16</a:t>
            </a:r>
            <a:r>
              <a:rPr kumimoji="1" lang="ja-JP" altLang="en-US" dirty="0" smtClean="0"/>
              <a:t> 明</a:t>
            </a:r>
            <a:r>
              <a:rPr kumimoji="1" lang="en-US" altLang="ja-JP" dirty="0" smtClean="0"/>
              <a:t>p.8)</a:t>
            </a:r>
            <a:endParaRPr kumimoji="1" lang="ja-JP" altLang="en-US" dirty="0"/>
          </a:p>
        </p:txBody>
      </p:sp>
      <p:sp>
        <p:nvSpPr>
          <p:cNvPr id="3" name="スライド番号プレースホルダー 2"/>
          <p:cNvSpPr>
            <a:spLocks noGrp="1"/>
          </p:cNvSpPr>
          <p:nvPr>
            <p:ph type="sldNum" sz="quarter" idx="12"/>
          </p:nvPr>
        </p:nvSpPr>
        <p:spPr/>
        <p:txBody>
          <a:bodyPr/>
          <a:lstStyle/>
          <a:p>
            <a:fld id="{E46B2F52-C7B9-4691-9EF1-7AA61A7F3363}" type="slidenum">
              <a:rPr kumimoji="1" lang="ja-JP" altLang="en-US" smtClean="0"/>
              <a:t>12</a:t>
            </a:fld>
            <a:endParaRPr kumimoji="1" lang="ja-JP" altLang="en-US" dirty="0"/>
          </a:p>
        </p:txBody>
      </p:sp>
      <p:sp>
        <p:nvSpPr>
          <p:cNvPr id="4" name="メモ 3"/>
          <p:cNvSpPr/>
          <p:nvPr/>
        </p:nvSpPr>
        <p:spPr>
          <a:xfrm>
            <a:off x="459818" y="1312353"/>
            <a:ext cx="7613081" cy="3797529"/>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kumimoji="1" lang="en-US" altLang="ja-JP" sz="3200" dirty="0" smtClean="0">
                <a:latin typeface="Courier New" panose="02070309020205020404" pitchFamily="49" charset="0"/>
                <a:cs typeface="Courier New" panose="02070309020205020404" pitchFamily="49" charset="0"/>
              </a:rPr>
              <a:t>#include &lt;</a:t>
            </a:r>
            <a:r>
              <a:rPr kumimoji="1" lang="en-US" altLang="ja-JP" sz="3200" dirty="0" err="1" smtClean="0">
                <a:latin typeface="Courier New" panose="02070309020205020404" pitchFamily="49" charset="0"/>
                <a:cs typeface="Courier New" panose="02070309020205020404" pitchFamily="49" charset="0"/>
              </a:rPr>
              <a:t>stdio.h</a:t>
            </a:r>
            <a:r>
              <a:rPr kumimoji="1" lang="en-US" altLang="ja-JP" sz="3200" dirty="0" smtClean="0">
                <a:latin typeface="Courier New" panose="02070309020205020404" pitchFamily="49" charset="0"/>
                <a:cs typeface="Courier New" panose="02070309020205020404" pitchFamily="49" charset="0"/>
              </a:rPr>
              <a:t>&gt;</a:t>
            </a:r>
          </a:p>
          <a:p>
            <a:endParaRPr lang="en-US" altLang="ja-JP" sz="3200" dirty="0">
              <a:latin typeface="Courier New" panose="02070309020205020404" pitchFamily="49" charset="0"/>
              <a:cs typeface="Courier New" panose="02070309020205020404" pitchFamily="49" charset="0"/>
            </a:endParaRPr>
          </a:p>
          <a:p>
            <a:r>
              <a:rPr lang="en-US" altLang="ja-JP" sz="3200" dirty="0" err="1">
                <a:latin typeface="Courier New" panose="02070309020205020404" pitchFamily="49" charset="0"/>
                <a:cs typeface="Courier New" panose="02070309020205020404" pitchFamily="49" charset="0"/>
              </a:rPr>
              <a:t>i</a:t>
            </a:r>
            <a:r>
              <a:rPr kumimoji="1" lang="en-US" altLang="ja-JP" sz="3200" dirty="0" err="1" smtClean="0">
                <a:latin typeface="Courier New" panose="02070309020205020404" pitchFamily="49" charset="0"/>
                <a:cs typeface="Courier New" panose="02070309020205020404" pitchFamily="49" charset="0"/>
              </a:rPr>
              <a:t>nt</a:t>
            </a:r>
            <a:r>
              <a:rPr kumimoji="1" lang="en-US" altLang="ja-JP" sz="3200" dirty="0" smtClean="0">
                <a:latin typeface="Courier New" panose="02070309020205020404" pitchFamily="49" charset="0"/>
                <a:cs typeface="Courier New" panose="02070309020205020404" pitchFamily="49" charset="0"/>
              </a:rPr>
              <a:t> main(void)</a:t>
            </a:r>
          </a:p>
          <a:p>
            <a:r>
              <a:rPr kumimoji="1" lang="en-US" altLang="ja-JP" sz="3200" dirty="0" smtClean="0">
                <a:latin typeface="Courier New" panose="02070309020205020404" pitchFamily="49" charset="0"/>
                <a:cs typeface="Courier New" panose="02070309020205020404" pitchFamily="49" charset="0"/>
              </a:rPr>
              <a:t>{</a:t>
            </a:r>
          </a:p>
          <a:p>
            <a:r>
              <a:rPr lang="en-US" altLang="ja-JP" sz="3200" dirty="0">
                <a:latin typeface="Courier New" panose="02070309020205020404" pitchFamily="49" charset="0"/>
                <a:cs typeface="Courier New" panose="02070309020205020404" pitchFamily="49" charset="0"/>
              </a:rPr>
              <a:t> </a:t>
            </a:r>
            <a:r>
              <a:rPr lang="en-US" altLang="ja-JP" sz="3200" dirty="0" smtClean="0">
                <a:latin typeface="Courier New" panose="02070309020205020404" pitchFamily="49" charset="0"/>
                <a:cs typeface="Courier New" panose="02070309020205020404" pitchFamily="49" charset="0"/>
              </a:rPr>
              <a:t>   </a:t>
            </a:r>
            <a:r>
              <a:rPr lang="en-US" altLang="ja-JP" sz="3200" dirty="0" err="1" smtClean="0">
                <a:latin typeface="Courier New" panose="02070309020205020404" pitchFamily="49" charset="0"/>
                <a:cs typeface="Courier New" panose="02070309020205020404" pitchFamily="49" charset="0"/>
              </a:rPr>
              <a:t>printf</a:t>
            </a:r>
            <a:r>
              <a:rPr lang="en-US" altLang="ja-JP" sz="3200" dirty="0" smtClean="0">
                <a:latin typeface="Courier New" panose="02070309020205020404" pitchFamily="49" charset="0"/>
                <a:cs typeface="Courier New" panose="02070309020205020404" pitchFamily="49" charset="0"/>
              </a:rPr>
              <a:t>("Hello, world\n");</a:t>
            </a:r>
          </a:p>
          <a:p>
            <a:r>
              <a:rPr kumimoji="1" lang="en-US" altLang="ja-JP" sz="3200" dirty="0">
                <a:latin typeface="Courier New" panose="02070309020205020404" pitchFamily="49" charset="0"/>
                <a:cs typeface="Courier New" panose="02070309020205020404" pitchFamily="49" charset="0"/>
              </a:rPr>
              <a:t> </a:t>
            </a:r>
            <a:r>
              <a:rPr kumimoji="1" lang="en-US" altLang="ja-JP" sz="3200" dirty="0" smtClean="0">
                <a:latin typeface="Courier New" panose="02070309020205020404" pitchFamily="49" charset="0"/>
                <a:cs typeface="Courier New" panose="02070309020205020404" pitchFamily="49" charset="0"/>
              </a:rPr>
              <a:t>   return(0);</a:t>
            </a:r>
          </a:p>
          <a:p>
            <a:r>
              <a:rPr lang="en-US" altLang="ja-JP" sz="3200" dirty="0">
                <a:latin typeface="Courier New" panose="02070309020205020404" pitchFamily="49" charset="0"/>
                <a:cs typeface="Courier New" panose="02070309020205020404" pitchFamily="49" charset="0"/>
              </a:rPr>
              <a:t>}</a:t>
            </a:r>
            <a:endParaRPr kumimoji="1" lang="ja-JP" altLang="en-US" sz="3200" dirty="0">
              <a:latin typeface="Courier New" panose="02070309020205020404" pitchFamily="49" charset="0"/>
              <a:cs typeface="Courier New" panose="02070309020205020404" pitchFamily="49" charset="0"/>
            </a:endParaRPr>
          </a:p>
        </p:txBody>
      </p:sp>
      <p:sp>
        <p:nvSpPr>
          <p:cNvPr id="5" name="テキスト ボックス 4"/>
          <p:cNvSpPr txBox="1"/>
          <p:nvPr/>
        </p:nvSpPr>
        <p:spPr>
          <a:xfrm>
            <a:off x="528918" y="5548450"/>
            <a:ext cx="3284874" cy="523220"/>
          </a:xfrm>
          <a:prstGeom prst="rect">
            <a:avLst/>
          </a:prstGeom>
          <a:noFill/>
        </p:spPr>
        <p:txBody>
          <a:bodyPr wrap="none" rtlCol="0">
            <a:spAutoFit/>
          </a:bodyPr>
          <a:lstStyle/>
          <a:p>
            <a:r>
              <a:rPr lang="ja-JP" altLang="en-US" sz="2800" dirty="0" smtClean="0"/>
              <a:t>教科書とちょっと違う</a:t>
            </a:r>
            <a:endParaRPr kumimoji="1" lang="ja-JP" altLang="en-US" sz="2800" dirty="0"/>
          </a:p>
        </p:txBody>
      </p:sp>
    </p:spTree>
    <p:extLst>
      <p:ext uri="{BB962C8B-B14F-4D97-AF65-F5344CB8AC3E}">
        <p14:creationId xmlns:p14="http://schemas.microsoft.com/office/powerpoint/2010/main" val="34828198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説明の都合，行番号つけます</a:t>
            </a:r>
            <a:endParaRPr kumimoji="1" lang="ja-JP" altLang="en-US" dirty="0"/>
          </a:p>
        </p:txBody>
      </p:sp>
      <p:sp>
        <p:nvSpPr>
          <p:cNvPr id="3" name="スライド番号プレースホルダー 2"/>
          <p:cNvSpPr>
            <a:spLocks noGrp="1"/>
          </p:cNvSpPr>
          <p:nvPr>
            <p:ph type="sldNum" sz="quarter" idx="12"/>
          </p:nvPr>
        </p:nvSpPr>
        <p:spPr/>
        <p:txBody>
          <a:bodyPr/>
          <a:lstStyle/>
          <a:p>
            <a:fld id="{E46B2F52-C7B9-4691-9EF1-7AA61A7F3363}" type="slidenum">
              <a:rPr kumimoji="1" lang="ja-JP" altLang="en-US" smtClean="0"/>
              <a:t>13</a:t>
            </a:fld>
            <a:endParaRPr kumimoji="1" lang="ja-JP" altLang="en-US"/>
          </a:p>
        </p:txBody>
      </p:sp>
      <p:sp>
        <p:nvSpPr>
          <p:cNvPr id="4" name="メモ 3"/>
          <p:cNvSpPr/>
          <p:nvPr/>
        </p:nvSpPr>
        <p:spPr>
          <a:xfrm>
            <a:off x="459818" y="1312353"/>
            <a:ext cx="7613081" cy="3474800"/>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kumimoji="1" lang="en-US" altLang="ja-JP" sz="2800" dirty="0" smtClean="0">
                <a:latin typeface="Courier New" panose="02070309020205020404" pitchFamily="49" charset="0"/>
                <a:cs typeface="Courier New" panose="02070309020205020404" pitchFamily="49" charset="0"/>
              </a:rPr>
              <a:t>1: #include &lt;</a:t>
            </a:r>
            <a:r>
              <a:rPr kumimoji="1" lang="en-US" altLang="ja-JP" sz="2800" dirty="0" err="1" smtClean="0">
                <a:latin typeface="Courier New" panose="02070309020205020404" pitchFamily="49" charset="0"/>
                <a:cs typeface="Courier New" panose="02070309020205020404" pitchFamily="49" charset="0"/>
              </a:rPr>
              <a:t>stdio.h</a:t>
            </a:r>
            <a:r>
              <a:rPr kumimoji="1" lang="en-US" altLang="ja-JP" sz="2800" dirty="0" smtClean="0">
                <a:latin typeface="Courier New" panose="02070309020205020404" pitchFamily="49" charset="0"/>
                <a:cs typeface="Courier New" panose="02070309020205020404" pitchFamily="49" charset="0"/>
              </a:rPr>
              <a:t>&gt;</a:t>
            </a:r>
          </a:p>
          <a:p>
            <a:r>
              <a:rPr lang="en-US" altLang="ja-JP" sz="2800" dirty="0" smtClean="0">
                <a:latin typeface="Courier New" panose="02070309020205020404" pitchFamily="49" charset="0"/>
                <a:cs typeface="Courier New" panose="02070309020205020404" pitchFamily="49" charset="0"/>
              </a:rPr>
              <a:t>2: </a:t>
            </a:r>
            <a:endParaRPr lang="en-US" altLang="ja-JP" sz="2800" dirty="0">
              <a:latin typeface="Courier New" panose="02070309020205020404" pitchFamily="49" charset="0"/>
              <a:cs typeface="Courier New" panose="02070309020205020404" pitchFamily="49" charset="0"/>
            </a:endParaRPr>
          </a:p>
          <a:p>
            <a:r>
              <a:rPr lang="en-US" altLang="ja-JP" sz="2800" dirty="0">
                <a:latin typeface="Courier New" panose="02070309020205020404" pitchFamily="49" charset="0"/>
                <a:cs typeface="Courier New" panose="02070309020205020404" pitchFamily="49" charset="0"/>
              </a:rPr>
              <a:t>3</a:t>
            </a:r>
            <a:r>
              <a:rPr lang="en-US" altLang="ja-JP" sz="2800" dirty="0" smtClean="0">
                <a:latin typeface="Courier New" panose="02070309020205020404" pitchFamily="49" charset="0"/>
                <a:cs typeface="Courier New" panose="02070309020205020404" pitchFamily="49" charset="0"/>
              </a:rPr>
              <a:t>: </a:t>
            </a:r>
            <a:r>
              <a:rPr lang="en-US" altLang="ja-JP" sz="2800" dirty="0" err="1" smtClean="0">
                <a:latin typeface="Courier New" panose="02070309020205020404" pitchFamily="49" charset="0"/>
                <a:cs typeface="Courier New" panose="02070309020205020404" pitchFamily="49" charset="0"/>
              </a:rPr>
              <a:t>i</a:t>
            </a:r>
            <a:r>
              <a:rPr kumimoji="1" lang="en-US" altLang="ja-JP" sz="2800" dirty="0" err="1" smtClean="0">
                <a:latin typeface="Courier New" panose="02070309020205020404" pitchFamily="49" charset="0"/>
                <a:cs typeface="Courier New" panose="02070309020205020404" pitchFamily="49" charset="0"/>
              </a:rPr>
              <a:t>nt</a:t>
            </a:r>
            <a:r>
              <a:rPr kumimoji="1" lang="en-US" altLang="ja-JP" sz="2800" dirty="0" smtClean="0">
                <a:latin typeface="Courier New" panose="02070309020205020404" pitchFamily="49" charset="0"/>
                <a:cs typeface="Courier New" panose="02070309020205020404" pitchFamily="49" charset="0"/>
              </a:rPr>
              <a:t> main(void)</a:t>
            </a:r>
          </a:p>
          <a:p>
            <a:r>
              <a:rPr lang="en-US" altLang="ja-JP" sz="2800" dirty="0">
                <a:latin typeface="Courier New" panose="02070309020205020404" pitchFamily="49" charset="0"/>
                <a:cs typeface="Courier New" panose="02070309020205020404" pitchFamily="49" charset="0"/>
              </a:rPr>
              <a:t>4</a:t>
            </a:r>
            <a:r>
              <a:rPr lang="en-US" altLang="ja-JP" sz="2800" dirty="0" smtClean="0">
                <a:latin typeface="Courier New" panose="02070309020205020404" pitchFamily="49" charset="0"/>
                <a:cs typeface="Courier New" panose="02070309020205020404" pitchFamily="49" charset="0"/>
              </a:rPr>
              <a:t>: </a:t>
            </a:r>
            <a:r>
              <a:rPr kumimoji="1" lang="en-US" altLang="ja-JP" sz="2800" dirty="0" smtClean="0">
                <a:latin typeface="Courier New" panose="02070309020205020404" pitchFamily="49" charset="0"/>
                <a:cs typeface="Courier New" panose="02070309020205020404" pitchFamily="49" charset="0"/>
              </a:rPr>
              <a:t>{</a:t>
            </a:r>
          </a:p>
          <a:p>
            <a:r>
              <a:rPr lang="en-US" altLang="ja-JP" sz="2800" dirty="0">
                <a:latin typeface="Courier New" panose="02070309020205020404" pitchFamily="49" charset="0"/>
                <a:cs typeface="Courier New" panose="02070309020205020404" pitchFamily="49" charset="0"/>
              </a:rPr>
              <a:t>5</a:t>
            </a:r>
            <a:r>
              <a:rPr lang="en-US" altLang="ja-JP" sz="2800" dirty="0" smtClean="0">
                <a:latin typeface="Courier New" panose="02070309020205020404" pitchFamily="49" charset="0"/>
                <a:cs typeface="Courier New" panose="02070309020205020404" pitchFamily="49" charset="0"/>
              </a:rPr>
              <a:t>:     </a:t>
            </a:r>
            <a:r>
              <a:rPr lang="en-US" altLang="ja-JP" sz="2800" dirty="0" err="1" smtClean="0">
                <a:latin typeface="Courier New" panose="02070309020205020404" pitchFamily="49" charset="0"/>
                <a:cs typeface="Courier New" panose="02070309020205020404" pitchFamily="49" charset="0"/>
              </a:rPr>
              <a:t>printf</a:t>
            </a:r>
            <a:r>
              <a:rPr lang="en-US" altLang="ja-JP" sz="2800" dirty="0" smtClean="0">
                <a:latin typeface="Courier New" panose="02070309020205020404" pitchFamily="49" charset="0"/>
                <a:cs typeface="Courier New" panose="02070309020205020404" pitchFamily="49" charset="0"/>
              </a:rPr>
              <a:t>("Hello, world\n");</a:t>
            </a:r>
          </a:p>
          <a:p>
            <a:r>
              <a:rPr lang="en-US" altLang="ja-JP" sz="2800" dirty="0">
                <a:latin typeface="Courier New" panose="02070309020205020404" pitchFamily="49" charset="0"/>
                <a:cs typeface="Courier New" panose="02070309020205020404" pitchFamily="49" charset="0"/>
              </a:rPr>
              <a:t>6</a:t>
            </a:r>
            <a:r>
              <a:rPr kumimoji="1" lang="en-US" altLang="ja-JP" sz="2800" dirty="0" smtClean="0">
                <a:latin typeface="Courier New" panose="02070309020205020404" pitchFamily="49" charset="0"/>
                <a:cs typeface="Courier New" panose="02070309020205020404" pitchFamily="49" charset="0"/>
              </a:rPr>
              <a:t>:     return(0);</a:t>
            </a:r>
          </a:p>
          <a:p>
            <a:r>
              <a:rPr lang="en-US" altLang="ja-JP" sz="2800" dirty="0">
                <a:latin typeface="Courier New" panose="02070309020205020404" pitchFamily="49" charset="0"/>
                <a:cs typeface="Courier New" panose="02070309020205020404" pitchFamily="49" charset="0"/>
              </a:rPr>
              <a:t>7</a:t>
            </a:r>
            <a:r>
              <a:rPr lang="en-US" altLang="ja-JP" sz="2800" dirty="0" smtClean="0">
                <a:latin typeface="Courier New" panose="02070309020205020404" pitchFamily="49" charset="0"/>
                <a:cs typeface="Courier New" panose="02070309020205020404" pitchFamily="49" charset="0"/>
              </a:rPr>
              <a:t>: }</a:t>
            </a:r>
            <a:endParaRPr kumimoji="1" lang="ja-JP" altLang="en-US" sz="2800" dirty="0">
              <a:latin typeface="Courier New" panose="02070309020205020404" pitchFamily="49" charset="0"/>
              <a:cs typeface="Courier New" panose="02070309020205020404" pitchFamily="49" charset="0"/>
            </a:endParaRPr>
          </a:p>
        </p:txBody>
      </p:sp>
      <p:sp>
        <p:nvSpPr>
          <p:cNvPr id="5" name="テキスト ボックス 4"/>
          <p:cNvSpPr txBox="1"/>
          <p:nvPr/>
        </p:nvSpPr>
        <p:spPr>
          <a:xfrm>
            <a:off x="547816" y="5051541"/>
            <a:ext cx="6623929" cy="830997"/>
          </a:xfrm>
          <a:prstGeom prst="rect">
            <a:avLst/>
          </a:prstGeom>
          <a:noFill/>
        </p:spPr>
        <p:txBody>
          <a:bodyPr wrap="none" rtlCol="0">
            <a:spAutoFit/>
          </a:bodyPr>
          <a:lstStyle/>
          <a:p>
            <a:r>
              <a:rPr kumimoji="1" lang="en-US" altLang="ja-JP" sz="2400" dirty="0" smtClean="0">
                <a:solidFill>
                  <a:srgbClr val="FF0000"/>
                </a:solidFill>
              </a:rPr>
              <a:t>※</a:t>
            </a:r>
            <a:r>
              <a:rPr kumimoji="1" lang="ja-JP" altLang="en-US" sz="2400" dirty="0" smtClean="0">
                <a:solidFill>
                  <a:srgbClr val="FF0000"/>
                </a:solidFill>
              </a:rPr>
              <a:t> 注意！ </a:t>
            </a:r>
            <a:endParaRPr kumimoji="1" lang="en-US" altLang="ja-JP" sz="2400" dirty="0" smtClean="0">
              <a:solidFill>
                <a:srgbClr val="FF0000"/>
              </a:solidFill>
            </a:endParaRPr>
          </a:p>
          <a:p>
            <a:r>
              <a:rPr kumimoji="1" lang="ja-JP" altLang="en-US" sz="2400" dirty="0" smtClean="0">
                <a:solidFill>
                  <a:srgbClr val="FF0000"/>
                </a:solidFill>
              </a:rPr>
              <a:t>行番号がついたままでは，コンパイルできません．</a:t>
            </a:r>
            <a:endParaRPr kumimoji="1" lang="ja-JP" altLang="en-US" sz="2400" dirty="0">
              <a:solidFill>
                <a:srgbClr val="FF0000"/>
              </a:solidFill>
            </a:endParaRPr>
          </a:p>
        </p:txBody>
      </p:sp>
    </p:spTree>
    <p:extLst>
      <p:ext uri="{BB962C8B-B14F-4D97-AF65-F5344CB8AC3E}">
        <p14:creationId xmlns:p14="http://schemas.microsoft.com/office/powerpoint/2010/main" val="9089258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一行目，おまじない</a:t>
            </a:r>
            <a:endParaRPr kumimoji="1" lang="ja-JP" altLang="en-US" dirty="0"/>
          </a:p>
        </p:txBody>
      </p:sp>
      <p:sp>
        <p:nvSpPr>
          <p:cNvPr id="3" name="コンテンツ プレースホルダー 2"/>
          <p:cNvSpPr>
            <a:spLocks noGrp="1"/>
          </p:cNvSpPr>
          <p:nvPr>
            <p:ph idx="1"/>
          </p:nvPr>
        </p:nvSpPr>
        <p:spPr>
          <a:xfrm>
            <a:off x="628650" y="1202076"/>
            <a:ext cx="7886700" cy="2455523"/>
          </a:xfrm>
        </p:spPr>
        <p:txBody>
          <a:bodyPr>
            <a:normAutofit fontScale="92500" lnSpcReduction="10000"/>
          </a:bodyPr>
          <a:lstStyle/>
          <a:p>
            <a:r>
              <a:rPr kumimoji="1" lang="ja-JP" altLang="en-US" dirty="0" smtClean="0"/>
              <a:t>一行目はあまり考えずに必ず書いてください．</a:t>
            </a:r>
            <a:endParaRPr kumimoji="1" lang="en-US" altLang="ja-JP" dirty="0" smtClean="0"/>
          </a:p>
          <a:p>
            <a:endParaRPr kumimoji="1" lang="en-US" altLang="ja-JP" dirty="0" smtClean="0"/>
          </a:p>
          <a:p>
            <a:r>
              <a:rPr lang="ja-JP" altLang="en-US" dirty="0" smtClean="0"/>
              <a:t>詳細な意味は後日説明しますが，</a:t>
            </a:r>
            <a:r>
              <a:rPr lang="en-US" altLang="ja-JP" dirty="0" err="1" smtClean="0"/>
              <a:t>printf</a:t>
            </a:r>
            <a:r>
              <a:rPr lang="ja-JP" altLang="en-US" dirty="0" smtClean="0"/>
              <a:t>を使うための準備みたいなものです．</a:t>
            </a:r>
            <a:endParaRPr lang="en-US" altLang="ja-JP" dirty="0" smtClean="0"/>
          </a:p>
          <a:p>
            <a:r>
              <a:rPr kumimoji="1" lang="ja-JP" altLang="en-US" dirty="0" smtClean="0"/>
              <a:t>参考</a:t>
            </a:r>
            <a:r>
              <a:rPr kumimoji="1" lang="en-US" altLang="ja-JP" dirty="0" smtClean="0"/>
              <a:t>: Standard Input and Output header </a:t>
            </a:r>
            <a:r>
              <a:rPr kumimoji="1" lang="ja-JP" altLang="en-US" dirty="0" smtClean="0"/>
              <a:t>の略に相当します．</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14</a:t>
            </a:fld>
            <a:endParaRPr kumimoji="1" lang="ja-JP" altLang="en-US"/>
          </a:p>
        </p:txBody>
      </p:sp>
      <p:sp>
        <p:nvSpPr>
          <p:cNvPr id="5" name="メモ 4"/>
          <p:cNvSpPr/>
          <p:nvPr/>
        </p:nvSpPr>
        <p:spPr>
          <a:xfrm>
            <a:off x="628650" y="4108977"/>
            <a:ext cx="7613081" cy="1583248"/>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kumimoji="1" lang="en-US" altLang="ja-JP" sz="2800" dirty="0" smtClean="0">
                <a:latin typeface="Courier New" panose="02070309020205020404" pitchFamily="49" charset="0"/>
                <a:cs typeface="Courier New" panose="02070309020205020404" pitchFamily="49" charset="0"/>
              </a:rPr>
              <a:t>1: #include &lt;</a:t>
            </a:r>
            <a:r>
              <a:rPr kumimoji="1" lang="en-US" altLang="ja-JP" sz="2800" dirty="0" err="1" smtClean="0">
                <a:latin typeface="Courier New" panose="02070309020205020404" pitchFamily="49" charset="0"/>
                <a:cs typeface="Courier New" panose="02070309020205020404" pitchFamily="49" charset="0"/>
              </a:rPr>
              <a:t>stdio.h</a:t>
            </a:r>
            <a:r>
              <a:rPr kumimoji="1" lang="en-US" altLang="ja-JP" sz="2800" dirty="0" smtClean="0">
                <a:latin typeface="Courier New" panose="02070309020205020404" pitchFamily="49" charset="0"/>
                <a:cs typeface="Courier New" panose="02070309020205020404" pitchFamily="49" charset="0"/>
              </a:rPr>
              <a:t>&gt;</a:t>
            </a:r>
          </a:p>
          <a:p>
            <a:r>
              <a:rPr lang="en-US" altLang="ja-JP" sz="2800" dirty="0" smtClean="0">
                <a:latin typeface="Courier New" panose="02070309020205020404" pitchFamily="49" charset="0"/>
                <a:cs typeface="Courier New" panose="02070309020205020404" pitchFamily="49" charset="0"/>
              </a:rPr>
              <a:t>2: </a:t>
            </a:r>
            <a:endParaRPr lang="en-US" altLang="ja-JP" sz="2800" dirty="0">
              <a:latin typeface="Courier New" panose="02070309020205020404" pitchFamily="49" charset="0"/>
              <a:cs typeface="Courier New" panose="02070309020205020404" pitchFamily="49" charset="0"/>
            </a:endParaRPr>
          </a:p>
          <a:p>
            <a:r>
              <a:rPr lang="ja-JP" altLang="en-US" sz="2800" dirty="0" smtClean="0">
                <a:latin typeface="Courier New" panose="02070309020205020404" pitchFamily="49" charset="0"/>
                <a:cs typeface="Courier New" panose="02070309020205020404" pitchFamily="49" charset="0"/>
              </a:rPr>
              <a:t>・・・・</a:t>
            </a:r>
            <a:r>
              <a:rPr lang="ja-JP" altLang="en-US" sz="2800" dirty="0">
                <a:latin typeface="Courier New" panose="02070309020205020404" pitchFamily="49" charset="0"/>
                <a:cs typeface="Courier New" panose="02070309020205020404" pitchFamily="49" charset="0"/>
              </a:rPr>
              <a:t>・</a:t>
            </a:r>
            <a:endParaRPr lang="en-US" altLang="ja-JP" sz="2800" dirty="0" smtClean="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1944046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実行される命令群</a:t>
            </a:r>
            <a:endParaRPr kumimoji="1" lang="ja-JP" altLang="en-US" dirty="0"/>
          </a:p>
        </p:txBody>
      </p:sp>
      <p:sp>
        <p:nvSpPr>
          <p:cNvPr id="3" name="コンテンツ プレースホルダー 2"/>
          <p:cNvSpPr>
            <a:spLocks noGrp="1"/>
          </p:cNvSpPr>
          <p:nvPr>
            <p:ph idx="1"/>
          </p:nvPr>
        </p:nvSpPr>
        <p:spPr>
          <a:xfrm>
            <a:off x="628650" y="1202076"/>
            <a:ext cx="7886700" cy="1987437"/>
          </a:xfrm>
        </p:spPr>
        <p:txBody>
          <a:bodyPr>
            <a:normAutofit/>
          </a:bodyPr>
          <a:lstStyle/>
          <a:p>
            <a:r>
              <a:rPr kumimoji="1" lang="en-US" altLang="ja-JP" dirty="0" smtClean="0"/>
              <a:t>4</a:t>
            </a:r>
            <a:r>
              <a:rPr kumimoji="1" lang="ja-JP" altLang="en-US" dirty="0" smtClean="0"/>
              <a:t>行目から</a:t>
            </a:r>
            <a:r>
              <a:rPr kumimoji="1" lang="en-US" altLang="ja-JP" dirty="0" smtClean="0"/>
              <a:t>7</a:t>
            </a:r>
            <a:r>
              <a:rPr kumimoji="1" lang="ja-JP" altLang="en-US" dirty="0" smtClean="0"/>
              <a:t>行目に実際に実行される命令を書きます．</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15</a:t>
            </a:fld>
            <a:endParaRPr kumimoji="1" lang="ja-JP" altLang="en-US"/>
          </a:p>
        </p:txBody>
      </p:sp>
      <p:sp>
        <p:nvSpPr>
          <p:cNvPr id="5" name="メモ 4"/>
          <p:cNvSpPr/>
          <p:nvPr/>
        </p:nvSpPr>
        <p:spPr>
          <a:xfrm>
            <a:off x="765459" y="2610314"/>
            <a:ext cx="7613081" cy="2769790"/>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lang="en-US" altLang="ja-JP" sz="2800" dirty="0" smtClean="0">
                <a:latin typeface="Courier New" panose="02070309020205020404" pitchFamily="49" charset="0"/>
                <a:cs typeface="Courier New" panose="02070309020205020404" pitchFamily="49" charset="0"/>
              </a:rPr>
              <a:t>2: </a:t>
            </a:r>
            <a:endParaRPr lang="en-US" altLang="ja-JP" sz="2800" dirty="0">
              <a:latin typeface="Courier New" panose="02070309020205020404" pitchFamily="49" charset="0"/>
              <a:cs typeface="Courier New" panose="02070309020205020404" pitchFamily="49" charset="0"/>
            </a:endParaRPr>
          </a:p>
          <a:p>
            <a:r>
              <a:rPr lang="en-US" altLang="ja-JP" sz="2800" dirty="0">
                <a:latin typeface="Courier New" panose="02070309020205020404" pitchFamily="49" charset="0"/>
                <a:cs typeface="Courier New" panose="02070309020205020404" pitchFamily="49" charset="0"/>
              </a:rPr>
              <a:t>3</a:t>
            </a:r>
            <a:r>
              <a:rPr lang="en-US" altLang="ja-JP" sz="2800" dirty="0" smtClean="0">
                <a:latin typeface="Courier New" panose="02070309020205020404" pitchFamily="49" charset="0"/>
                <a:cs typeface="Courier New" panose="02070309020205020404" pitchFamily="49" charset="0"/>
              </a:rPr>
              <a:t>: </a:t>
            </a:r>
            <a:r>
              <a:rPr lang="en-US" altLang="ja-JP" sz="2800" dirty="0" err="1" smtClean="0">
                <a:latin typeface="Courier New" panose="02070309020205020404" pitchFamily="49" charset="0"/>
                <a:cs typeface="Courier New" panose="02070309020205020404" pitchFamily="49" charset="0"/>
              </a:rPr>
              <a:t>i</a:t>
            </a:r>
            <a:r>
              <a:rPr kumimoji="1" lang="en-US" altLang="ja-JP" sz="2800" dirty="0" err="1" smtClean="0">
                <a:latin typeface="Courier New" panose="02070309020205020404" pitchFamily="49" charset="0"/>
                <a:cs typeface="Courier New" panose="02070309020205020404" pitchFamily="49" charset="0"/>
              </a:rPr>
              <a:t>nt</a:t>
            </a:r>
            <a:r>
              <a:rPr kumimoji="1" lang="en-US" altLang="ja-JP" sz="2800" dirty="0" smtClean="0">
                <a:latin typeface="Courier New" panose="02070309020205020404" pitchFamily="49" charset="0"/>
                <a:cs typeface="Courier New" panose="02070309020205020404" pitchFamily="49" charset="0"/>
              </a:rPr>
              <a:t> main(void)</a:t>
            </a:r>
          </a:p>
          <a:p>
            <a:r>
              <a:rPr lang="en-US" altLang="ja-JP" sz="2800" dirty="0">
                <a:latin typeface="Courier New" panose="02070309020205020404" pitchFamily="49" charset="0"/>
                <a:cs typeface="Courier New" panose="02070309020205020404" pitchFamily="49" charset="0"/>
              </a:rPr>
              <a:t>4</a:t>
            </a:r>
            <a:r>
              <a:rPr lang="en-US" altLang="ja-JP" sz="2800" dirty="0" smtClean="0">
                <a:latin typeface="Courier New" panose="02070309020205020404" pitchFamily="49" charset="0"/>
                <a:cs typeface="Courier New" panose="02070309020205020404" pitchFamily="49" charset="0"/>
              </a:rPr>
              <a:t>: </a:t>
            </a:r>
            <a:r>
              <a:rPr kumimoji="1" lang="en-US" altLang="ja-JP" sz="2800" dirty="0" smtClean="0">
                <a:latin typeface="Courier New" panose="02070309020205020404" pitchFamily="49" charset="0"/>
                <a:cs typeface="Courier New" panose="02070309020205020404" pitchFamily="49" charset="0"/>
              </a:rPr>
              <a:t>{</a:t>
            </a:r>
          </a:p>
          <a:p>
            <a:r>
              <a:rPr lang="ja-JP" altLang="en-US" sz="2800" dirty="0" smtClean="0">
                <a:latin typeface="Courier New" panose="02070309020205020404" pitchFamily="49" charset="0"/>
                <a:cs typeface="Courier New" panose="02070309020205020404" pitchFamily="49" charset="0"/>
              </a:rPr>
              <a:t>    </a:t>
            </a:r>
            <a:r>
              <a:rPr lang="ja-JP" altLang="en-US" sz="2800" dirty="0">
                <a:latin typeface="Courier New" panose="02070309020205020404" pitchFamily="49" charset="0"/>
                <a:cs typeface="Courier New" panose="02070309020205020404" pitchFamily="49" charset="0"/>
              </a:rPr>
              <a:t>中略</a:t>
            </a:r>
            <a:endParaRPr lang="en-US" altLang="ja-JP" sz="2800" dirty="0" smtClean="0">
              <a:latin typeface="Courier New" panose="02070309020205020404" pitchFamily="49" charset="0"/>
              <a:cs typeface="Courier New" panose="02070309020205020404" pitchFamily="49" charset="0"/>
            </a:endParaRPr>
          </a:p>
          <a:p>
            <a:r>
              <a:rPr lang="en-US" altLang="ja-JP" sz="2800" dirty="0">
                <a:latin typeface="Courier New" panose="02070309020205020404" pitchFamily="49" charset="0"/>
                <a:cs typeface="Courier New" panose="02070309020205020404" pitchFamily="49" charset="0"/>
              </a:rPr>
              <a:t>7</a:t>
            </a:r>
            <a:r>
              <a:rPr lang="en-US" altLang="ja-JP" sz="2800" dirty="0" smtClean="0">
                <a:latin typeface="Courier New" panose="02070309020205020404" pitchFamily="49" charset="0"/>
                <a:cs typeface="Courier New" panose="02070309020205020404" pitchFamily="49" charset="0"/>
              </a:rPr>
              <a:t>: }</a:t>
            </a:r>
            <a:endParaRPr kumimoji="1" lang="ja-JP" altLang="en-US" sz="2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474542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3</a:t>
            </a:r>
            <a:r>
              <a:rPr kumimoji="1" lang="ja-JP" altLang="en-US" dirty="0" smtClean="0"/>
              <a:t>～</a:t>
            </a:r>
            <a:r>
              <a:rPr lang="en-US" altLang="ja-JP" dirty="0"/>
              <a:t>7</a:t>
            </a:r>
            <a:r>
              <a:rPr kumimoji="1" lang="ja-JP" altLang="en-US" dirty="0" smtClean="0"/>
              <a:t>行目</a:t>
            </a:r>
            <a:r>
              <a:rPr kumimoji="1" lang="en-US" altLang="ja-JP" dirty="0" smtClean="0"/>
              <a:t>: </a:t>
            </a:r>
            <a:r>
              <a:rPr kumimoji="1" lang="ja-JP" altLang="en-US" dirty="0" smtClean="0"/>
              <a:t>関数定義</a:t>
            </a:r>
            <a:endParaRPr kumimoji="1" lang="ja-JP" altLang="en-US" dirty="0"/>
          </a:p>
        </p:txBody>
      </p:sp>
      <p:sp>
        <p:nvSpPr>
          <p:cNvPr id="3" name="コンテンツ プレースホルダー 2"/>
          <p:cNvSpPr>
            <a:spLocks noGrp="1"/>
          </p:cNvSpPr>
          <p:nvPr>
            <p:ph idx="1"/>
          </p:nvPr>
        </p:nvSpPr>
        <p:spPr>
          <a:xfrm>
            <a:off x="628650" y="1202076"/>
            <a:ext cx="7886700" cy="2732656"/>
          </a:xfrm>
        </p:spPr>
        <p:txBody>
          <a:bodyPr>
            <a:normAutofit/>
          </a:bodyPr>
          <a:lstStyle/>
          <a:p>
            <a:r>
              <a:rPr lang="en-US" altLang="ja-JP" dirty="0"/>
              <a:t>3</a:t>
            </a:r>
            <a:r>
              <a:rPr kumimoji="1" lang="ja-JP" altLang="en-US" dirty="0" smtClean="0"/>
              <a:t>～</a:t>
            </a:r>
            <a:r>
              <a:rPr lang="en-US" altLang="ja-JP" dirty="0"/>
              <a:t>7</a:t>
            </a:r>
            <a:r>
              <a:rPr kumimoji="1" lang="ja-JP" altLang="en-US" dirty="0" smtClean="0"/>
              <a:t>行目は </a:t>
            </a:r>
            <a:r>
              <a:rPr kumimoji="1" lang="en-US" altLang="ja-JP" dirty="0" smtClean="0"/>
              <a:t>main </a:t>
            </a:r>
            <a:r>
              <a:rPr kumimoji="1" lang="ja-JP" altLang="en-US" dirty="0" smtClean="0"/>
              <a:t>という名前の「関数」を定義してます．</a:t>
            </a:r>
            <a:endParaRPr kumimoji="1" lang="en-US" altLang="ja-JP" dirty="0" smtClean="0"/>
          </a:p>
          <a:p>
            <a:r>
              <a:rPr lang="ja-JP" altLang="en-US" dirty="0" smtClean="0"/>
              <a:t>関数はひとまとまりの処理をグループ化したものです．</a:t>
            </a:r>
            <a:endParaRPr kumimoji="1" lang="en-US" altLang="ja-JP" dirty="0" smtClean="0"/>
          </a:p>
          <a:p>
            <a:r>
              <a:rPr lang="ja-JP" altLang="en-US" u="sng" dirty="0" smtClean="0"/>
              <a:t>数学でやった関数と</a:t>
            </a:r>
            <a:r>
              <a:rPr lang="ja-JP" altLang="en-US" dirty="0" smtClean="0"/>
              <a:t>は若干違う部分もありますが，まぁ，</a:t>
            </a:r>
            <a:r>
              <a:rPr lang="ja-JP" altLang="en-US" u="sng" dirty="0" smtClean="0"/>
              <a:t>似たようなもの</a:t>
            </a:r>
            <a:r>
              <a:rPr lang="ja-JP" altLang="en-US" dirty="0" smtClean="0"/>
              <a:t>です．</a:t>
            </a:r>
            <a:endParaRPr lang="en-US" altLang="ja-JP" dirty="0" smtClean="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16</a:t>
            </a:fld>
            <a:endParaRPr kumimoji="1" lang="ja-JP" altLang="en-US"/>
          </a:p>
        </p:txBody>
      </p:sp>
      <p:sp>
        <p:nvSpPr>
          <p:cNvPr id="5" name="メモ 4"/>
          <p:cNvSpPr/>
          <p:nvPr/>
        </p:nvSpPr>
        <p:spPr>
          <a:xfrm>
            <a:off x="552450" y="4299857"/>
            <a:ext cx="7613081" cy="2056494"/>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lang="en-US" altLang="ja-JP" sz="2800" dirty="0">
                <a:latin typeface="Courier New" panose="02070309020205020404" pitchFamily="49" charset="0"/>
                <a:cs typeface="Courier New" panose="02070309020205020404" pitchFamily="49" charset="0"/>
              </a:rPr>
              <a:t>3</a:t>
            </a:r>
            <a:r>
              <a:rPr lang="en-US" altLang="ja-JP" sz="2800" dirty="0" smtClean="0">
                <a:latin typeface="Courier New" panose="02070309020205020404" pitchFamily="49" charset="0"/>
                <a:cs typeface="Courier New" panose="02070309020205020404" pitchFamily="49" charset="0"/>
              </a:rPr>
              <a:t>: </a:t>
            </a:r>
            <a:r>
              <a:rPr lang="en-US" altLang="ja-JP" sz="2800" dirty="0" err="1" smtClean="0">
                <a:latin typeface="Courier New" panose="02070309020205020404" pitchFamily="49" charset="0"/>
                <a:cs typeface="Courier New" panose="02070309020205020404" pitchFamily="49" charset="0"/>
              </a:rPr>
              <a:t>i</a:t>
            </a:r>
            <a:r>
              <a:rPr kumimoji="1" lang="en-US" altLang="ja-JP" sz="2800" dirty="0" err="1" smtClean="0">
                <a:latin typeface="Courier New" panose="02070309020205020404" pitchFamily="49" charset="0"/>
                <a:cs typeface="Courier New" panose="02070309020205020404" pitchFamily="49" charset="0"/>
              </a:rPr>
              <a:t>nt</a:t>
            </a:r>
            <a:r>
              <a:rPr kumimoji="1" lang="en-US" altLang="ja-JP" sz="2800" dirty="0" smtClean="0">
                <a:latin typeface="Courier New" panose="02070309020205020404" pitchFamily="49" charset="0"/>
                <a:cs typeface="Courier New" panose="02070309020205020404" pitchFamily="49" charset="0"/>
              </a:rPr>
              <a:t> main(void)</a:t>
            </a:r>
          </a:p>
          <a:p>
            <a:r>
              <a:rPr lang="en-US" altLang="ja-JP" sz="2800" dirty="0">
                <a:latin typeface="Courier New" panose="02070309020205020404" pitchFamily="49" charset="0"/>
                <a:cs typeface="Courier New" panose="02070309020205020404" pitchFamily="49" charset="0"/>
              </a:rPr>
              <a:t>4</a:t>
            </a:r>
            <a:r>
              <a:rPr lang="en-US" altLang="ja-JP" sz="2800" dirty="0" smtClean="0">
                <a:latin typeface="Courier New" panose="02070309020205020404" pitchFamily="49" charset="0"/>
                <a:cs typeface="Courier New" panose="02070309020205020404" pitchFamily="49" charset="0"/>
              </a:rPr>
              <a:t>: </a:t>
            </a:r>
            <a:r>
              <a:rPr kumimoji="1" lang="en-US" altLang="ja-JP" sz="2800" dirty="0" smtClean="0">
                <a:latin typeface="Courier New" panose="02070309020205020404" pitchFamily="49" charset="0"/>
                <a:cs typeface="Courier New" panose="02070309020205020404" pitchFamily="49" charset="0"/>
              </a:rPr>
              <a:t>{</a:t>
            </a:r>
          </a:p>
          <a:p>
            <a:r>
              <a:rPr lang="ja-JP" altLang="en-US" sz="2800" dirty="0" smtClean="0">
                <a:latin typeface="Courier New" panose="02070309020205020404" pitchFamily="49" charset="0"/>
                <a:cs typeface="Courier New" panose="02070309020205020404" pitchFamily="49" charset="0"/>
              </a:rPr>
              <a:t>    </a:t>
            </a:r>
            <a:r>
              <a:rPr lang="ja-JP" altLang="en-US" sz="2800" dirty="0">
                <a:latin typeface="Courier New" panose="02070309020205020404" pitchFamily="49" charset="0"/>
                <a:cs typeface="Courier New" panose="02070309020205020404" pitchFamily="49" charset="0"/>
              </a:rPr>
              <a:t>中略</a:t>
            </a:r>
            <a:endParaRPr lang="en-US" altLang="ja-JP" sz="2800" dirty="0" smtClean="0">
              <a:latin typeface="Courier New" panose="02070309020205020404" pitchFamily="49" charset="0"/>
              <a:cs typeface="Courier New" panose="02070309020205020404" pitchFamily="49" charset="0"/>
            </a:endParaRPr>
          </a:p>
          <a:p>
            <a:r>
              <a:rPr lang="en-US" altLang="ja-JP" sz="2800" dirty="0">
                <a:latin typeface="Courier New" panose="02070309020205020404" pitchFamily="49" charset="0"/>
                <a:cs typeface="Courier New" panose="02070309020205020404" pitchFamily="49" charset="0"/>
              </a:rPr>
              <a:t>7</a:t>
            </a:r>
            <a:r>
              <a:rPr lang="en-US" altLang="ja-JP" sz="2800" dirty="0" smtClean="0">
                <a:latin typeface="Courier New" panose="02070309020205020404" pitchFamily="49" charset="0"/>
                <a:cs typeface="Courier New" panose="02070309020205020404" pitchFamily="49" charset="0"/>
              </a:rPr>
              <a:t>: }</a:t>
            </a:r>
            <a:endParaRPr kumimoji="1" lang="ja-JP" altLang="en-US" sz="2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1627249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m</a:t>
            </a:r>
            <a:r>
              <a:rPr kumimoji="1" lang="en-US" altLang="ja-JP" dirty="0" smtClean="0"/>
              <a:t>ain </a:t>
            </a:r>
            <a:r>
              <a:rPr kumimoji="1" lang="ja-JP" altLang="en-US" dirty="0" smtClean="0"/>
              <a:t>関数</a:t>
            </a:r>
            <a:endParaRPr kumimoji="1" lang="ja-JP" altLang="en-US" dirty="0"/>
          </a:p>
        </p:txBody>
      </p:sp>
      <p:sp>
        <p:nvSpPr>
          <p:cNvPr id="3" name="コンテンツ プレースホルダー 2"/>
          <p:cNvSpPr>
            <a:spLocks noGrp="1"/>
          </p:cNvSpPr>
          <p:nvPr>
            <p:ph idx="1"/>
          </p:nvPr>
        </p:nvSpPr>
        <p:spPr>
          <a:xfrm>
            <a:off x="628650" y="1202077"/>
            <a:ext cx="7886700" cy="1464924"/>
          </a:xfrm>
        </p:spPr>
        <p:txBody>
          <a:bodyPr/>
          <a:lstStyle/>
          <a:p>
            <a:r>
              <a:rPr kumimoji="1" lang="en-US" altLang="ja-JP" dirty="0" smtClean="0"/>
              <a:t>C</a:t>
            </a:r>
            <a:r>
              <a:rPr kumimoji="1" lang="ja-JP" altLang="en-US" dirty="0" smtClean="0"/>
              <a:t>言語では，必ず，</a:t>
            </a:r>
            <a:r>
              <a:rPr kumimoji="1" lang="en-US" altLang="ja-JP" dirty="0" smtClean="0"/>
              <a:t>main </a:t>
            </a:r>
            <a:r>
              <a:rPr kumimoji="1" lang="ja-JP" altLang="en-US" dirty="0" smtClean="0"/>
              <a:t>関数 が無ければいけません．</a:t>
            </a:r>
            <a:endParaRPr kumimoji="1" lang="en-US" altLang="ja-JP" dirty="0" smtClean="0"/>
          </a:p>
          <a:p>
            <a:r>
              <a:rPr lang="ja-JP" altLang="en-US" dirty="0" smtClean="0"/>
              <a:t>プログラムは必ず，</a:t>
            </a:r>
            <a:r>
              <a:rPr lang="en-US" altLang="ja-JP" dirty="0" smtClean="0"/>
              <a:t>main </a:t>
            </a:r>
            <a:r>
              <a:rPr lang="ja-JP" altLang="en-US" dirty="0" smtClean="0"/>
              <a:t>関数から開始されます．</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17</a:t>
            </a:fld>
            <a:endParaRPr kumimoji="1" lang="ja-JP" altLang="en-US"/>
          </a:p>
        </p:txBody>
      </p:sp>
      <p:sp>
        <p:nvSpPr>
          <p:cNvPr id="6" name="メモ 5"/>
          <p:cNvSpPr/>
          <p:nvPr/>
        </p:nvSpPr>
        <p:spPr>
          <a:xfrm>
            <a:off x="628650" y="3003177"/>
            <a:ext cx="7613081" cy="2490194"/>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lang="en-US" altLang="ja-JP" sz="2800" dirty="0">
                <a:latin typeface="Courier New" panose="02070309020205020404" pitchFamily="49" charset="0"/>
                <a:cs typeface="Courier New" panose="02070309020205020404" pitchFamily="49" charset="0"/>
              </a:rPr>
              <a:t>3</a:t>
            </a:r>
            <a:r>
              <a:rPr lang="en-US" altLang="ja-JP" sz="2800" dirty="0" smtClean="0">
                <a:latin typeface="Courier New" panose="02070309020205020404" pitchFamily="49" charset="0"/>
                <a:cs typeface="Courier New" panose="02070309020205020404" pitchFamily="49" charset="0"/>
              </a:rPr>
              <a:t>: </a:t>
            </a:r>
            <a:r>
              <a:rPr lang="en-US" altLang="ja-JP" sz="2800" dirty="0" err="1" smtClean="0">
                <a:latin typeface="Courier New" panose="02070309020205020404" pitchFamily="49" charset="0"/>
                <a:cs typeface="Courier New" panose="02070309020205020404" pitchFamily="49" charset="0"/>
              </a:rPr>
              <a:t>i</a:t>
            </a:r>
            <a:r>
              <a:rPr kumimoji="1" lang="en-US" altLang="ja-JP" sz="2800" dirty="0" err="1" smtClean="0">
                <a:latin typeface="Courier New" panose="02070309020205020404" pitchFamily="49" charset="0"/>
                <a:cs typeface="Courier New" panose="02070309020205020404" pitchFamily="49" charset="0"/>
              </a:rPr>
              <a:t>nt</a:t>
            </a:r>
            <a:r>
              <a:rPr kumimoji="1" lang="en-US" altLang="ja-JP" sz="2800" dirty="0" smtClean="0">
                <a:latin typeface="Courier New" panose="02070309020205020404" pitchFamily="49" charset="0"/>
                <a:cs typeface="Courier New" panose="02070309020205020404" pitchFamily="49" charset="0"/>
              </a:rPr>
              <a:t> main(void)</a:t>
            </a:r>
          </a:p>
          <a:p>
            <a:r>
              <a:rPr lang="en-US" altLang="ja-JP" sz="2800" dirty="0">
                <a:latin typeface="Courier New" panose="02070309020205020404" pitchFamily="49" charset="0"/>
                <a:cs typeface="Courier New" panose="02070309020205020404" pitchFamily="49" charset="0"/>
              </a:rPr>
              <a:t>4</a:t>
            </a:r>
            <a:r>
              <a:rPr lang="en-US" altLang="ja-JP" sz="2800" dirty="0" smtClean="0">
                <a:latin typeface="Courier New" panose="02070309020205020404" pitchFamily="49" charset="0"/>
                <a:cs typeface="Courier New" panose="02070309020205020404" pitchFamily="49" charset="0"/>
              </a:rPr>
              <a:t>: </a:t>
            </a:r>
            <a:r>
              <a:rPr kumimoji="1" lang="en-US" altLang="ja-JP" sz="2800" dirty="0" smtClean="0">
                <a:latin typeface="Courier New" panose="02070309020205020404" pitchFamily="49" charset="0"/>
                <a:cs typeface="Courier New" panose="02070309020205020404" pitchFamily="49" charset="0"/>
              </a:rPr>
              <a:t>{</a:t>
            </a:r>
          </a:p>
          <a:p>
            <a:r>
              <a:rPr lang="en-US" altLang="ja-JP" sz="2800" dirty="0">
                <a:latin typeface="Courier New" panose="02070309020205020404" pitchFamily="49" charset="0"/>
                <a:cs typeface="Courier New" panose="02070309020205020404" pitchFamily="49" charset="0"/>
              </a:rPr>
              <a:t>5</a:t>
            </a:r>
            <a:r>
              <a:rPr lang="en-US" altLang="ja-JP" sz="2800" dirty="0" smtClean="0">
                <a:latin typeface="Courier New" panose="02070309020205020404" pitchFamily="49" charset="0"/>
                <a:cs typeface="Courier New" panose="02070309020205020404" pitchFamily="49" charset="0"/>
              </a:rPr>
              <a:t>:     </a:t>
            </a:r>
            <a:r>
              <a:rPr lang="en-US" altLang="ja-JP" sz="2800" dirty="0" err="1" smtClean="0">
                <a:latin typeface="Courier New" panose="02070309020205020404" pitchFamily="49" charset="0"/>
                <a:cs typeface="Courier New" panose="02070309020205020404" pitchFamily="49" charset="0"/>
              </a:rPr>
              <a:t>printf</a:t>
            </a:r>
            <a:r>
              <a:rPr lang="en-US" altLang="ja-JP" sz="2800" dirty="0" smtClean="0">
                <a:latin typeface="Courier New" panose="02070309020205020404" pitchFamily="49" charset="0"/>
                <a:cs typeface="Courier New" panose="02070309020205020404" pitchFamily="49" charset="0"/>
              </a:rPr>
              <a:t>("Hello, world\n");</a:t>
            </a:r>
          </a:p>
          <a:p>
            <a:r>
              <a:rPr lang="en-US" altLang="ja-JP" sz="2800" dirty="0">
                <a:latin typeface="Courier New" panose="02070309020205020404" pitchFamily="49" charset="0"/>
                <a:cs typeface="Courier New" panose="02070309020205020404" pitchFamily="49" charset="0"/>
              </a:rPr>
              <a:t>6</a:t>
            </a:r>
            <a:r>
              <a:rPr kumimoji="1" lang="en-US" altLang="ja-JP" sz="2800" dirty="0" smtClean="0">
                <a:latin typeface="Courier New" panose="02070309020205020404" pitchFamily="49" charset="0"/>
                <a:cs typeface="Courier New" panose="02070309020205020404" pitchFamily="49" charset="0"/>
              </a:rPr>
              <a:t>:     return(0);</a:t>
            </a:r>
          </a:p>
          <a:p>
            <a:r>
              <a:rPr lang="en-US" altLang="ja-JP" sz="2800" dirty="0">
                <a:latin typeface="Courier New" panose="02070309020205020404" pitchFamily="49" charset="0"/>
                <a:cs typeface="Courier New" panose="02070309020205020404" pitchFamily="49" charset="0"/>
              </a:rPr>
              <a:t>7</a:t>
            </a:r>
            <a:r>
              <a:rPr lang="en-US" altLang="ja-JP" sz="2800" dirty="0" smtClean="0">
                <a:latin typeface="Courier New" panose="02070309020205020404" pitchFamily="49" charset="0"/>
                <a:cs typeface="Courier New" panose="02070309020205020404" pitchFamily="49" charset="0"/>
              </a:rPr>
              <a:t>: }</a:t>
            </a:r>
            <a:endParaRPr kumimoji="1" lang="ja-JP" altLang="en-US" sz="2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9618404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5</a:t>
            </a:r>
            <a:r>
              <a:rPr kumimoji="1" lang="ja-JP" altLang="en-US" dirty="0" smtClean="0"/>
              <a:t>行目 関数呼び出し</a:t>
            </a:r>
            <a:endParaRPr kumimoji="1" lang="ja-JP" altLang="en-US" dirty="0"/>
          </a:p>
        </p:txBody>
      </p:sp>
      <p:sp>
        <p:nvSpPr>
          <p:cNvPr id="3" name="コンテンツ プレースホルダー 2"/>
          <p:cNvSpPr>
            <a:spLocks noGrp="1"/>
          </p:cNvSpPr>
          <p:nvPr>
            <p:ph idx="1"/>
          </p:nvPr>
        </p:nvSpPr>
        <p:spPr>
          <a:xfrm>
            <a:off x="628650" y="1202076"/>
            <a:ext cx="7886700" cy="2052753"/>
          </a:xfrm>
        </p:spPr>
        <p:txBody>
          <a:bodyPr>
            <a:normAutofit lnSpcReduction="10000"/>
          </a:bodyPr>
          <a:lstStyle/>
          <a:p>
            <a:r>
              <a:rPr kumimoji="1" lang="en-US" altLang="ja-JP" dirty="0" smtClean="0"/>
              <a:t>C</a:t>
            </a:r>
            <a:r>
              <a:rPr kumimoji="1" lang="ja-JP" altLang="en-US" dirty="0" smtClean="0"/>
              <a:t>言語では他人様が作った関数を呼び出すことができます．</a:t>
            </a:r>
            <a:endParaRPr kumimoji="1" lang="en-US" altLang="ja-JP" dirty="0" smtClean="0"/>
          </a:p>
          <a:p>
            <a:r>
              <a:rPr lang="en-US" altLang="ja-JP" dirty="0"/>
              <a:t>5</a:t>
            </a:r>
            <a:r>
              <a:rPr lang="ja-JP" altLang="en-US" dirty="0" smtClean="0"/>
              <a:t>行目では，</a:t>
            </a:r>
            <a:r>
              <a:rPr lang="en-US" altLang="ja-JP" dirty="0" err="1" smtClean="0"/>
              <a:t>printf</a:t>
            </a:r>
            <a:r>
              <a:rPr lang="en-US" altLang="ja-JP" dirty="0" smtClean="0"/>
              <a:t> </a:t>
            </a:r>
            <a:r>
              <a:rPr lang="ja-JP" altLang="en-US" dirty="0" smtClean="0"/>
              <a:t>という誰かが作った関数を呼び出しています．</a:t>
            </a:r>
            <a:endParaRPr lang="en-US" altLang="ja-JP" dirty="0" smtClean="0"/>
          </a:p>
          <a:p>
            <a:r>
              <a:rPr kumimoji="1" lang="ja-JP" altLang="en-US" dirty="0" smtClean="0"/>
              <a:t>この関数が，どんな内容なのかは後述．</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18</a:t>
            </a:fld>
            <a:endParaRPr kumimoji="1" lang="ja-JP" altLang="en-US"/>
          </a:p>
        </p:txBody>
      </p:sp>
      <p:sp>
        <p:nvSpPr>
          <p:cNvPr id="5" name="メモ 4"/>
          <p:cNvSpPr/>
          <p:nvPr/>
        </p:nvSpPr>
        <p:spPr>
          <a:xfrm>
            <a:off x="628650" y="3657600"/>
            <a:ext cx="7613081" cy="2490194"/>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lang="en-US" altLang="ja-JP" sz="2800" dirty="0">
                <a:latin typeface="Courier New" panose="02070309020205020404" pitchFamily="49" charset="0"/>
                <a:cs typeface="Courier New" panose="02070309020205020404" pitchFamily="49" charset="0"/>
              </a:rPr>
              <a:t>3</a:t>
            </a:r>
            <a:r>
              <a:rPr lang="en-US" altLang="ja-JP" sz="2800" dirty="0" smtClean="0">
                <a:latin typeface="Courier New" panose="02070309020205020404" pitchFamily="49" charset="0"/>
                <a:cs typeface="Courier New" panose="02070309020205020404" pitchFamily="49" charset="0"/>
              </a:rPr>
              <a:t>: </a:t>
            </a:r>
            <a:r>
              <a:rPr lang="en-US" altLang="ja-JP" sz="2800" dirty="0" err="1" smtClean="0">
                <a:latin typeface="Courier New" panose="02070309020205020404" pitchFamily="49" charset="0"/>
                <a:cs typeface="Courier New" panose="02070309020205020404" pitchFamily="49" charset="0"/>
              </a:rPr>
              <a:t>i</a:t>
            </a:r>
            <a:r>
              <a:rPr kumimoji="1" lang="en-US" altLang="ja-JP" sz="2800" dirty="0" err="1" smtClean="0">
                <a:latin typeface="Courier New" panose="02070309020205020404" pitchFamily="49" charset="0"/>
                <a:cs typeface="Courier New" panose="02070309020205020404" pitchFamily="49" charset="0"/>
              </a:rPr>
              <a:t>nt</a:t>
            </a:r>
            <a:r>
              <a:rPr kumimoji="1" lang="en-US" altLang="ja-JP" sz="2800" dirty="0" smtClean="0">
                <a:latin typeface="Courier New" panose="02070309020205020404" pitchFamily="49" charset="0"/>
                <a:cs typeface="Courier New" panose="02070309020205020404" pitchFamily="49" charset="0"/>
              </a:rPr>
              <a:t> main(void)</a:t>
            </a:r>
          </a:p>
          <a:p>
            <a:r>
              <a:rPr lang="en-US" altLang="ja-JP" sz="2800" dirty="0">
                <a:latin typeface="Courier New" panose="02070309020205020404" pitchFamily="49" charset="0"/>
                <a:cs typeface="Courier New" panose="02070309020205020404" pitchFamily="49" charset="0"/>
              </a:rPr>
              <a:t>4</a:t>
            </a:r>
            <a:r>
              <a:rPr lang="en-US" altLang="ja-JP" sz="2800" dirty="0" smtClean="0">
                <a:latin typeface="Courier New" panose="02070309020205020404" pitchFamily="49" charset="0"/>
                <a:cs typeface="Courier New" panose="02070309020205020404" pitchFamily="49" charset="0"/>
              </a:rPr>
              <a:t>: </a:t>
            </a:r>
            <a:r>
              <a:rPr kumimoji="1" lang="en-US" altLang="ja-JP" sz="2800" dirty="0" smtClean="0">
                <a:latin typeface="Courier New" panose="02070309020205020404" pitchFamily="49" charset="0"/>
                <a:cs typeface="Courier New" panose="02070309020205020404" pitchFamily="49" charset="0"/>
              </a:rPr>
              <a:t>{</a:t>
            </a:r>
          </a:p>
          <a:p>
            <a:r>
              <a:rPr lang="en-US" altLang="ja-JP" sz="2800" dirty="0">
                <a:latin typeface="Courier New" panose="02070309020205020404" pitchFamily="49" charset="0"/>
                <a:cs typeface="Courier New" panose="02070309020205020404" pitchFamily="49" charset="0"/>
              </a:rPr>
              <a:t>5</a:t>
            </a:r>
            <a:r>
              <a:rPr lang="en-US" altLang="ja-JP" sz="2800" dirty="0" smtClean="0">
                <a:latin typeface="Courier New" panose="02070309020205020404" pitchFamily="49" charset="0"/>
                <a:cs typeface="Courier New" panose="02070309020205020404" pitchFamily="49" charset="0"/>
              </a:rPr>
              <a:t>:     </a:t>
            </a:r>
            <a:r>
              <a:rPr lang="en-US" altLang="ja-JP" sz="2800" dirty="0" err="1" smtClean="0">
                <a:latin typeface="Courier New" panose="02070309020205020404" pitchFamily="49" charset="0"/>
                <a:cs typeface="Courier New" panose="02070309020205020404" pitchFamily="49" charset="0"/>
              </a:rPr>
              <a:t>printf</a:t>
            </a:r>
            <a:r>
              <a:rPr lang="en-US" altLang="ja-JP" sz="2800" dirty="0" smtClean="0">
                <a:latin typeface="Courier New" panose="02070309020205020404" pitchFamily="49" charset="0"/>
                <a:cs typeface="Courier New" panose="02070309020205020404" pitchFamily="49" charset="0"/>
              </a:rPr>
              <a:t>("Hello, world\n");</a:t>
            </a:r>
          </a:p>
          <a:p>
            <a:r>
              <a:rPr lang="en-US" altLang="ja-JP" sz="2800" dirty="0">
                <a:latin typeface="Courier New" panose="02070309020205020404" pitchFamily="49" charset="0"/>
                <a:cs typeface="Courier New" panose="02070309020205020404" pitchFamily="49" charset="0"/>
              </a:rPr>
              <a:t>6</a:t>
            </a:r>
            <a:r>
              <a:rPr kumimoji="1" lang="en-US" altLang="ja-JP" sz="2800" dirty="0" smtClean="0">
                <a:latin typeface="Courier New" panose="02070309020205020404" pitchFamily="49" charset="0"/>
                <a:cs typeface="Courier New" panose="02070309020205020404" pitchFamily="49" charset="0"/>
              </a:rPr>
              <a:t>:     return(0);</a:t>
            </a:r>
          </a:p>
          <a:p>
            <a:r>
              <a:rPr lang="en-US" altLang="ja-JP" sz="2800" dirty="0">
                <a:latin typeface="Courier New" panose="02070309020205020404" pitchFamily="49" charset="0"/>
                <a:cs typeface="Courier New" panose="02070309020205020404" pitchFamily="49" charset="0"/>
              </a:rPr>
              <a:t>7</a:t>
            </a:r>
            <a:r>
              <a:rPr lang="en-US" altLang="ja-JP" sz="2800" dirty="0" smtClean="0">
                <a:latin typeface="Courier New" panose="02070309020205020404" pitchFamily="49" charset="0"/>
                <a:cs typeface="Courier New" panose="02070309020205020404" pitchFamily="49" charset="0"/>
              </a:rPr>
              <a:t>: }</a:t>
            </a:r>
            <a:endParaRPr kumimoji="1" lang="ja-JP" altLang="en-US" sz="2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7174438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6</a:t>
            </a:r>
            <a:r>
              <a:rPr kumimoji="1" lang="ja-JP" altLang="en-US" dirty="0" smtClean="0"/>
              <a:t>行目 </a:t>
            </a:r>
            <a:r>
              <a:rPr lang="en-US" altLang="ja-JP" dirty="0" smtClean="0"/>
              <a:t>return (0)</a:t>
            </a:r>
            <a:endParaRPr kumimoji="1" lang="ja-JP" altLang="en-US" dirty="0"/>
          </a:p>
        </p:txBody>
      </p:sp>
      <p:sp>
        <p:nvSpPr>
          <p:cNvPr id="3" name="コンテンツ プレースホルダー 2"/>
          <p:cNvSpPr>
            <a:spLocks noGrp="1"/>
          </p:cNvSpPr>
          <p:nvPr>
            <p:ph idx="1"/>
          </p:nvPr>
        </p:nvSpPr>
        <p:spPr>
          <a:xfrm>
            <a:off x="628650" y="1202075"/>
            <a:ext cx="7886700" cy="3021581"/>
          </a:xfrm>
        </p:spPr>
        <p:txBody>
          <a:bodyPr>
            <a:normAutofit fontScale="92500" lnSpcReduction="10000"/>
          </a:bodyPr>
          <a:lstStyle/>
          <a:p>
            <a:r>
              <a:rPr lang="ja-JP" altLang="en-US" dirty="0" smtClean="0"/>
              <a:t>数学の関数同様，</a:t>
            </a:r>
            <a:r>
              <a:rPr lang="en-US" altLang="ja-JP" dirty="0" smtClean="0"/>
              <a:t>C</a:t>
            </a:r>
            <a:r>
              <a:rPr lang="ja-JP" altLang="en-US" dirty="0" smtClean="0"/>
              <a:t>の関数も返り値があります．</a:t>
            </a:r>
            <a:endParaRPr lang="en-US" altLang="ja-JP" dirty="0" smtClean="0"/>
          </a:p>
          <a:p>
            <a:pPr lvl="1"/>
            <a:r>
              <a:rPr lang="en-US" altLang="ja-JP" dirty="0" smtClean="0"/>
              <a:t>f(x)=x</a:t>
            </a:r>
            <a:r>
              <a:rPr lang="en-US" altLang="ja-JP" baseline="30000" dirty="0" smtClean="0"/>
              <a:t>2</a:t>
            </a:r>
            <a:r>
              <a:rPr lang="en-US" altLang="ja-JP" dirty="0" smtClean="0"/>
              <a:t>+5 </a:t>
            </a:r>
            <a:r>
              <a:rPr lang="ja-JP" altLang="en-US" dirty="0" smtClean="0"/>
              <a:t>なら，</a:t>
            </a:r>
            <a:r>
              <a:rPr lang="en-US" altLang="ja-JP" dirty="0" smtClean="0"/>
              <a:t>f(4)</a:t>
            </a:r>
            <a:r>
              <a:rPr lang="ja-JP" altLang="en-US" dirty="0" smtClean="0"/>
              <a:t>は返り値として</a:t>
            </a:r>
            <a:r>
              <a:rPr lang="en-US" altLang="ja-JP" dirty="0" smtClean="0"/>
              <a:t>21</a:t>
            </a:r>
            <a:r>
              <a:rPr lang="ja-JP" altLang="en-US" dirty="0" smtClean="0"/>
              <a:t>を返す等．</a:t>
            </a:r>
            <a:endParaRPr lang="en-US" altLang="ja-JP" dirty="0" smtClean="0"/>
          </a:p>
          <a:p>
            <a:r>
              <a:rPr kumimoji="1" lang="ja-JP" altLang="en-US" dirty="0" smtClean="0"/>
              <a:t>この</a:t>
            </a:r>
            <a:r>
              <a:rPr lang="en-US" altLang="ja-JP" dirty="0"/>
              <a:t>6</a:t>
            </a:r>
            <a:r>
              <a:rPr kumimoji="1" lang="ja-JP" altLang="en-US" dirty="0" smtClean="0"/>
              <a:t>行目は，関数</a:t>
            </a:r>
            <a:r>
              <a:rPr kumimoji="1" lang="en-US" altLang="ja-JP" dirty="0" smtClean="0"/>
              <a:t>main</a:t>
            </a:r>
            <a:r>
              <a:rPr kumimoji="1" lang="ja-JP" altLang="en-US" dirty="0" smtClean="0"/>
              <a:t>が，常時，</a:t>
            </a:r>
            <a:r>
              <a:rPr kumimoji="1" lang="en-US" altLang="ja-JP" dirty="0" smtClean="0"/>
              <a:t>0 </a:t>
            </a:r>
            <a:r>
              <a:rPr kumimoji="1" lang="ja-JP" altLang="en-US" dirty="0" smtClean="0"/>
              <a:t>ゼロを返すということを示しています．</a:t>
            </a:r>
            <a:endParaRPr kumimoji="1" lang="en-US" altLang="ja-JP" dirty="0" smtClean="0"/>
          </a:p>
          <a:p>
            <a:r>
              <a:rPr lang="en-US" altLang="ja-JP" dirty="0" smtClean="0"/>
              <a:t>main</a:t>
            </a:r>
            <a:r>
              <a:rPr lang="ja-JP" altLang="en-US" dirty="0" smtClean="0"/>
              <a:t>関数の返り値は，ちょっと特別で，実行ファイルを実行した環境</a:t>
            </a:r>
            <a:r>
              <a:rPr lang="en-US" altLang="ja-JP" dirty="0" smtClean="0"/>
              <a:t>(</a:t>
            </a:r>
            <a:r>
              <a:rPr lang="ja-JP" altLang="en-US" dirty="0" smtClean="0"/>
              <a:t>通常は</a:t>
            </a:r>
            <a:r>
              <a:rPr lang="en-US" altLang="ja-JP" dirty="0" smtClean="0"/>
              <a:t>shell)</a:t>
            </a:r>
            <a:r>
              <a:rPr lang="ja-JP" altLang="en-US" dirty="0" smtClean="0"/>
              <a:t>にその値が渡されます．</a:t>
            </a:r>
            <a:endParaRPr lang="en-US" altLang="ja-JP" dirty="0" smtClean="0"/>
          </a:p>
          <a:p>
            <a:pPr lvl="1"/>
            <a:r>
              <a:rPr kumimoji="1" lang="ja-JP" altLang="en-US" dirty="0" smtClean="0"/>
              <a:t>慣例として，</a:t>
            </a:r>
            <a:r>
              <a:rPr kumimoji="1" lang="en-US" altLang="ja-JP" dirty="0" smtClean="0"/>
              <a:t>0</a:t>
            </a:r>
            <a:r>
              <a:rPr kumimoji="1" lang="ja-JP" altLang="en-US" dirty="0" smtClean="0"/>
              <a:t>は実行成功，それ以外は失敗を示すという意味づけがされています．</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19</a:t>
            </a:fld>
            <a:endParaRPr kumimoji="1" lang="ja-JP" altLang="en-US"/>
          </a:p>
        </p:txBody>
      </p:sp>
      <p:sp>
        <p:nvSpPr>
          <p:cNvPr id="5" name="メモ 4"/>
          <p:cNvSpPr/>
          <p:nvPr/>
        </p:nvSpPr>
        <p:spPr>
          <a:xfrm>
            <a:off x="628650" y="4223657"/>
            <a:ext cx="7613081" cy="2187424"/>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lang="en-US" altLang="ja-JP" sz="2400" dirty="0">
                <a:latin typeface="Courier New" panose="02070309020205020404" pitchFamily="49" charset="0"/>
                <a:cs typeface="Courier New" panose="02070309020205020404" pitchFamily="49" charset="0"/>
              </a:rPr>
              <a:t>3</a:t>
            </a:r>
            <a:r>
              <a:rPr lang="en-US" altLang="ja-JP" sz="2400" dirty="0" smtClean="0">
                <a:latin typeface="Courier New" panose="02070309020205020404" pitchFamily="49" charset="0"/>
                <a:cs typeface="Courier New" panose="02070309020205020404" pitchFamily="49" charset="0"/>
              </a:rPr>
              <a:t>: </a:t>
            </a:r>
            <a:r>
              <a:rPr lang="en-US" altLang="ja-JP" sz="2400" dirty="0" err="1" smtClean="0">
                <a:latin typeface="Courier New" panose="02070309020205020404" pitchFamily="49" charset="0"/>
                <a:cs typeface="Courier New" panose="02070309020205020404" pitchFamily="49" charset="0"/>
              </a:rPr>
              <a:t>i</a:t>
            </a:r>
            <a:r>
              <a:rPr kumimoji="1" lang="en-US" altLang="ja-JP" sz="2400" dirty="0" err="1" smtClean="0">
                <a:latin typeface="Courier New" panose="02070309020205020404" pitchFamily="49" charset="0"/>
                <a:cs typeface="Courier New" panose="02070309020205020404" pitchFamily="49" charset="0"/>
              </a:rPr>
              <a:t>nt</a:t>
            </a:r>
            <a:r>
              <a:rPr kumimoji="1" lang="en-US" altLang="ja-JP" sz="2400" dirty="0" smtClean="0">
                <a:latin typeface="Courier New" panose="02070309020205020404" pitchFamily="49" charset="0"/>
                <a:cs typeface="Courier New" panose="02070309020205020404" pitchFamily="49" charset="0"/>
              </a:rPr>
              <a:t> main(void)</a:t>
            </a:r>
          </a:p>
          <a:p>
            <a:r>
              <a:rPr lang="en-US" altLang="ja-JP" sz="2400" dirty="0">
                <a:latin typeface="Courier New" panose="02070309020205020404" pitchFamily="49" charset="0"/>
                <a:cs typeface="Courier New" panose="02070309020205020404" pitchFamily="49" charset="0"/>
              </a:rPr>
              <a:t>4</a:t>
            </a:r>
            <a:r>
              <a:rPr lang="en-US" altLang="ja-JP" sz="2400" dirty="0" smtClean="0">
                <a:latin typeface="Courier New" panose="02070309020205020404" pitchFamily="49" charset="0"/>
                <a:cs typeface="Courier New" panose="02070309020205020404" pitchFamily="49" charset="0"/>
              </a:rPr>
              <a:t>: </a:t>
            </a:r>
            <a:r>
              <a:rPr kumimoji="1" lang="en-US" altLang="ja-JP" sz="2400" dirty="0" smtClean="0">
                <a:latin typeface="Courier New" panose="02070309020205020404" pitchFamily="49" charset="0"/>
                <a:cs typeface="Courier New" panose="02070309020205020404" pitchFamily="49" charset="0"/>
              </a:rPr>
              <a:t>{</a:t>
            </a:r>
          </a:p>
          <a:p>
            <a:r>
              <a:rPr lang="en-US" altLang="ja-JP" sz="2400" dirty="0">
                <a:latin typeface="Courier New" panose="02070309020205020404" pitchFamily="49" charset="0"/>
                <a:cs typeface="Courier New" panose="02070309020205020404" pitchFamily="49" charset="0"/>
              </a:rPr>
              <a:t>5</a:t>
            </a:r>
            <a:r>
              <a:rPr lang="en-US" altLang="ja-JP" sz="2400" dirty="0" smtClean="0">
                <a:latin typeface="Courier New" panose="02070309020205020404" pitchFamily="49" charset="0"/>
                <a:cs typeface="Courier New" panose="02070309020205020404" pitchFamily="49" charset="0"/>
              </a:rPr>
              <a:t>:     </a:t>
            </a:r>
            <a:r>
              <a:rPr lang="en-US" altLang="ja-JP" sz="2400" dirty="0" err="1" smtClean="0">
                <a:latin typeface="Courier New" panose="02070309020205020404" pitchFamily="49" charset="0"/>
                <a:cs typeface="Courier New" panose="02070309020205020404" pitchFamily="49" charset="0"/>
              </a:rPr>
              <a:t>printf</a:t>
            </a:r>
            <a:r>
              <a:rPr lang="en-US" altLang="ja-JP" sz="2400" dirty="0" smtClean="0">
                <a:latin typeface="Courier New" panose="02070309020205020404" pitchFamily="49" charset="0"/>
                <a:cs typeface="Courier New" panose="02070309020205020404" pitchFamily="49" charset="0"/>
              </a:rPr>
              <a:t>("Hello, world\n");</a:t>
            </a:r>
          </a:p>
          <a:p>
            <a:r>
              <a:rPr lang="en-US" altLang="ja-JP" sz="2400" dirty="0">
                <a:latin typeface="Courier New" panose="02070309020205020404" pitchFamily="49" charset="0"/>
                <a:cs typeface="Courier New" panose="02070309020205020404" pitchFamily="49" charset="0"/>
              </a:rPr>
              <a:t>6</a:t>
            </a:r>
            <a:r>
              <a:rPr kumimoji="1" lang="en-US" altLang="ja-JP" sz="2400" dirty="0" smtClean="0">
                <a:latin typeface="Courier New" panose="02070309020205020404" pitchFamily="49" charset="0"/>
                <a:cs typeface="Courier New" panose="02070309020205020404" pitchFamily="49" charset="0"/>
              </a:rPr>
              <a:t>:     return(0);</a:t>
            </a:r>
          </a:p>
          <a:p>
            <a:r>
              <a:rPr lang="en-US" altLang="ja-JP" sz="2400" dirty="0">
                <a:latin typeface="Courier New" panose="02070309020205020404" pitchFamily="49" charset="0"/>
                <a:cs typeface="Courier New" panose="02070309020205020404" pitchFamily="49" charset="0"/>
              </a:rPr>
              <a:t>7</a:t>
            </a:r>
            <a:r>
              <a:rPr lang="en-US" altLang="ja-JP" sz="2400" dirty="0" smtClean="0">
                <a:latin typeface="Courier New" panose="02070309020205020404" pitchFamily="49" charset="0"/>
                <a:cs typeface="Courier New" panose="02070309020205020404" pitchFamily="49" charset="0"/>
              </a:rPr>
              <a:t>: }</a:t>
            </a:r>
            <a:endParaRPr kumimoji="1" lang="ja-JP" altLang="en-US" sz="24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9439206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関数 </a:t>
            </a:r>
            <a:r>
              <a:rPr kumimoji="1" lang="en-US" altLang="ja-JP" dirty="0" err="1" smtClean="0"/>
              <a:t>printf</a:t>
            </a:r>
            <a:r>
              <a:rPr kumimoji="1" lang="en-US" altLang="ja-JP" dirty="0" smtClean="0"/>
              <a:t> (p.19</a:t>
            </a:r>
            <a:r>
              <a:rPr kumimoji="1" lang="ja-JP" altLang="en-US" dirty="0" smtClean="0"/>
              <a:t>～</a:t>
            </a:r>
            <a:r>
              <a:rPr kumimoji="1" lang="en-US" altLang="ja-JP" dirty="0" smtClean="0"/>
              <a:t>)</a:t>
            </a:r>
            <a:endParaRPr kumimoji="1" lang="ja-JP" altLang="en-US" dirty="0"/>
          </a:p>
        </p:txBody>
      </p:sp>
      <p:sp>
        <p:nvSpPr>
          <p:cNvPr id="3" name="コンテンツ プレースホルダー 2"/>
          <p:cNvSpPr>
            <a:spLocks noGrp="1"/>
          </p:cNvSpPr>
          <p:nvPr>
            <p:ph idx="1"/>
          </p:nvPr>
        </p:nvSpPr>
        <p:spPr>
          <a:xfrm>
            <a:off x="628650" y="2296886"/>
            <a:ext cx="7886700" cy="3880077"/>
          </a:xfrm>
        </p:spPr>
        <p:txBody>
          <a:bodyPr/>
          <a:lstStyle/>
          <a:p>
            <a:r>
              <a:rPr lang="ja-JP" altLang="en-US" dirty="0" smtClean="0"/>
              <a:t>画面に文字</a:t>
            </a:r>
            <a:r>
              <a:rPr lang="ja-JP" altLang="en-US" dirty="0"/>
              <a:t>列</a:t>
            </a:r>
            <a:r>
              <a:rPr lang="ja-JP" altLang="en-US" dirty="0" smtClean="0"/>
              <a:t>を表示する機能である．</a:t>
            </a:r>
            <a:endParaRPr lang="en-US" altLang="ja-JP" dirty="0" smtClean="0"/>
          </a:p>
          <a:p>
            <a:r>
              <a:rPr kumimoji="1" lang="ja-JP" altLang="en-US" dirty="0" smtClean="0"/>
              <a:t>基本，数学の </a:t>
            </a:r>
            <a:r>
              <a:rPr kumimoji="1" lang="en-US" altLang="ja-JP" dirty="0" smtClean="0"/>
              <a:t>f(x)=… </a:t>
            </a:r>
            <a:r>
              <a:rPr kumimoji="1" lang="ja-JP" altLang="en-US" dirty="0" smtClean="0"/>
              <a:t>等の関数定義に対して，</a:t>
            </a:r>
            <a:r>
              <a:rPr kumimoji="1" lang="en-US" altLang="ja-JP" dirty="0" smtClean="0"/>
              <a:t>f(10)</a:t>
            </a:r>
            <a:r>
              <a:rPr lang="ja-JP" altLang="en-US" dirty="0"/>
              <a:t> </a:t>
            </a:r>
            <a:r>
              <a:rPr lang="ja-JP" altLang="en-US" dirty="0" smtClean="0"/>
              <a:t>や </a:t>
            </a:r>
            <a:r>
              <a:rPr lang="en-US" altLang="ja-JP" dirty="0" smtClean="0"/>
              <a:t>f(21) </a:t>
            </a:r>
            <a:r>
              <a:rPr lang="ja-JP" altLang="en-US" dirty="0" smtClean="0"/>
              <a:t>等を計算する「関数の利用」と同じである．</a:t>
            </a:r>
            <a:endParaRPr lang="en-US" altLang="ja-JP" dirty="0" smtClean="0"/>
          </a:p>
          <a:p>
            <a:r>
              <a:rPr kumimoji="1" lang="ja-JP" altLang="en-US" dirty="0" smtClean="0"/>
              <a:t>数学の関数と違うのは，</a:t>
            </a:r>
            <a:endParaRPr kumimoji="1" lang="en-US" altLang="ja-JP" dirty="0" smtClean="0"/>
          </a:p>
          <a:p>
            <a:pPr lvl="1"/>
            <a:r>
              <a:rPr lang="ja-JP" altLang="en-US" dirty="0" smtClean="0"/>
              <a:t>パラメータが数字以外でもよい</a:t>
            </a:r>
            <a:endParaRPr lang="en-US" altLang="ja-JP" dirty="0" smtClean="0"/>
          </a:p>
          <a:p>
            <a:pPr lvl="1"/>
            <a:r>
              <a:rPr kumimoji="1" lang="ja-JP" altLang="en-US" dirty="0" smtClean="0"/>
              <a:t>返り値が無くてもよい </a:t>
            </a:r>
            <a:r>
              <a:rPr kumimoji="1" lang="en-US" altLang="ja-JP" dirty="0" smtClean="0"/>
              <a:t>(</a:t>
            </a:r>
            <a:r>
              <a:rPr kumimoji="1" lang="ja-JP" altLang="en-US" dirty="0" smtClean="0"/>
              <a:t>実際は有るが使ってない</a:t>
            </a:r>
            <a:r>
              <a:rPr kumimoji="1" lang="en-US" altLang="ja-JP" dirty="0" smtClean="0"/>
              <a:t>)</a:t>
            </a:r>
          </a:p>
          <a:p>
            <a:pPr lvl="1"/>
            <a:r>
              <a:rPr lang="ja-JP" altLang="en-US" dirty="0" smtClean="0"/>
              <a:t>最後に </a:t>
            </a:r>
            <a:r>
              <a:rPr lang="en-US" altLang="ja-JP" dirty="0" smtClean="0"/>
              <a:t>; </a:t>
            </a:r>
            <a:r>
              <a:rPr lang="ja-JP" altLang="en-US" dirty="0" smtClean="0"/>
              <a:t>セミコロンがある．</a:t>
            </a:r>
            <a:r>
              <a:rPr lang="en-US" altLang="ja-JP" dirty="0" smtClean="0"/>
              <a:t>(</a:t>
            </a:r>
            <a:r>
              <a:rPr lang="ja-JP" altLang="en-US" dirty="0" smtClean="0"/>
              <a:t>文書の句点。に相当</a:t>
            </a:r>
            <a:r>
              <a:rPr lang="en-US" altLang="ja-JP" dirty="0" smtClean="0"/>
              <a:t>)</a:t>
            </a:r>
          </a:p>
          <a:p>
            <a:pPr lvl="1"/>
            <a:r>
              <a:rPr kumimoji="1" lang="ja-JP" altLang="en-US" dirty="0" smtClean="0"/>
              <a:t>副作用がある </a:t>
            </a:r>
            <a:r>
              <a:rPr kumimoji="1" lang="en-US" altLang="ja-JP" dirty="0" smtClean="0"/>
              <a:t>(</a:t>
            </a:r>
            <a:r>
              <a:rPr kumimoji="1" lang="ja-JP" altLang="en-US" dirty="0" smtClean="0"/>
              <a:t>画面に文字が表示される</a:t>
            </a:r>
            <a:r>
              <a:rPr kumimoji="1" lang="en-US"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20</a:t>
            </a:fld>
            <a:endParaRPr kumimoji="1" lang="ja-JP" altLang="en-US"/>
          </a:p>
        </p:txBody>
      </p:sp>
      <p:sp>
        <p:nvSpPr>
          <p:cNvPr id="5" name="メモ 4"/>
          <p:cNvSpPr/>
          <p:nvPr/>
        </p:nvSpPr>
        <p:spPr>
          <a:xfrm>
            <a:off x="1782041" y="1290678"/>
            <a:ext cx="5034395" cy="566552"/>
          </a:xfrm>
          <a:prstGeom prst="foldedCorner">
            <a:avLst>
              <a:gd name="adj" fmla="val 46012"/>
            </a:avLst>
          </a:prstGeom>
        </p:spPr>
        <p:style>
          <a:lnRef idx="2">
            <a:schemeClr val="dk1"/>
          </a:lnRef>
          <a:fillRef idx="1">
            <a:schemeClr val="lt1"/>
          </a:fillRef>
          <a:effectRef idx="0">
            <a:schemeClr val="dk1"/>
          </a:effectRef>
          <a:fontRef idx="minor">
            <a:schemeClr val="dk1"/>
          </a:fontRef>
        </p:style>
        <p:txBody>
          <a:bodyPr wrap="none" rtlCol="0" anchor="t" anchorCtr="0"/>
          <a:lstStyle/>
          <a:p>
            <a:r>
              <a:rPr lang="en-US" altLang="ja-JP" sz="2400" dirty="0" err="1" smtClean="0">
                <a:latin typeface="Courier New" panose="02070309020205020404" pitchFamily="49" charset="0"/>
                <a:cs typeface="Courier New" panose="02070309020205020404" pitchFamily="49" charset="0"/>
              </a:rPr>
              <a:t>printf</a:t>
            </a:r>
            <a:r>
              <a:rPr lang="en-US" altLang="ja-JP" sz="2400" dirty="0" smtClean="0">
                <a:latin typeface="Courier New" panose="02070309020205020404" pitchFamily="49" charset="0"/>
                <a:cs typeface="Courier New" panose="02070309020205020404" pitchFamily="49" charset="0"/>
              </a:rPr>
              <a:t>("Hello, world\n");</a:t>
            </a:r>
          </a:p>
        </p:txBody>
      </p:sp>
    </p:spTree>
    <p:extLst>
      <p:ext uri="{BB962C8B-B14F-4D97-AF65-F5344CB8AC3E}">
        <p14:creationId xmlns:p14="http://schemas.microsoft.com/office/powerpoint/2010/main" val="33866692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err="1"/>
              <a:t>p</a:t>
            </a:r>
            <a:r>
              <a:rPr kumimoji="1" lang="en-US" altLang="ja-JP" dirty="0" err="1" smtClean="0"/>
              <a:t>rintf</a:t>
            </a:r>
            <a:r>
              <a:rPr kumimoji="1" lang="ja-JP" altLang="en-US" dirty="0" smtClean="0"/>
              <a:t>の分解図 レ</a:t>
            </a:r>
            <a:r>
              <a:rPr kumimoji="1" lang="en-US" altLang="ja-JP" dirty="0" smtClean="0"/>
              <a:t>Fig 1-3 p.19</a:t>
            </a:r>
            <a:endParaRPr kumimoji="1" lang="ja-JP" altLang="en-US" dirty="0"/>
          </a:p>
        </p:txBody>
      </p:sp>
      <p:sp>
        <p:nvSpPr>
          <p:cNvPr id="3" name="スライド番号プレースホルダー 2"/>
          <p:cNvSpPr>
            <a:spLocks noGrp="1"/>
          </p:cNvSpPr>
          <p:nvPr>
            <p:ph type="sldNum" sz="quarter" idx="12"/>
          </p:nvPr>
        </p:nvSpPr>
        <p:spPr/>
        <p:txBody>
          <a:bodyPr/>
          <a:lstStyle/>
          <a:p>
            <a:fld id="{E46B2F52-C7B9-4691-9EF1-7AA61A7F3363}" type="slidenum">
              <a:rPr kumimoji="1" lang="ja-JP" altLang="en-US" smtClean="0"/>
              <a:t>21</a:t>
            </a:fld>
            <a:endParaRPr kumimoji="1" lang="ja-JP" altLang="en-US"/>
          </a:p>
        </p:txBody>
      </p:sp>
      <p:sp>
        <p:nvSpPr>
          <p:cNvPr id="4" name="テキスト ボックス 3"/>
          <p:cNvSpPr txBox="1"/>
          <p:nvPr/>
        </p:nvSpPr>
        <p:spPr>
          <a:xfrm>
            <a:off x="410935" y="2937284"/>
            <a:ext cx="8504251" cy="646331"/>
          </a:xfrm>
          <a:prstGeom prst="rect">
            <a:avLst/>
          </a:prstGeom>
          <a:noFill/>
        </p:spPr>
        <p:txBody>
          <a:bodyPr wrap="none" rtlCol="0">
            <a:spAutoFit/>
          </a:bodyPr>
          <a:lstStyle/>
          <a:p>
            <a:r>
              <a:rPr lang="en-US" altLang="ja-JP" sz="3600" b="1" dirty="0" err="1" smtClean="0">
                <a:latin typeface="Courier New" panose="02070309020205020404" pitchFamily="49" charset="0"/>
                <a:cs typeface="Courier New" panose="02070309020205020404" pitchFamily="49" charset="0"/>
              </a:rPr>
              <a:t>p</a:t>
            </a:r>
            <a:r>
              <a:rPr kumimoji="1" lang="en-US" altLang="ja-JP" sz="3600" b="1" dirty="0" err="1" smtClean="0">
                <a:latin typeface="Courier New" panose="02070309020205020404" pitchFamily="49" charset="0"/>
                <a:cs typeface="Courier New" panose="02070309020205020404" pitchFamily="49" charset="0"/>
              </a:rPr>
              <a:t>rintf</a:t>
            </a:r>
            <a:r>
              <a:rPr kumimoji="1" lang="en-US" altLang="ja-JP" sz="3600" b="1" dirty="0" smtClean="0">
                <a:latin typeface="Courier New" panose="02070309020205020404" pitchFamily="49" charset="0"/>
                <a:cs typeface="Courier New" panose="02070309020205020404" pitchFamily="49" charset="0"/>
              </a:rPr>
              <a:t> ( "Hello, world.\n" ) ;</a:t>
            </a:r>
            <a:endParaRPr kumimoji="1" lang="ja-JP" altLang="en-US" sz="3600" b="1" dirty="0">
              <a:latin typeface="Courier New" panose="02070309020205020404" pitchFamily="49" charset="0"/>
              <a:cs typeface="Courier New" panose="02070309020205020404" pitchFamily="49" charset="0"/>
            </a:endParaRPr>
          </a:p>
        </p:txBody>
      </p:sp>
      <p:sp>
        <p:nvSpPr>
          <p:cNvPr id="6" name="角丸四角形吹き出し 5"/>
          <p:cNvSpPr/>
          <p:nvPr/>
        </p:nvSpPr>
        <p:spPr>
          <a:xfrm>
            <a:off x="312965" y="4659085"/>
            <a:ext cx="2441121" cy="1230086"/>
          </a:xfrm>
          <a:prstGeom prst="wedgeRoundRectCallout">
            <a:avLst>
              <a:gd name="adj1" fmla="val -14206"/>
              <a:gd name="adj2" fmla="val -14546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2400" dirty="0" smtClean="0"/>
              <a:t>画面に文字列を表示する関数</a:t>
            </a:r>
            <a:endParaRPr kumimoji="1" lang="ja-JP" altLang="en-US" sz="2400" dirty="0"/>
          </a:p>
        </p:txBody>
      </p:sp>
      <p:sp>
        <p:nvSpPr>
          <p:cNvPr id="7" name="角丸四角形吹き出し 6"/>
          <p:cNvSpPr/>
          <p:nvPr/>
        </p:nvSpPr>
        <p:spPr>
          <a:xfrm>
            <a:off x="7053729" y="1164772"/>
            <a:ext cx="1861457" cy="1058814"/>
          </a:xfrm>
          <a:prstGeom prst="wedgeRoundRectCallout">
            <a:avLst>
              <a:gd name="adj1" fmla="val 33162"/>
              <a:gd name="adj2" fmla="val 12348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2400" dirty="0" smtClean="0"/>
              <a:t>区切り文字</a:t>
            </a:r>
            <a:endParaRPr lang="en-US" altLang="ja-JP" sz="2400" dirty="0" smtClean="0"/>
          </a:p>
          <a:p>
            <a:r>
              <a:rPr kumimoji="1" lang="ja-JP" altLang="en-US" sz="2400" dirty="0"/>
              <a:t>セミコロン</a:t>
            </a:r>
          </a:p>
        </p:txBody>
      </p:sp>
      <p:sp>
        <p:nvSpPr>
          <p:cNvPr id="8" name="左中かっこ 7"/>
          <p:cNvSpPr/>
          <p:nvPr/>
        </p:nvSpPr>
        <p:spPr>
          <a:xfrm rot="5400000">
            <a:off x="5098166" y="502536"/>
            <a:ext cx="433569" cy="4435931"/>
          </a:xfrm>
          <a:prstGeom prst="leftBrace">
            <a:avLst>
              <a:gd name="adj1" fmla="val 20887"/>
              <a:gd name="adj2" fmla="val 48773"/>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9" name="角丸四角形吹き出し 8"/>
          <p:cNvSpPr/>
          <p:nvPr/>
        </p:nvSpPr>
        <p:spPr>
          <a:xfrm>
            <a:off x="2286000" y="1088054"/>
            <a:ext cx="3788229" cy="1058814"/>
          </a:xfrm>
          <a:prstGeom prst="wedgeRoundRectCallout">
            <a:avLst>
              <a:gd name="adj1" fmla="val 29754"/>
              <a:gd name="adj2" fmla="val 7927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2400" dirty="0" smtClean="0"/>
              <a:t>文字列を示す二重引用符 </a:t>
            </a:r>
            <a:r>
              <a:rPr lang="en-US" altLang="ja-JP" sz="2400" dirty="0" smtClean="0"/>
              <a:t>(</a:t>
            </a:r>
            <a:r>
              <a:rPr lang="ja-JP" altLang="en-US" sz="2400" dirty="0" smtClean="0"/>
              <a:t>左右同じものです</a:t>
            </a:r>
            <a:r>
              <a:rPr lang="en-US" altLang="ja-JP" sz="2400" dirty="0" smtClean="0"/>
              <a:t>)</a:t>
            </a:r>
            <a:endParaRPr kumimoji="1" lang="ja-JP" altLang="en-US" sz="2400" dirty="0"/>
          </a:p>
        </p:txBody>
      </p:sp>
      <p:sp>
        <p:nvSpPr>
          <p:cNvPr id="10" name="左中かっこ 9"/>
          <p:cNvSpPr/>
          <p:nvPr/>
        </p:nvSpPr>
        <p:spPr>
          <a:xfrm rot="16200000">
            <a:off x="5125380" y="1756428"/>
            <a:ext cx="433569" cy="3946072"/>
          </a:xfrm>
          <a:prstGeom prst="leftBrace">
            <a:avLst>
              <a:gd name="adj1" fmla="val 20887"/>
              <a:gd name="adj2" fmla="val 48773"/>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1" name="角丸四角形吹き出し 10"/>
          <p:cNvSpPr/>
          <p:nvPr/>
        </p:nvSpPr>
        <p:spPr>
          <a:xfrm>
            <a:off x="4081928" y="4334621"/>
            <a:ext cx="2466043" cy="622291"/>
          </a:xfrm>
          <a:prstGeom prst="wedgeRoundRectCallout">
            <a:avLst>
              <a:gd name="adj1" fmla="val -1146"/>
              <a:gd name="adj2" fmla="val -10264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2400" dirty="0" smtClean="0"/>
              <a:t>表示す</a:t>
            </a:r>
            <a:r>
              <a:rPr lang="ja-JP" altLang="en-US" sz="2400" dirty="0"/>
              <a:t>る</a:t>
            </a:r>
            <a:r>
              <a:rPr lang="ja-JP" altLang="en-US" sz="2400" dirty="0" smtClean="0"/>
              <a:t>文字列</a:t>
            </a:r>
          </a:p>
        </p:txBody>
      </p:sp>
      <p:sp>
        <p:nvSpPr>
          <p:cNvPr id="12" name="角丸四角形吹き出し 11"/>
          <p:cNvSpPr/>
          <p:nvPr/>
        </p:nvSpPr>
        <p:spPr>
          <a:xfrm>
            <a:off x="2865557" y="5654591"/>
            <a:ext cx="2901043" cy="883417"/>
          </a:xfrm>
          <a:prstGeom prst="wedgeRoundRectCallout">
            <a:avLst>
              <a:gd name="adj1" fmla="val -56893"/>
              <a:gd name="adj2" fmla="val -29174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2400" dirty="0" smtClean="0"/>
              <a:t>関数へのパラメタの</a:t>
            </a:r>
            <a:endParaRPr lang="en-US" altLang="ja-JP" sz="2400" dirty="0" smtClean="0"/>
          </a:p>
          <a:p>
            <a:r>
              <a:rPr lang="ja-JP" altLang="en-US" sz="2400" dirty="0" smtClean="0"/>
              <a:t>開始箇所</a:t>
            </a:r>
          </a:p>
        </p:txBody>
      </p:sp>
      <p:sp>
        <p:nvSpPr>
          <p:cNvPr id="13" name="角丸四角形吹き出し 12"/>
          <p:cNvSpPr/>
          <p:nvPr/>
        </p:nvSpPr>
        <p:spPr>
          <a:xfrm>
            <a:off x="6074229" y="5268313"/>
            <a:ext cx="2901043" cy="883417"/>
          </a:xfrm>
          <a:prstGeom prst="wedgeRoundRectCallout">
            <a:avLst>
              <a:gd name="adj1" fmla="val 15902"/>
              <a:gd name="adj2" fmla="val -25231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2400" dirty="0" smtClean="0"/>
              <a:t>関数へのパラメタの</a:t>
            </a:r>
            <a:endParaRPr lang="en-US" altLang="ja-JP" sz="2400" dirty="0" smtClean="0"/>
          </a:p>
          <a:p>
            <a:r>
              <a:rPr lang="ja-JP" altLang="en-US" sz="2400" dirty="0"/>
              <a:t>終了</a:t>
            </a:r>
            <a:r>
              <a:rPr lang="ja-JP" altLang="en-US" sz="2400" dirty="0" smtClean="0"/>
              <a:t>箇所</a:t>
            </a:r>
          </a:p>
        </p:txBody>
      </p:sp>
    </p:spTree>
    <p:extLst>
      <p:ext uri="{BB962C8B-B14F-4D97-AF65-F5344CB8AC3E}">
        <p14:creationId xmlns:p14="http://schemas.microsoft.com/office/powerpoint/2010/main" val="22949557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結局，</a:t>
            </a:r>
            <a:r>
              <a:rPr kumimoji="1" lang="en-US" altLang="ja-JP" dirty="0" err="1" smtClean="0"/>
              <a:t>printf</a:t>
            </a:r>
            <a:r>
              <a:rPr kumimoji="1" lang="ja-JP" altLang="en-US" dirty="0" smtClean="0"/>
              <a:t>とは？</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err="1" smtClean="0">
                <a:latin typeface="Courier New" panose="02070309020205020404" pitchFamily="49" charset="0"/>
                <a:cs typeface="Courier New" panose="02070309020205020404" pitchFamily="49" charset="0"/>
              </a:rPr>
              <a:t>printf</a:t>
            </a:r>
            <a:r>
              <a:rPr kumimoji="1" lang="en-US" altLang="ja-JP" dirty="0" smtClean="0">
                <a:latin typeface="Courier New" panose="02070309020205020404" pitchFamily="49" charset="0"/>
                <a:cs typeface="Courier New" panose="02070309020205020404" pitchFamily="49" charset="0"/>
              </a:rPr>
              <a:t>(</a:t>
            </a:r>
            <a:r>
              <a:rPr kumimoji="1" lang="ja-JP" altLang="en-US" dirty="0" smtClean="0">
                <a:latin typeface="Courier New" panose="02070309020205020404" pitchFamily="49" charset="0"/>
                <a:cs typeface="Courier New" panose="02070309020205020404" pitchFamily="49" charset="0"/>
              </a:rPr>
              <a:t>文字列</a:t>
            </a:r>
            <a:r>
              <a:rPr kumimoji="1" lang="en-US" altLang="ja-JP" dirty="0" smtClean="0">
                <a:latin typeface="Courier New" panose="02070309020205020404" pitchFamily="49" charset="0"/>
                <a:cs typeface="Courier New" panose="02070309020205020404" pitchFamily="49" charset="0"/>
              </a:rPr>
              <a:t>); </a:t>
            </a:r>
          </a:p>
          <a:p>
            <a:endParaRPr kumimoji="1" lang="en-US" altLang="ja-JP" dirty="0" smtClean="0"/>
          </a:p>
          <a:p>
            <a:r>
              <a:rPr kumimoji="1" lang="ja-JP" altLang="en-US" dirty="0" smtClean="0"/>
              <a:t>で，コンピュータに</a:t>
            </a:r>
            <a:r>
              <a:rPr kumimoji="1" lang="ja-JP" altLang="en-US" u="sng" dirty="0" smtClean="0"/>
              <a:t>文字列</a:t>
            </a:r>
            <a:r>
              <a:rPr kumimoji="1" lang="ja-JP" altLang="en-US" dirty="0" smtClean="0"/>
              <a:t>を画面に表示せよ！ということを命令している．</a:t>
            </a:r>
            <a:endParaRPr kumimoji="1" lang="en-US" altLang="ja-JP" dirty="0" smtClean="0"/>
          </a:p>
          <a:p>
            <a:pPr lvl="1"/>
            <a:r>
              <a:rPr lang="ja-JP" altLang="en-US" dirty="0" smtClean="0"/>
              <a:t>文字列については後述</a:t>
            </a:r>
            <a:endParaRPr kumimoji="1" lang="en-US" altLang="ja-JP" dirty="0" smtClean="0"/>
          </a:p>
          <a:p>
            <a:r>
              <a:rPr lang="ja-JP" altLang="en-US" dirty="0" smtClean="0"/>
              <a:t>最後の </a:t>
            </a:r>
            <a:r>
              <a:rPr lang="en-US" altLang="ja-JP" dirty="0" smtClean="0"/>
              <a:t>; </a:t>
            </a:r>
            <a:r>
              <a:rPr lang="ja-JP" altLang="en-US" dirty="0" smtClean="0"/>
              <a:t>セミコロンは命令の区切りであり，日本語の「。」に相当する．</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22</a:t>
            </a:fld>
            <a:endParaRPr kumimoji="1" lang="ja-JP" altLang="en-US"/>
          </a:p>
        </p:txBody>
      </p:sp>
    </p:spTree>
    <p:extLst>
      <p:ext uri="{BB962C8B-B14F-4D97-AF65-F5344CB8AC3E}">
        <p14:creationId xmlns:p14="http://schemas.microsoft.com/office/powerpoint/2010/main" val="7005511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文字列</a:t>
            </a:r>
            <a:endParaRPr kumimoji="1" lang="ja-JP" altLang="en-US" dirty="0"/>
          </a:p>
        </p:txBody>
      </p:sp>
      <p:sp>
        <p:nvSpPr>
          <p:cNvPr id="3" name="コンテンツ プレースホルダー 2"/>
          <p:cNvSpPr>
            <a:spLocks noGrp="1"/>
          </p:cNvSpPr>
          <p:nvPr>
            <p:ph idx="1"/>
          </p:nvPr>
        </p:nvSpPr>
        <p:spPr>
          <a:xfrm>
            <a:off x="628650" y="1202076"/>
            <a:ext cx="7886700" cy="3326381"/>
          </a:xfrm>
        </p:spPr>
        <p:txBody>
          <a:bodyPr/>
          <a:lstStyle/>
          <a:p>
            <a:r>
              <a:rPr lang="ja-JP" altLang="en-US" dirty="0" smtClean="0"/>
              <a:t>二</a:t>
            </a:r>
            <a:r>
              <a:rPr lang="ja-JP" altLang="en-US" dirty="0"/>
              <a:t>重</a:t>
            </a:r>
            <a:r>
              <a:rPr lang="ja-JP" altLang="en-US" dirty="0" smtClean="0"/>
              <a:t>引用符 </a:t>
            </a:r>
            <a:r>
              <a:rPr lang="en-US" altLang="ja-JP" dirty="0">
                <a:latin typeface="Courier New" panose="02070309020205020404" pitchFamily="49" charset="0"/>
                <a:cs typeface="Courier New" panose="02070309020205020404" pitchFamily="49" charset="0"/>
              </a:rPr>
              <a:t>"</a:t>
            </a:r>
            <a:r>
              <a:rPr lang="en-US" altLang="ja-JP" dirty="0" smtClean="0"/>
              <a:t> </a:t>
            </a:r>
            <a:r>
              <a:rPr lang="ja-JP" altLang="en-US" dirty="0" smtClean="0"/>
              <a:t>でくくられた文字の列．</a:t>
            </a:r>
            <a:endParaRPr lang="en-US" altLang="ja-JP" dirty="0" smtClean="0"/>
          </a:p>
          <a:p>
            <a:r>
              <a:rPr kumimoji="1" lang="ja-JP" altLang="en-US" dirty="0" smtClean="0"/>
              <a:t>プログラムによって文字を表示する際に用いる．</a:t>
            </a:r>
            <a:endParaRPr kumimoji="1" lang="en-US" altLang="ja-JP" dirty="0" smtClean="0"/>
          </a:p>
          <a:p>
            <a:pPr lvl="1"/>
            <a:r>
              <a:rPr lang="en-US" altLang="ja-JP" dirty="0" err="1"/>
              <a:t>p</a:t>
            </a:r>
            <a:r>
              <a:rPr lang="en-US" altLang="ja-JP" dirty="0" err="1" smtClean="0"/>
              <a:t>rintf</a:t>
            </a:r>
            <a:r>
              <a:rPr lang="en-US" altLang="ja-JP" dirty="0" smtClean="0"/>
              <a:t> </a:t>
            </a:r>
            <a:r>
              <a:rPr lang="ja-JP" altLang="en-US" dirty="0" smtClean="0"/>
              <a:t>の例が典型例</a:t>
            </a:r>
            <a:endParaRPr kumimoji="1" lang="en-US" altLang="ja-JP" dirty="0" smtClean="0"/>
          </a:p>
          <a:p>
            <a:r>
              <a:rPr lang="ja-JP" altLang="en-US" dirty="0" smtClean="0"/>
              <a:t>プログラム中で文字を処理する場合にも用いる．</a:t>
            </a:r>
            <a:endParaRPr lang="en-US" altLang="ja-JP" dirty="0" smtClean="0"/>
          </a:p>
          <a:p>
            <a:pPr lvl="1"/>
            <a:r>
              <a:rPr lang="ja-JP" altLang="en-US" dirty="0" smtClean="0"/>
              <a:t>たとえばユーザー名とパスワード等</a:t>
            </a:r>
            <a:endParaRPr lang="en-US" altLang="ja-JP" dirty="0" smtClean="0"/>
          </a:p>
          <a:p>
            <a:r>
              <a:rPr lang="ja-JP" altLang="en-US" dirty="0" smtClean="0"/>
              <a:t>単純に表示できない特殊な文字を</a:t>
            </a:r>
            <a:r>
              <a:rPr lang="en-US" altLang="ja-JP" dirty="0" smtClean="0"/>
              <a:t>\</a:t>
            </a:r>
            <a:r>
              <a:rPr lang="ja-JP" altLang="en-US" dirty="0" smtClean="0"/>
              <a:t>を用いて書く．</a:t>
            </a:r>
            <a:endParaRPr lang="en-US" altLang="ja-JP" dirty="0" smtClean="0"/>
          </a:p>
          <a:p>
            <a:pPr lvl="1"/>
            <a:r>
              <a:rPr kumimoji="1" lang="ja-JP" altLang="en-US" dirty="0" smtClean="0"/>
              <a:t>例</a:t>
            </a:r>
            <a:r>
              <a:rPr kumimoji="1" lang="en-US" altLang="ja-JP" dirty="0" smtClean="0"/>
              <a:t>: </a:t>
            </a:r>
            <a:r>
              <a:rPr kumimoji="1" lang="ja-JP" altLang="en-US" dirty="0" smtClean="0"/>
              <a:t>改行文字の  </a:t>
            </a:r>
            <a:r>
              <a:rPr kumimoji="1" lang="en-US" altLang="ja-JP" dirty="0" smtClean="0">
                <a:latin typeface="Courier New" panose="02070309020205020404" pitchFamily="49" charset="0"/>
                <a:cs typeface="Courier New" panose="02070309020205020404" pitchFamily="49" charset="0"/>
              </a:rPr>
              <a:t>\n</a:t>
            </a:r>
            <a:r>
              <a:rPr kumimoji="1" lang="en-US" altLang="ja-JP" dirty="0" smtClean="0"/>
              <a:t> </a:t>
            </a:r>
            <a:r>
              <a:rPr kumimoji="1" lang="ja-JP" altLang="en-US" dirty="0" smtClean="0"/>
              <a:t>等．</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23</a:t>
            </a:fld>
            <a:endParaRPr kumimoji="1" lang="ja-JP" altLang="en-US"/>
          </a:p>
        </p:txBody>
      </p:sp>
      <p:sp>
        <p:nvSpPr>
          <p:cNvPr id="5" name="メモ 4"/>
          <p:cNvSpPr/>
          <p:nvPr/>
        </p:nvSpPr>
        <p:spPr>
          <a:xfrm>
            <a:off x="1662793" y="4682568"/>
            <a:ext cx="5380264" cy="1338943"/>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lang="en-US" altLang="ja-JP" sz="2400" dirty="0">
                <a:latin typeface="Courier New" panose="02070309020205020404" pitchFamily="49" charset="0"/>
                <a:cs typeface="Courier New" panose="02070309020205020404" pitchFamily="49" charset="0"/>
              </a:rPr>
              <a:t>"</a:t>
            </a:r>
            <a:r>
              <a:rPr kumimoji="1" lang="en-US" altLang="ja-JP" sz="2400" dirty="0" smtClean="0">
                <a:latin typeface="Courier New" panose="02070309020205020404" pitchFamily="49" charset="0"/>
                <a:cs typeface="Courier New" panose="02070309020205020404" pitchFamily="49" charset="0"/>
              </a:rPr>
              <a:t>Hello World!\n"</a:t>
            </a:r>
          </a:p>
          <a:p>
            <a:r>
              <a:rPr lang="en-US" altLang="ja-JP" sz="2400" dirty="0">
                <a:latin typeface="Courier New" panose="02070309020205020404" pitchFamily="49" charset="0"/>
                <a:cs typeface="Courier New" panose="02070309020205020404" pitchFamily="49" charset="0"/>
              </a:rPr>
              <a:t>"</a:t>
            </a:r>
            <a:r>
              <a:rPr lang="en-US" altLang="ja-JP" sz="2400" dirty="0" smtClean="0">
                <a:latin typeface="Courier New" panose="02070309020205020404" pitchFamily="49" charset="0"/>
                <a:cs typeface="Courier New" panose="02070309020205020404" pitchFamily="49" charset="0"/>
              </a:rPr>
              <a:t>Hello\n World.\n"</a:t>
            </a:r>
          </a:p>
          <a:p>
            <a:r>
              <a:rPr lang="en-US" altLang="ja-JP" sz="2400" dirty="0">
                <a:latin typeface="Courier New" panose="02070309020205020404" pitchFamily="49" charset="0"/>
                <a:cs typeface="Courier New" panose="02070309020205020404" pitchFamily="49" charset="0"/>
              </a:rPr>
              <a:t>"</a:t>
            </a:r>
            <a:r>
              <a:rPr kumimoji="1" lang="en-US" altLang="ja-JP" sz="2400" dirty="0" smtClean="0">
                <a:latin typeface="Courier New" panose="02070309020205020404" pitchFamily="49" charset="0"/>
                <a:cs typeface="Courier New" panose="02070309020205020404" pitchFamily="49" charset="0"/>
              </a:rPr>
              <a:t>Hello world\n\n"</a:t>
            </a:r>
          </a:p>
        </p:txBody>
      </p:sp>
    </p:spTree>
    <p:extLst>
      <p:ext uri="{BB962C8B-B14F-4D97-AF65-F5344CB8AC3E}">
        <p14:creationId xmlns:p14="http://schemas.microsoft.com/office/powerpoint/2010/main" val="34841030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練習問題</a:t>
            </a:r>
            <a:endParaRPr kumimoji="1" lang="ja-JP" altLang="en-US" dirty="0"/>
          </a:p>
        </p:txBody>
      </p:sp>
      <p:sp>
        <p:nvSpPr>
          <p:cNvPr id="4" name="コンテンツ プレースホルダー 3"/>
          <p:cNvSpPr>
            <a:spLocks noGrp="1"/>
          </p:cNvSpPr>
          <p:nvPr>
            <p:ph idx="1"/>
          </p:nvPr>
        </p:nvSpPr>
        <p:spPr>
          <a:xfrm>
            <a:off x="628650" y="1202076"/>
            <a:ext cx="7886700" cy="1639095"/>
          </a:xfrm>
        </p:spPr>
        <p:txBody>
          <a:bodyPr/>
          <a:lstStyle/>
          <a:p>
            <a:r>
              <a:rPr kumimoji="1" lang="ja-JP" altLang="en-US" dirty="0" smtClean="0"/>
              <a:t>以下のプログラムを改造して，コンピュータに</a:t>
            </a:r>
            <a:endParaRPr kumimoji="1" lang="en-US" altLang="ja-JP" dirty="0" smtClean="0"/>
          </a:p>
          <a:p>
            <a:pPr marL="0" indent="0">
              <a:buNone/>
            </a:pPr>
            <a:r>
              <a:rPr lang="en-US" altLang="ja-JP" dirty="0" smtClean="0"/>
              <a:t>	Kanagawa University</a:t>
            </a:r>
          </a:p>
          <a:p>
            <a:r>
              <a:rPr lang="ja-JP" altLang="en-US" dirty="0" smtClean="0"/>
              <a:t>という文字を表示するプログラムにせよ．</a:t>
            </a:r>
            <a:endParaRPr kumimoji="1" lang="ja-JP" altLang="en-US" dirty="0"/>
          </a:p>
        </p:txBody>
      </p:sp>
      <p:sp>
        <p:nvSpPr>
          <p:cNvPr id="3" name="スライド番号プレースホルダー 2"/>
          <p:cNvSpPr>
            <a:spLocks noGrp="1"/>
          </p:cNvSpPr>
          <p:nvPr>
            <p:ph type="sldNum" sz="quarter" idx="12"/>
          </p:nvPr>
        </p:nvSpPr>
        <p:spPr/>
        <p:txBody>
          <a:bodyPr/>
          <a:lstStyle/>
          <a:p>
            <a:fld id="{E46B2F52-C7B9-4691-9EF1-7AA61A7F3363}" type="slidenum">
              <a:rPr kumimoji="1" lang="ja-JP" altLang="en-US" smtClean="0"/>
              <a:t>24</a:t>
            </a:fld>
            <a:endParaRPr kumimoji="1" lang="ja-JP" altLang="en-US"/>
          </a:p>
        </p:txBody>
      </p:sp>
      <p:sp>
        <p:nvSpPr>
          <p:cNvPr id="5" name="メモ 4"/>
          <p:cNvSpPr/>
          <p:nvPr/>
        </p:nvSpPr>
        <p:spPr>
          <a:xfrm>
            <a:off x="852344" y="3146158"/>
            <a:ext cx="6278439" cy="2905205"/>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kumimoji="1" lang="en-US" altLang="ja-JP" sz="2400" dirty="0" smtClean="0">
                <a:latin typeface="Courier New" panose="02070309020205020404" pitchFamily="49" charset="0"/>
                <a:cs typeface="Courier New" panose="02070309020205020404" pitchFamily="49" charset="0"/>
              </a:rPr>
              <a:t>#include &lt;</a:t>
            </a:r>
            <a:r>
              <a:rPr kumimoji="1" lang="en-US" altLang="ja-JP" sz="2400" dirty="0" err="1" smtClean="0">
                <a:latin typeface="Courier New" panose="02070309020205020404" pitchFamily="49" charset="0"/>
                <a:cs typeface="Courier New" panose="02070309020205020404" pitchFamily="49" charset="0"/>
              </a:rPr>
              <a:t>stdio.h</a:t>
            </a:r>
            <a:r>
              <a:rPr kumimoji="1" lang="en-US" altLang="ja-JP" sz="2400" dirty="0" smtClean="0">
                <a:latin typeface="Courier New" panose="02070309020205020404" pitchFamily="49" charset="0"/>
                <a:cs typeface="Courier New" panose="02070309020205020404" pitchFamily="49" charset="0"/>
              </a:rPr>
              <a:t>&gt;</a:t>
            </a:r>
          </a:p>
          <a:p>
            <a:endParaRPr lang="en-US" altLang="ja-JP" sz="2400" dirty="0">
              <a:latin typeface="Courier New" panose="02070309020205020404" pitchFamily="49" charset="0"/>
              <a:cs typeface="Courier New" panose="02070309020205020404" pitchFamily="49" charset="0"/>
            </a:endParaRPr>
          </a:p>
          <a:p>
            <a:r>
              <a:rPr lang="en-US" altLang="ja-JP" sz="2400" dirty="0" err="1">
                <a:latin typeface="Courier New" panose="02070309020205020404" pitchFamily="49" charset="0"/>
                <a:cs typeface="Courier New" panose="02070309020205020404" pitchFamily="49" charset="0"/>
              </a:rPr>
              <a:t>i</a:t>
            </a:r>
            <a:r>
              <a:rPr kumimoji="1" lang="en-US" altLang="ja-JP" sz="2400" dirty="0" err="1" smtClean="0">
                <a:latin typeface="Courier New" panose="02070309020205020404" pitchFamily="49" charset="0"/>
                <a:cs typeface="Courier New" panose="02070309020205020404" pitchFamily="49" charset="0"/>
              </a:rPr>
              <a:t>nt</a:t>
            </a:r>
            <a:r>
              <a:rPr kumimoji="1" lang="en-US" altLang="ja-JP" sz="2400" dirty="0" smtClean="0">
                <a:latin typeface="Courier New" panose="02070309020205020404" pitchFamily="49" charset="0"/>
                <a:cs typeface="Courier New" panose="02070309020205020404" pitchFamily="49" charset="0"/>
              </a:rPr>
              <a:t> main(void)</a:t>
            </a:r>
          </a:p>
          <a:p>
            <a:r>
              <a:rPr kumimoji="1" lang="en-US" altLang="ja-JP" sz="2400" dirty="0" smtClean="0">
                <a:latin typeface="Courier New" panose="02070309020205020404" pitchFamily="49" charset="0"/>
                <a:cs typeface="Courier New" panose="02070309020205020404" pitchFamily="49" charset="0"/>
              </a:rPr>
              <a:t>{</a:t>
            </a:r>
          </a:p>
          <a:p>
            <a:r>
              <a:rPr lang="en-US" altLang="ja-JP" sz="2400" dirty="0">
                <a:latin typeface="Courier New" panose="02070309020205020404" pitchFamily="49" charset="0"/>
                <a:cs typeface="Courier New" panose="02070309020205020404" pitchFamily="49" charset="0"/>
              </a:rPr>
              <a:t> </a:t>
            </a:r>
            <a:r>
              <a:rPr lang="en-US" altLang="ja-JP" sz="2400" dirty="0" smtClean="0">
                <a:latin typeface="Courier New" panose="02070309020205020404" pitchFamily="49" charset="0"/>
                <a:cs typeface="Courier New" panose="02070309020205020404" pitchFamily="49" charset="0"/>
              </a:rPr>
              <a:t>   </a:t>
            </a:r>
            <a:r>
              <a:rPr lang="en-US" altLang="ja-JP" sz="2400" dirty="0" err="1" smtClean="0">
                <a:latin typeface="Courier New" panose="02070309020205020404" pitchFamily="49" charset="0"/>
                <a:cs typeface="Courier New" panose="02070309020205020404" pitchFamily="49" charset="0"/>
              </a:rPr>
              <a:t>printf</a:t>
            </a:r>
            <a:r>
              <a:rPr lang="en-US" altLang="ja-JP" sz="2400" dirty="0" smtClean="0">
                <a:latin typeface="Courier New" panose="02070309020205020404" pitchFamily="49" charset="0"/>
                <a:cs typeface="Courier New" panose="02070309020205020404" pitchFamily="49" charset="0"/>
              </a:rPr>
              <a:t>("Hello, world\n");</a:t>
            </a:r>
          </a:p>
          <a:p>
            <a:r>
              <a:rPr kumimoji="1" lang="en-US" altLang="ja-JP" sz="2400" dirty="0">
                <a:latin typeface="Courier New" panose="02070309020205020404" pitchFamily="49" charset="0"/>
                <a:cs typeface="Courier New" panose="02070309020205020404" pitchFamily="49" charset="0"/>
              </a:rPr>
              <a:t> </a:t>
            </a:r>
            <a:r>
              <a:rPr kumimoji="1" lang="en-US" altLang="ja-JP" sz="2400" dirty="0" smtClean="0">
                <a:latin typeface="Courier New" panose="02070309020205020404" pitchFamily="49" charset="0"/>
                <a:cs typeface="Courier New" panose="02070309020205020404" pitchFamily="49" charset="0"/>
              </a:rPr>
              <a:t>   return(0);</a:t>
            </a:r>
          </a:p>
          <a:p>
            <a:r>
              <a:rPr lang="en-US" altLang="ja-JP" sz="2400" dirty="0">
                <a:latin typeface="Courier New" panose="02070309020205020404" pitchFamily="49" charset="0"/>
                <a:cs typeface="Courier New" panose="02070309020205020404" pitchFamily="49" charset="0"/>
              </a:rPr>
              <a:t>}</a:t>
            </a:r>
            <a:endParaRPr kumimoji="1" lang="ja-JP" altLang="en-US" sz="24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1092167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err="1"/>
              <a:t>p</a:t>
            </a:r>
            <a:r>
              <a:rPr kumimoji="1" lang="en-US" altLang="ja-JP" dirty="0" err="1" smtClean="0"/>
              <a:t>rintf</a:t>
            </a:r>
            <a:r>
              <a:rPr kumimoji="1" lang="ja-JP" altLang="en-US" dirty="0" smtClean="0"/>
              <a:t>は複数回，使ってよい</a:t>
            </a:r>
            <a:endParaRPr kumimoji="1" lang="ja-JP" altLang="en-US" dirty="0"/>
          </a:p>
        </p:txBody>
      </p:sp>
      <p:sp>
        <p:nvSpPr>
          <p:cNvPr id="3" name="コンテンツ プレースホルダー 2"/>
          <p:cNvSpPr>
            <a:spLocks noGrp="1"/>
          </p:cNvSpPr>
          <p:nvPr>
            <p:ph idx="1"/>
          </p:nvPr>
        </p:nvSpPr>
        <p:spPr>
          <a:xfrm>
            <a:off x="628650" y="1202077"/>
            <a:ext cx="7886700" cy="1464924"/>
          </a:xfrm>
        </p:spPr>
        <p:txBody>
          <a:bodyPr>
            <a:normAutofit lnSpcReduction="10000"/>
          </a:bodyPr>
          <a:lstStyle/>
          <a:p>
            <a:r>
              <a:rPr lang="ja-JP" altLang="en-US" sz="2400" dirty="0" smtClean="0"/>
              <a:t>数学の関数と同様，</a:t>
            </a:r>
            <a:r>
              <a:rPr lang="en-US" altLang="ja-JP" sz="2400" dirty="0" err="1" smtClean="0"/>
              <a:t>printf</a:t>
            </a:r>
            <a:r>
              <a:rPr lang="ja-JP" altLang="en-US" sz="2400" dirty="0" smtClean="0"/>
              <a:t>という関数は繰り返し，複数回利用できる．</a:t>
            </a:r>
            <a:endParaRPr lang="en-US" altLang="ja-JP" sz="2400" dirty="0" smtClean="0"/>
          </a:p>
          <a:p>
            <a:r>
              <a:rPr kumimoji="1" lang="ja-JP" altLang="en-US" sz="2400" dirty="0" smtClean="0"/>
              <a:t>結果として，コンピュータに複数の文字列を表示するように命令できる．</a:t>
            </a:r>
            <a:endParaRPr kumimoji="1" lang="ja-JP" altLang="en-US" sz="2400"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25</a:t>
            </a:fld>
            <a:endParaRPr kumimoji="1" lang="ja-JP" altLang="en-US"/>
          </a:p>
        </p:txBody>
      </p:sp>
      <p:sp>
        <p:nvSpPr>
          <p:cNvPr id="5" name="メモ 4"/>
          <p:cNvSpPr/>
          <p:nvPr/>
        </p:nvSpPr>
        <p:spPr>
          <a:xfrm>
            <a:off x="1208211" y="2869118"/>
            <a:ext cx="6278439" cy="3487233"/>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kumimoji="1" lang="en-US" altLang="ja-JP" sz="2400" dirty="0" smtClean="0">
                <a:latin typeface="Courier New" panose="02070309020205020404" pitchFamily="49" charset="0"/>
                <a:cs typeface="Courier New" panose="02070309020205020404" pitchFamily="49" charset="0"/>
              </a:rPr>
              <a:t>#include &lt;</a:t>
            </a:r>
            <a:r>
              <a:rPr kumimoji="1" lang="en-US" altLang="ja-JP" sz="2400" dirty="0" err="1" smtClean="0">
                <a:latin typeface="Courier New" panose="02070309020205020404" pitchFamily="49" charset="0"/>
                <a:cs typeface="Courier New" panose="02070309020205020404" pitchFamily="49" charset="0"/>
              </a:rPr>
              <a:t>stdio.h</a:t>
            </a:r>
            <a:r>
              <a:rPr kumimoji="1" lang="en-US" altLang="ja-JP" sz="2400" dirty="0" smtClean="0">
                <a:latin typeface="Courier New" panose="02070309020205020404" pitchFamily="49" charset="0"/>
                <a:cs typeface="Courier New" panose="02070309020205020404" pitchFamily="49" charset="0"/>
              </a:rPr>
              <a:t>&gt;</a:t>
            </a:r>
          </a:p>
          <a:p>
            <a:endParaRPr lang="en-US" altLang="ja-JP" sz="2400" dirty="0">
              <a:latin typeface="Courier New" panose="02070309020205020404" pitchFamily="49" charset="0"/>
              <a:cs typeface="Courier New" panose="02070309020205020404" pitchFamily="49" charset="0"/>
            </a:endParaRPr>
          </a:p>
          <a:p>
            <a:r>
              <a:rPr lang="en-US" altLang="ja-JP" sz="2400" dirty="0" err="1">
                <a:latin typeface="Courier New" panose="02070309020205020404" pitchFamily="49" charset="0"/>
                <a:cs typeface="Courier New" panose="02070309020205020404" pitchFamily="49" charset="0"/>
              </a:rPr>
              <a:t>i</a:t>
            </a:r>
            <a:r>
              <a:rPr kumimoji="1" lang="en-US" altLang="ja-JP" sz="2400" dirty="0" err="1" smtClean="0">
                <a:latin typeface="Courier New" panose="02070309020205020404" pitchFamily="49" charset="0"/>
                <a:cs typeface="Courier New" panose="02070309020205020404" pitchFamily="49" charset="0"/>
              </a:rPr>
              <a:t>nt</a:t>
            </a:r>
            <a:r>
              <a:rPr kumimoji="1" lang="en-US" altLang="ja-JP" sz="2400" dirty="0" smtClean="0">
                <a:latin typeface="Courier New" panose="02070309020205020404" pitchFamily="49" charset="0"/>
                <a:cs typeface="Courier New" panose="02070309020205020404" pitchFamily="49" charset="0"/>
              </a:rPr>
              <a:t> main(void)</a:t>
            </a:r>
          </a:p>
          <a:p>
            <a:r>
              <a:rPr kumimoji="1" lang="en-US" altLang="ja-JP" sz="2400" dirty="0" smtClean="0">
                <a:latin typeface="Courier New" panose="02070309020205020404" pitchFamily="49" charset="0"/>
                <a:cs typeface="Courier New" panose="02070309020205020404" pitchFamily="49" charset="0"/>
              </a:rPr>
              <a:t>{</a:t>
            </a:r>
          </a:p>
          <a:p>
            <a:r>
              <a:rPr lang="en-US" altLang="ja-JP" sz="2400" dirty="0">
                <a:latin typeface="Courier New" panose="02070309020205020404" pitchFamily="49" charset="0"/>
                <a:cs typeface="Courier New" panose="02070309020205020404" pitchFamily="49" charset="0"/>
              </a:rPr>
              <a:t> </a:t>
            </a:r>
            <a:r>
              <a:rPr lang="en-US" altLang="ja-JP" sz="2400" dirty="0" smtClean="0">
                <a:latin typeface="Courier New" panose="02070309020205020404" pitchFamily="49" charset="0"/>
                <a:cs typeface="Courier New" panose="02070309020205020404" pitchFamily="49" charset="0"/>
              </a:rPr>
              <a:t>   </a:t>
            </a:r>
            <a:r>
              <a:rPr lang="en-US" altLang="ja-JP" sz="2400" dirty="0" err="1" smtClean="0">
                <a:latin typeface="Courier New" panose="02070309020205020404" pitchFamily="49" charset="0"/>
                <a:cs typeface="Courier New" panose="02070309020205020404" pitchFamily="49" charset="0"/>
              </a:rPr>
              <a:t>printf</a:t>
            </a:r>
            <a:r>
              <a:rPr lang="en-US" altLang="ja-JP" sz="2400" dirty="0" smtClean="0">
                <a:latin typeface="Courier New" panose="02070309020205020404" pitchFamily="49" charset="0"/>
                <a:cs typeface="Courier New" panose="02070309020205020404" pitchFamily="49" charset="0"/>
              </a:rPr>
              <a:t>("Hello, world\n");</a:t>
            </a:r>
          </a:p>
          <a:p>
            <a:r>
              <a:rPr lang="ja-JP" altLang="en-US" sz="2400" dirty="0" smtClean="0">
                <a:latin typeface="Courier New" panose="02070309020205020404" pitchFamily="49" charset="0"/>
                <a:cs typeface="Courier New" panose="02070309020205020404" pitchFamily="49" charset="0"/>
              </a:rPr>
              <a:t>    </a:t>
            </a:r>
            <a:r>
              <a:rPr lang="en-US" altLang="ja-JP" sz="2400" dirty="0" err="1" smtClean="0">
                <a:latin typeface="Courier New" panose="02070309020205020404" pitchFamily="49" charset="0"/>
                <a:cs typeface="Courier New" panose="02070309020205020404" pitchFamily="49" charset="0"/>
              </a:rPr>
              <a:t>printf</a:t>
            </a:r>
            <a:r>
              <a:rPr lang="en-US" altLang="ja-JP" sz="2400" dirty="0" smtClean="0">
                <a:latin typeface="Courier New" panose="02070309020205020404" pitchFamily="49" charset="0"/>
                <a:cs typeface="Courier New" panose="02070309020205020404" pitchFamily="49" charset="0"/>
              </a:rPr>
              <a:t>("Hello</a:t>
            </a:r>
            <a:r>
              <a:rPr lang="en-US" altLang="ja-JP" sz="2400" dirty="0">
                <a:latin typeface="Courier New" panose="02070309020205020404" pitchFamily="49" charset="0"/>
                <a:cs typeface="Courier New" panose="02070309020205020404" pitchFamily="49" charset="0"/>
              </a:rPr>
              <a:t>, </a:t>
            </a:r>
            <a:r>
              <a:rPr lang="en-US" altLang="ja-JP" sz="2400" dirty="0" smtClean="0">
                <a:latin typeface="Courier New" panose="02070309020205020404" pitchFamily="49" charset="0"/>
                <a:cs typeface="Courier New" panose="02070309020205020404" pitchFamily="49" charset="0"/>
              </a:rPr>
              <a:t>Japan\n");</a:t>
            </a:r>
          </a:p>
          <a:p>
            <a:r>
              <a:rPr lang="en-US" altLang="ja-JP" sz="2400" dirty="0">
                <a:latin typeface="Courier New" panose="02070309020205020404" pitchFamily="49" charset="0"/>
                <a:cs typeface="Courier New" panose="02070309020205020404" pitchFamily="49" charset="0"/>
              </a:rPr>
              <a:t> </a:t>
            </a:r>
            <a:r>
              <a:rPr lang="en-US" altLang="ja-JP" sz="2400" dirty="0" smtClean="0">
                <a:latin typeface="Courier New" panose="02070309020205020404" pitchFamily="49" charset="0"/>
                <a:cs typeface="Courier New" panose="02070309020205020404" pitchFamily="49" charset="0"/>
              </a:rPr>
              <a:t>   </a:t>
            </a:r>
            <a:r>
              <a:rPr lang="en-US" altLang="ja-JP" sz="2400" dirty="0" err="1" smtClean="0">
                <a:latin typeface="Courier New" panose="02070309020205020404" pitchFamily="49" charset="0"/>
                <a:cs typeface="Courier New" panose="02070309020205020404" pitchFamily="49" charset="0"/>
              </a:rPr>
              <a:t>printf</a:t>
            </a:r>
            <a:r>
              <a:rPr lang="en-US" altLang="ja-JP" sz="2400" dirty="0" smtClean="0">
                <a:latin typeface="Courier New" panose="02070309020205020404" pitchFamily="49" charset="0"/>
                <a:cs typeface="Courier New" panose="02070309020205020404" pitchFamily="49" charset="0"/>
              </a:rPr>
              <a:t>("Konnichiwa\n</a:t>
            </a:r>
            <a:r>
              <a:rPr lang="en-US" altLang="ja-JP" sz="2400" dirty="0">
                <a:latin typeface="Courier New" panose="02070309020205020404" pitchFamily="49" charset="0"/>
                <a:cs typeface="Courier New" panose="02070309020205020404" pitchFamily="49" charset="0"/>
              </a:rPr>
              <a:t>"</a:t>
            </a:r>
            <a:r>
              <a:rPr lang="en-US" altLang="ja-JP" sz="2400" dirty="0" smtClean="0">
                <a:latin typeface="Courier New" panose="02070309020205020404" pitchFamily="49" charset="0"/>
                <a:cs typeface="Courier New" panose="02070309020205020404" pitchFamily="49" charset="0"/>
              </a:rPr>
              <a:t>);</a:t>
            </a:r>
          </a:p>
          <a:p>
            <a:r>
              <a:rPr kumimoji="1" lang="en-US" altLang="ja-JP" sz="2400" dirty="0">
                <a:latin typeface="Courier New" panose="02070309020205020404" pitchFamily="49" charset="0"/>
                <a:cs typeface="Courier New" panose="02070309020205020404" pitchFamily="49" charset="0"/>
              </a:rPr>
              <a:t> </a:t>
            </a:r>
            <a:r>
              <a:rPr kumimoji="1" lang="en-US" altLang="ja-JP" sz="2400" dirty="0" smtClean="0">
                <a:latin typeface="Courier New" panose="02070309020205020404" pitchFamily="49" charset="0"/>
                <a:cs typeface="Courier New" panose="02070309020205020404" pitchFamily="49" charset="0"/>
              </a:rPr>
              <a:t>   return(0);</a:t>
            </a:r>
          </a:p>
          <a:p>
            <a:r>
              <a:rPr lang="en-US" altLang="ja-JP" sz="2400" dirty="0">
                <a:latin typeface="Courier New" panose="02070309020205020404" pitchFamily="49" charset="0"/>
                <a:cs typeface="Courier New" panose="02070309020205020404" pitchFamily="49" charset="0"/>
              </a:rPr>
              <a:t>}</a:t>
            </a:r>
            <a:endParaRPr kumimoji="1" lang="ja-JP" altLang="en-US" sz="24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572664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\n</a:t>
            </a:r>
            <a:r>
              <a:rPr kumimoji="1" lang="ja-JP" altLang="en-US" dirty="0" smtClean="0"/>
              <a:t>の意味の確認</a:t>
            </a:r>
            <a:endParaRPr kumimoji="1" lang="ja-JP" altLang="en-US" dirty="0"/>
          </a:p>
        </p:txBody>
      </p:sp>
      <p:sp>
        <p:nvSpPr>
          <p:cNvPr id="3" name="コンテンツ プレースホルダー 2"/>
          <p:cNvSpPr>
            <a:spLocks noGrp="1"/>
          </p:cNvSpPr>
          <p:nvPr>
            <p:ph idx="1"/>
          </p:nvPr>
        </p:nvSpPr>
        <p:spPr>
          <a:xfrm>
            <a:off x="628650" y="1202076"/>
            <a:ext cx="7886700" cy="583181"/>
          </a:xfrm>
        </p:spPr>
        <p:txBody>
          <a:bodyPr/>
          <a:lstStyle/>
          <a:p>
            <a:r>
              <a:rPr kumimoji="1" lang="ja-JP" altLang="en-US" dirty="0" smtClean="0"/>
              <a:t>以下の二つのプログラムは同じ結果を表示する．</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26</a:t>
            </a:fld>
            <a:endParaRPr kumimoji="1" lang="ja-JP" altLang="en-US"/>
          </a:p>
        </p:txBody>
      </p:sp>
      <p:sp>
        <p:nvSpPr>
          <p:cNvPr id="5" name="メモ 4"/>
          <p:cNvSpPr/>
          <p:nvPr/>
        </p:nvSpPr>
        <p:spPr>
          <a:xfrm>
            <a:off x="546903" y="3211286"/>
            <a:ext cx="5081011" cy="3327627"/>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kumimoji="1" lang="en-US" altLang="ja-JP" sz="2000" dirty="0" smtClean="0">
                <a:latin typeface="Courier New" panose="02070309020205020404" pitchFamily="49" charset="0"/>
                <a:cs typeface="Courier New" panose="02070309020205020404" pitchFamily="49" charset="0"/>
              </a:rPr>
              <a:t>#include &lt;</a:t>
            </a:r>
            <a:r>
              <a:rPr kumimoji="1" lang="en-US" altLang="ja-JP" sz="2000" dirty="0" err="1" smtClean="0">
                <a:latin typeface="Courier New" panose="02070309020205020404" pitchFamily="49" charset="0"/>
                <a:cs typeface="Courier New" panose="02070309020205020404" pitchFamily="49" charset="0"/>
              </a:rPr>
              <a:t>stdio.h</a:t>
            </a:r>
            <a:r>
              <a:rPr kumimoji="1" lang="en-US" altLang="ja-JP" sz="2000" dirty="0" smtClean="0">
                <a:latin typeface="Courier New" panose="02070309020205020404" pitchFamily="49" charset="0"/>
                <a:cs typeface="Courier New" panose="02070309020205020404" pitchFamily="49" charset="0"/>
              </a:rPr>
              <a:t>&gt;</a:t>
            </a:r>
          </a:p>
          <a:p>
            <a:endParaRPr lang="en-US" altLang="ja-JP" sz="2000" dirty="0">
              <a:latin typeface="Courier New" panose="02070309020205020404" pitchFamily="49" charset="0"/>
              <a:cs typeface="Courier New" panose="02070309020205020404" pitchFamily="49" charset="0"/>
            </a:endParaRPr>
          </a:p>
          <a:p>
            <a:endParaRPr kumimoji="1" lang="en-US" altLang="ja-JP" sz="2000" dirty="0" smtClean="0">
              <a:latin typeface="Courier New" panose="02070309020205020404" pitchFamily="49" charset="0"/>
              <a:cs typeface="Courier New" panose="02070309020205020404" pitchFamily="49" charset="0"/>
            </a:endParaRPr>
          </a:p>
          <a:p>
            <a:endParaRPr lang="en-US" altLang="ja-JP" sz="2000" dirty="0">
              <a:latin typeface="Courier New" panose="02070309020205020404" pitchFamily="49" charset="0"/>
              <a:cs typeface="Courier New" panose="02070309020205020404" pitchFamily="49" charset="0"/>
            </a:endParaRPr>
          </a:p>
          <a:p>
            <a:r>
              <a:rPr lang="en-US" altLang="ja-JP" sz="2000" dirty="0" err="1">
                <a:latin typeface="Courier New" panose="02070309020205020404" pitchFamily="49" charset="0"/>
                <a:cs typeface="Courier New" panose="02070309020205020404" pitchFamily="49" charset="0"/>
              </a:rPr>
              <a:t>i</a:t>
            </a:r>
            <a:r>
              <a:rPr kumimoji="1" lang="en-US" altLang="ja-JP" sz="2000" dirty="0" err="1" smtClean="0">
                <a:latin typeface="Courier New" panose="02070309020205020404" pitchFamily="49" charset="0"/>
                <a:cs typeface="Courier New" panose="02070309020205020404" pitchFamily="49" charset="0"/>
              </a:rPr>
              <a:t>nt</a:t>
            </a:r>
            <a:r>
              <a:rPr kumimoji="1" lang="en-US" altLang="ja-JP" sz="2000" dirty="0" smtClean="0">
                <a:latin typeface="Courier New" panose="02070309020205020404" pitchFamily="49" charset="0"/>
                <a:cs typeface="Courier New" panose="02070309020205020404" pitchFamily="49" charset="0"/>
              </a:rPr>
              <a:t> main(void)</a:t>
            </a:r>
          </a:p>
          <a:p>
            <a:r>
              <a:rPr kumimoji="1" lang="en-US" altLang="ja-JP" sz="2000" dirty="0" smtClean="0">
                <a:latin typeface="Courier New" panose="02070309020205020404" pitchFamily="49" charset="0"/>
                <a:cs typeface="Courier New" panose="02070309020205020404" pitchFamily="49" charset="0"/>
              </a:rPr>
              <a:t>{</a:t>
            </a:r>
          </a:p>
          <a:p>
            <a:r>
              <a:rPr lang="en-US" altLang="ja-JP" sz="2000" dirty="0">
                <a:latin typeface="Courier New" panose="02070309020205020404" pitchFamily="49" charset="0"/>
                <a:cs typeface="Courier New" panose="02070309020205020404" pitchFamily="49" charset="0"/>
              </a:rPr>
              <a:t> </a:t>
            </a:r>
            <a:r>
              <a:rPr lang="en-US" altLang="ja-JP" sz="2000" dirty="0" smtClean="0">
                <a:latin typeface="Courier New" panose="02070309020205020404" pitchFamily="49" charset="0"/>
                <a:cs typeface="Courier New" panose="02070309020205020404" pitchFamily="49" charset="0"/>
              </a:rPr>
              <a:t>   </a:t>
            </a:r>
            <a:r>
              <a:rPr lang="en-US" altLang="ja-JP" sz="2000" dirty="0" err="1" smtClean="0">
                <a:latin typeface="Courier New" panose="02070309020205020404" pitchFamily="49" charset="0"/>
                <a:cs typeface="Courier New" panose="02070309020205020404" pitchFamily="49" charset="0"/>
              </a:rPr>
              <a:t>printf</a:t>
            </a:r>
            <a:r>
              <a:rPr lang="en-US" altLang="ja-JP" sz="2000" dirty="0" smtClean="0">
                <a:latin typeface="Courier New" panose="02070309020205020404" pitchFamily="49" charset="0"/>
                <a:cs typeface="Courier New" panose="02070309020205020404" pitchFamily="49" charset="0"/>
              </a:rPr>
              <a:t>("Hello, ");</a:t>
            </a:r>
          </a:p>
          <a:p>
            <a:r>
              <a:rPr lang="ja-JP" altLang="en-US" sz="2000" dirty="0">
                <a:latin typeface="Courier New" panose="02070309020205020404" pitchFamily="49" charset="0"/>
                <a:cs typeface="Courier New" panose="02070309020205020404" pitchFamily="49" charset="0"/>
              </a:rPr>
              <a:t> </a:t>
            </a:r>
            <a:r>
              <a:rPr lang="ja-JP" altLang="en-US" sz="2000" dirty="0" smtClean="0">
                <a:latin typeface="Courier New" panose="02070309020205020404" pitchFamily="49" charset="0"/>
                <a:cs typeface="Courier New" panose="02070309020205020404" pitchFamily="49" charset="0"/>
              </a:rPr>
              <a:t>   </a:t>
            </a:r>
            <a:r>
              <a:rPr lang="en-US" altLang="ja-JP" sz="2000" dirty="0" err="1" smtClean="0">
                <a:latin typeface="Courier New" panose="02070309020205020404" pitchFamily="49" charset="0"/>
                <a:cs typeface="Courier New" panose="02070309020205020404" pitchFamily="49" charset="0"/>
              </a:rPr>
              <a:t>printf</a:t>
            </a:r>
            <a:r>
              <a:rPr lang="en-US" altLang="ja-JP" sz="2000" dirty="0" smtClean="0">
                <a:latin typeface="Courier New" panose="02070309020205020404" pitchFamily="49" charset="0"/>
                <a:cs typeface="Courier New" panose="02070309020205020404" pitchFamily="49" charset="0"/>
              </a:rPr>
              <a:t>("world\n</a:t>
            </a:r>
            <a:r>
              <a:rPr lang="en-US" altLang="ja-JP" sz="2000" dirty="0">
                <a:latin typeface="Courier New" panose="02070309020205020404" pitchFamily="49" charset="0"/>
                <a:cs typeface="Courier New" panose="02070309020205020404" pitchFamily="49" charset="0"/>
              </a:rPr>
              <a:t>"</a:t>
            </a:r>
            <a:r>
              <a:rPr lang="en-US" altLang="ja-JP" sz="2000" dirty="0" smtClean="0">
                <a:latin typeface="Courier New" panose="02070309020205020404" pitchFamily="49" charset="0"/>
                <a:cs typeface="Courier New" panose="02070309020205020404" pitchFamily="49" charset="0"/>
              </a:rPr>
              <a:t>);</a:t>
            </a:r>
          </a:p>
          <a:p>
            <a:r>
              <a:rPr kumimoji="1" lang="en-US" altLang="ja-JP" sz="2000" dirty="0">
                <a:latin typeface="Courier New" panose="02070309020205020404" pitchFamily="49" charset="0"/>
                <a:cs typeface="Courier New" panose="02070309020205020404" pitchFamily="49" charset="0"/>
              </a:rPr>
              <a:t> </a:t>
            </a:r>
            <a:r>
              <a:rPr kumimoji="1" lang="en-US" altLang="ja-JP" sz="2000" dirty="0" smtClean="0">
                <a:latin typeface="Courier New" panose="02070309020205020404" pitchFamily="49" charset="0"/>
                <a:cs typeface="Courier New" panose="02070309020205020404" pitchFamily="49" charset="0"/>
              </a:rPr>
              <a:t>   return(0);</a:t>
            </a:r>
          </a:p>
          <a:p>
            <a:r>
              <a:rPr lang="en-US" altLang="ja-JP" sz="2000" dirty="0">
                <a:latin typeface="Courier New" panose="02070309020205020404" pitchFamily="49" charset="0"/>
                <a:cs typeface="Courier New" panose="02070309020205020404" pitchFamily="49" charset="0"/>
              </a:rPr>
              <a:t>}</a:t>
            </a:r>
            <a:endParaRPr kumimoji="1" lang="ja-JP" altLang="en-US" sz="2000" dirty="0">
              <a:latin typeface="Courier New" panose="02070309020205020404" pitchFamily="49" charset="0"/>
              <a:cs typeface="Courier New" panose="02070309020205020404" pitchFamily="49" charset="0"/>
            </a:endParaRPr>
          </a:p>
        </p:txBody>
      </p:sp>
      <p:sp>
        <p:nvSpPr>
          <p:cNvPr id="6" name="メモ 5"/>
          <p:cNvSpPr/>
          <p:nvPr/>
        </p:nvSpPr>
        <p:spPr>
          <a:xfrm>
            <a:off x="3502427" y="1913340"/>
            <a:ext cx="5081011" cy="3024518"/>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kumimoji="1" lang="en-US" altLang="ja-JP" sz="2000" dirty="0" smtClean="0">
                <a:latin typeface="Courier New" panose="02070309020205020404" pitchFamily="49" charset="0"/>
                <a:cs typeface="Courier New" panose="02070309020205020404" pitchFamily="49" charset="0"/>
              </a:rPr>
              <a:t>#include &lt;</a:t>
            </a:r>
            <a:r>
              <a:rPr kumimoji="1" lang="en-US" altLang="ja-JP" sz="2000" dirty="0" err="1" smtClean="0">
                <a:latin typeface="Courier New" panose="02070309020205020404" pitchFamily="49" charset="0"/>
                <a:cs typeface="Courier New" panose="02070309020205020404" pitchFamily="49" charset="0"/>
              </a:rPr>
              <a:t>stdio.h</a:t>
            </a:r>
            <a:r>
              <a:rPr kumimoji="1" lang="en-US" altLang="ja-JP" sz="2000" dirty="0" smtClean="0">
                <a:latin typeface="Courier New" panose="02070309020205020404" pitchFamily="49" charset="0"/>
                <a:cs typeface="Courier New" panose="02070309020205020404" pitchFamily="49" charset="0"/>
              </a:rPr>
              <a:t>&gt;</a:t>
            </a:r>
          </a:p>
          <a:p>
            <a:endParaRPr lang="en-US" altLang="ja-JP" sz="2000" dirty="0">
              <a:latin typeface="Courier New" panose="02070309020205020404" pitchFamily="49" charset="0"/>
              <a:cs typeface="Courier New" panose="02070309020205020404" pitchFamily="49" charset="0"/>
            </a:endParaRPr>
          </a:p>
          <a:p>
            <a:endParaRPr kumimoji="1" lang="en-US" altLang="ja-JP" sz="2000" dirty="0" smtClean="0">
              <a:latin typeface="Courier New" panose="02070309020205020404" pitchFamily="49" charset="0"/>
              <a:cs typeface="Courier New" panose="02070309020205020404" pitchFamily="49" charset="0"/>
            </a:endParaRPr>
          </a:p>
          <a:p>
            <a:endParaRPr lang="en-US" altLang="ja-JP" sz="2000" dirty="0">
              <a:latin typeface="Courier New" panose="02070309020205020404" pitchFamily="49" charset="0"/>
              <a:cs typeface="Courier New" panose="02070309020205020404" pitchFamily="49" charset="0"/>
            </a:endParaRPr>
          </a:p>
          <a:p>
            <a:r>
              <a:rPr lang="en-US" altLang="ja-JP" sz="2000" dirty="0" err="1">
                <a:latin typeface="Courier New" panose="02070309020205020404" pitchFamily="49" charset="0"/>
                <a:cs typeface="Courier New" panose="02070309020205020404" pitchFamily="49" charset="0"/>
              </a:rPr>
              <a:t>i</a:t>
            </a:r>
            <a:r>
              <a:rPr kumimoji="1" lang="en-US" altLang="ja-JP" sz="2000" dirty="0" err="1" smtClean="0">
                <a:latin typeface="Courier New" panose="02070309020205020404" pitchFamily="49" charset="0"/>
                <a:cs typeface="Courier New" panose="02070309020205020404" pitchFamily="49" charset="0"/>
              </a:rPr>
              <a:t>nt</a:t>
            </a:r>
            <a:r>
              <a:rPr kumimoji="1" lang="en-US" altLang="ja-JP" sz="2000" dirty="0" smtClean="0">
                <a:latin typeface="Courier New" panose="02070309020205020404" pitchFamily="49" charset="0"/>
                <a:cs typeface="Courier New" panose="02070309020205020404" pitchFamily="49" charset="0"/>
              </a:rPr>
              <a:t> main(void)</a:t>
            </a:r>
          </a:p>
          <a:p>
            <a:r>
              <a:rPr kumimoji="1" lang="en-US" altLang="ja-JP" sz="2000" dirty="0" smtClean="0">
                <a:latin typeface="Courier New" panose="02070309020205020404" pitchFamily="49" charset="0"/>
                <a:cs typeface="Courier New" panose="02070309020205020404" pitchFamily="49" charset="0"/>
              </a:rPr>
              <a:t>{</a:t>
            </a:r>
          </a:p>
          <a:p>
            <a:r>
              <a:rPr lang="en-US" altLang="ja-JP" sz="2000" dirty="0">
                <a:latin typeface="Courier New" panose="02070309020205020404" pitchFamily="49" charset="0"/>
                <a:cs typeface="Courier New" panose="02070309020205020404" pitchFamily="49" charset="0"/>
              </a:rPr>
              <a:t> </a:t>
            </a:r>
            <a:r>
              <a:rPr lang="en-US" altLang="ja-JP" sz="2000" dirty="0" smtClean="0">
                <a:latin typeface="Courier New" panose="02070309020205020404" pitchFamily="49" charset="0"/>
                <a:cs typeface="Courier New" panose="02070309020205020404" pitchFamily="49" charset="0"/>
              </a:rPr>
              <a:t>   </a:t>
            </a:r>
            <a:r>
              <a:rPr lang="en-US" altLang="ja-JP" sz="2000" dirty="0" err="1" smtClean="0">
                <a:latin typeface="Courier New" panose="02070309020205020404" pitchFamily="49" charset="0"/>
                <a:cs typeface="Courier New" panose="02070309020205020404" pitchFamily="49" charset="0"/>
              </a:rPr>
              <a:t>printf</a:t>
            </a:r>
            <a:r>
              <a:rPr lang="en-US" altLang="ja-JP" sz="2000" dirty="0" smtClean="0">
                <a:latin typeface="Courier New" panose="02070309020205020404" pitchFamily="49" charset="0"/>
                <a:cs typeface="Courier New" panose="02070309020205020404" pitchFamily="49" charset="0"/>
              </a:rPr>
              <a:t>("Hello, world\n");</a:t>
            </a:r>
          </a:p>
          <a:p>
            <a:r>
              <a:rPr kumimoji="1" lang="en-US" altLang="ja-JP" sz="2000" dirty="0">
                <a:latin typeface="Courier New" panose="02070309020205020404" pitchFamily="49" charset="0"/>
                <a:cs typeface="Courier New" panose="02070309020205020404" pitchFamily="49" charset="0"/>
              </a:rPr>
              <a:t> </a:t>
            </a:r>
            <a:r>
              <a:rPr kumimoji="1" lang="en-US" altLang="ja-JP" sz="2000" dirty="0" smtClean="0">
                <a:latin typeface="Courier New" panose="02070309020205020404" pitchFamily="49" charset="0"/>
                <a:cs typeface="Courier New" panose="02070309020205020404" pitchFamily="49" charset="0"/>
              </a:rPr>
              <a:t>   return(0);</a:t>
            </a:r>
          </a:p>
          <a:p>
            <a:r>
              <a:rPr lang="en-US" altLang="ja-JP" sz="2000" dirty="0">
                <a:latin typeface="Courier New" panose="02070309020205020404" pitchFamily="49" charset="0"/>
                <a:cs typeface="Courier New" panose="02070309020205020404" pitchFamily="49" charset="0"/>
              </a:rPr>
              <a:t>}</a:t>
            </a:r>
            <a:endParaRPr kumimoji="1" lang="ja-JP" altLang="en-US" sz="20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6072793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cc</a:t>
            </a:r>
            <a:r>
              <a:rPr kumimoji="1" lang="ja-JP" altLang="en-US" dirty="0" smtClean="0"/>
              <a:t>の警告 プログラムの誤り</a:t>
            </a:r>
            <a:endParaRPr kumimoji="1" lang="ja-JP" altLang="en-US" dirty="0"/>
          </a:p>
        </p:txBody>
      </p:sp>
      <p:sp>
        <p:nvSpPr>
          <p:cNvPr id="3" name="コンテンツ プレースホルダー 2"/>
          <p:cNvSpPr>
            <a:spLocks noGrp="1"/>
          </p:cNvSpPr>
          <p:nvPr>
            <p:ph idx="1"/>
          </p:nvPr>
        </p:nvSpPr>
        <p:spPr>
          <a:xfrm>
            <a:off x="628650" y="1202076"/>
            <a:ext cx="7886700" cy="1443153"/>
          </a:xfrm>
        </p:spPr>
        <p:txBody>
          <a:bodyPr/>
          <a:lstStyle/>
          <a:p>
            <a:r>
              <a:rPr kumimoji="1" lang="ja-JP" altLang="en-US" dirty="0" smtClean="0"/>
              <a:t>コンパイラ</a:t>
            </a:r>
            <a:r>
              <a:rPr kumimoji="1" lang="en-US" altLang="ja-JP" dirty="0" smtClean="0"/>
              <a:t>(cc)</a:t>
            </a:r>
            <a:r>
              <a:rPr kumimoji="1" lang="ja-JP" altLang="en-US" dirty="0" smtClean="0"/>
              <a:t>は，プログラム中の命令が，文法にあっていないと，その旨を警告します．</a:t>
            </a:r>
            <a:endParaRPr kumimoji="1" lang="en-US" altLang="ja-JP" dirty="0" smtClean="0"/>
          </a:p>
          <a:p>
            <a:r>
              <a:rPr lang="ja-JP" altLang="en-US" dirty="0" smtClean="0"/>
              <a:t>この警告は誤り修正に役立つ場合があります．</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27</a:t>
            </a:fld>
            <a:endParaRPr kumimoji="1" lang="ja-JP" altLang="en-US"/>
          </a:p>
        </p:txBody>
      </p:sp>
      <p:pic>
        <p:nvPicPr>
          <p:cNvPr id="6" name="図 5"/>
          <p:cNvPicPr>
            <a:picLocks noChangeAspect="1"/>
          </p:cNvPicPr>
          <p:nvPr/>
        </p:nvPicPr>
        <p:blipFill>
          <a:blip r:embed="rId2"/>
          <a:stretch>
            <a:fillRect/>
          </a:stretch>
        </p:blipFill>
        <p:spPr>
          <a:xfrm>
            <a:off x="228600" y="2871561"/>
            <a:ext cx="7258050" cy="2962275"/>
          </a:xfrm>
          <a:prstGeom prst="rect">
            <a:avLst/>
          </a:prstGeom>
        </p:spPr>
      </p:pic>
      <p:sp>
        <p:nvSpPr>
          <p:cNvPr id="5" name="メモ 4"/>
          <p:cNvSpPr/>
          <p:nvPr/>
        </p:nvSpPr>
        <p:spPr>
          <a:xfrm>
            <a:off x="5660571" y="3916591"/>
            <a:ext cx="3156857" cy="2213428"/>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kumimoji="1" lang="en-US" altLang="ja-JP" sz="1400" dirty="0" smtClean="0">
                <a:latin typeface="Courier New" panose="02070309020205020404" pitchFamily="49" charset="0"/>
                <a:cs typeface="Courier New" panose="02070309020205020404" pitchFamily="49" charset="0"/>
              </a:rPr>
              <a:t>#include &lt;</a:t>
            </a:r>
            <a:r>
              <a:rPr kumimoji="1" lang="en-US" altLang="ja-JP" sz="1400" dirty="0" err="1" smtClean="0">
                <a:latin typeface="Courier New" panose="02070309020205020404" pitchFamily="49" charset="0"/>
                <a:cs typeface="Courier New" panose="02070309020205020404" pitchFamily="49" charset="0"/>
              </a:rPr>
              <a:t>stdio.h</a:t>
            </a:r>
            <a:r>
              <a:rPr kumimoji="1" lang="en-US" altLang="ja-JP" sz="1400" dirty="0" smtClean="0">
                <a:latin typeface="Courier New" panose="02070309020205020404" pitchFamily="49" charset="0"/>
                <a:cs typeface="Courier New" panose="02070309020205020404" pitchFamily="49" charset="0"/>
              </a:rPr>
              <a:t>&gt;</a:t>
            </a:r>
          </a:p>
          <a:p>
            <a:endParaRPr lang="en-US" altLang="ja-JP" sz="1400" dirty="0">
              <a:latin typeface="Courier New" panose="02070309020205020404" pitchFamily="49" charset="0"/>
              <a:cs typeface="Courier New" panose="02070309020205020404" pitchFamily="49" charset="0"/>
            </a:endParaRPr>
          </a:p>
          <a:p>
            <a:endParaRPr kumimoji="1" lang="en-US" altLang="ja-JP" sz="1400" dirty="0" smtClean="0">
              <a:latin typeface="Courier New" panose="02070309020205020404" pitchFamily="49" charset="0"/>
              <a:cs typeface="Courier New" panose="02070309020205020404" pitchFamily="49" charset="0"/>
            </a:endParaRPr>
          </a:p>
          <a:p>
            <a:endParaRPr lang="en-US" altLang="ja-JP" sz="1400" dirty="0">
              <a:latin typeface="Courier New" panose="02070309020205020404" pitchFamily="49" charset="0"/>
              <a:cs typeface="Courier New" panose="02070309020205020404" pitchFamily="49" charset="0"/>
            </a:endParaRPr>
          </a:p>
          <a:p>
            <a:r>
              <a:rPr lang="en-US" altLang="ja-JP" sz="1400" dirty="0" err="1">
                <a:latin typeface="Courier New" panose="02070309020205020404" pitchFamily="49" charset="0"/>
                <a:cs typeface="Courier New" panose="02070309020205020404" pitchFamily="49" charset="0"/>
              </a:rPr>
              <a:t>i</a:t>
            </a:r>
            <a:r>
              <a:rPr kumimoji="1" lang="en-US" altLang="ja-JP" sz="1400" dirty="0" err="1" smtClean="0">
                <a:latin typeface="Courier New" panose="02070309020205020404" pitchFamily="49" charset="0"/>
                <a:cs typeface="Courier New" panose="02070309020205020404" pitchFamily="49" charset="0"/>
              </a:rPr>
              <a:t>nt</a:t>
            </a:r>
            <a:r>
              <a:rPr kumimoji="1" lang="en-US" altLang="ja-JP" sz="1400" dirty="0" smtClean="0">
                <a:latin typeface="Courier New" panose="02070309020205020404" pitchFamily="49" charset="0"/>
                <a:cs typeface="Courier New" panose="02070309020205020404" pitchFamily="49" charset="0"/>
              </a:rPr>
              <a:t> main(void)</a:t>
            </a:r>
          </a:p>
          <a:p>
            <a:r>
              <a:rPr kumimoji="1" lang="en-US" altLang="ja-JP" sz="1400" dirty="0" smtClean="0">
                <a:latin typeface="Courier New" panose="02070309020205020404" pitchFamily="49" charset="0"/>
                <a:cs typeface="Courier New" panose="02070309020205020404" pitchFamily="49" charset="0"/>
              </a:rPr>
              <a:t>{</a:t>
            </a:r>
          </a:p>
          <a:p>
            <a:r>
              <a:rPr lang="en-US" altLang="ja-JP" sz="1400" dirty="0">
                <a:latin typeface="Courier New" panose="02070309020205020404" pitchFamily="49" charset="0"/>
                <a:cs typeface="Courier New" panose="02070309020205020404" pitchFamily="49" charset="0"/>
              </a:rPr>
              <a:t> </a:t>
            </a:r>
            <a:r>
              <a:rPr lang="en-US" altLang="ja-JP" sz="1400" dirty="0" smtClean="0">
                <a:latin typeface="Courier New" panose="02070309020205020404" pitchFamily="49" charset="0"/>
                <a:cs typeface="Courier New" panose="02070309020205020404" pitchFamily="49" charset="0"/>
              </a:rPr>
              <a:t>   </a:t>
            </a:r>
            <a:r>
              <a:rPr lang="en-US" altLang="ja-JP" sz="1400" dirty="0" err="1" smtClean="0">
                <a:latin typeface="Courier New" panose="02070309020205020404" pitchFamily="49" charset="0"/>
                <a:cs typeface="Courier New" panose="02070309020205020404" pitchFamily="49" charset="0"/>
              </a:rPr>
              <a:t>printf</a:t>
            </a:r>
            <a:r>
              <a:rPr lang="en-US" altLang="ja-JP" sz="1400" dirty="0" smtClean="0">
                <a:latin typeface="Courier New" panose="02070309020205020404" pitchFamily="49" charset="0"/>
                <a:cs typeface="Courier New" panose="02070309020205020404" pitchFamily="49" charset="0"/>
              </a:rPr>
              <a:t>("Hello, world\")</a:t>
            </a:r>
          </a:p>
          <a:p>
            <a:r>
              <a:rPr kumimoji="1" lang="en-US" altLang="ja-JP" sz="1400" dirty="0">
                <a:latin typeface="Courier New" panose="02070309020205020404" pitchFamily="49" charset="0"/>
                <a:cs typeface="Courier New" panose="02070309020205020404" pitchFamily="49" charset="0"/>
              </a:rPr>
              <a:t> </a:t>
            </a:r>
            <a:r>
              <a:rPr kumimoji="1" lang="en-US" altLang="ja-JP" sz="1400" dirty="0" smtClean="0">
                <a:latin typeface="Courier New" panose="02070309020205020404" pitchFamily="49" charset="0"/>
                <a:cs typeface="Courier New" panose="02070309020205020404" pitchFamily="49" charset="0"/>
              </a:rPr>
              <a:t>   return(0);</a:t>
            </a:r>
          </a:p>
          <a:p>
            <a:r>
              <a:rPr lang="en-US" altLang="ja-JP" sz="1400" dirty="0">
                <a:latin typeface="Courier New" panose="02070309020205020404" pitchFamily="49" charset="0"/>
                <a:cs typeface="Courier New" panose="02070309020205020404" pitchFamily="49" charset="0"/>
              </a:rPr>
              <a:t>}</a:t>
            </a:r>
            <a:endParaRPr kumimoji="1" lang="ja-JP" altLang="en-US" sz="14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4838410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参考 </a:t>
            </a:r>
            <a:r>
              <a:rPr lang="en-US" altLang="ja-JP" dirty="0" err="1" smtClean="0"/>
              <a:t>stdio.h</a:t>
            </a:r>
            <a:r>
              <a:rPr lang="en-US" altLang="ja-JP" dirty="0" smtClean="0"/>
              <a:t> </a:t>
            </a:r>
            <a:r>
              <a:rPr lang="ja-JP" altLang="en-US" dirty="0" smtClean="0"/>
              <a:t>について</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kumimoji="1" lang="en-US" altLang="ja-JP" dirty="0" smtClean="0"/>
              <a:t>#include &lt;</a:t>
            </a:r>
            <a:r>
              <a:rPr kumimoji="1" lang="en-US" altLang="ja-JP" dirty="0" err="1" smtClean="0"/>
              <a:t>stdio.h</a:t>
            </a:r>
            <a:r>
              <a:rPr kumimoji="1" lang="en-US" altLang="ja-JP" dirty="0" smtClean="0"/>
              <a:t>&gt;</a:t>
            </a:r>
          </a:p>
          <a:p>
            <a:r>
              <a:rPr kumimoji="1" lang="en-US" altLang="ja-JP" dirty="0" smtClean="0"/>
              <a:t>Standard Input and Output Header </a:t>
            </a:r>
            <a:r>
              <a:rPr kumimoji="1" lang="ja-JP" altLang="en-US" dirty="0" smtClean="0"/>
              <a:t>の略．</a:t>
            </a:r>
            <a:endParaRPr kumimoji="1" lang="en-US" altLang="ja-JP" dirty="0" smtClean="0"/>
          </a:p>
          <a:p>
            <a:r>
              <a:rPr lang="ja-JP" altLang="en-US" dirty="0" smtClean="0"/>
              <a:t>この章のプログラムでは，</a:t>
            </a:r>
            <a:r>
              <a:rPr lang="en-US" altLang="ja-JP" dirty="0" err="1" smtClean="0"/>
              <a:t>printf</a:t>
            </a:r>
            <a:r>
              <a:rPr lang="en-US" altLang="ja-JP" dirty="0" smtClean="0"/>
              <a:t> </a:t>
            </a:r>
            <a:r>
              <a:rPr lang="ja-JP" altLang="en-US" dirty="0" smtClean="0"/>
              <a:t>を正しく使うために，この呪文が必要．</a:t>
            </a:r>
            <a:endParaRPr lang="en-US" altLang="ja-JP" dirty="0" smtClean="0"/>
          </a:p>
          <a:p>
            <a:r>
              <a:rPr kumimoji="1" lang="ja-JP" altLang="en-US" dirty="0" smtClean="0"/>
              <a:t>実際に，</a:t>
            </a:r>
            <a:r>
              <a:rPr kumimoji="1" lang="en-US" altLang="ja-JP" dirty="0" err="1" smtClean="0"/>
              <a:t>stdio.h</a:t>
            </a:r>
            <a:r>
              <a:rPr kumimoji="1" lang="en-US" altLang="ja-JP" dirty="0" smtClean="0"/>
              <a:t> </a:t>
            </a:r>
            <a:r>
              <a:rPr kumimoji="1" lang="ja-JP" altLang="en-US" dirty="0" smtClean="0"/>
              <a:t>というファイルが存在し，それをプログラムに包含</a:t>
            </a:r>
            <a:r>
              <a:rPr kumimoji="1" lang="en-US" altLang="ja-JP" dirty="0" smtClean="0"/>
              <a:t>(</a:t>
            </a:r>
            <a:r>
              <a:rPr kumimoji="1" lang="en-US" altLang="ja-JP" dirty="0" err="1" smtClean="0"/>
              <a:t>inlucde</a:t>
            </a:r>
            <a:r>
              <a:rPr kumimoji="1" lang="en-US" altLang="ja-JP" dirty="0" smtClean="0"/>
              <a:t>)</a:t>
            </a:r>
            <a:r>
              <a:rPr kumimoji="1" lang="ja-JP" altLang="en-US" dirty="0" smtClean="0"/>
              <a:t>させている．</a:t>
            </a:r>
            <a:endParaRPr kumimoji="1" lang="en-US" altLang="ja-JP" dirty="0" smtClean="0"/>
          </a:p>
          <a:p>
            <a:pPr lvl="1"/>
            <a:r>
              <a:rPr lang="ja-JP" altLang="en-US" dirty="0" smtClean="0"/>
              <a:t>一般には， </a:t>
            </a:r>
            <a:r>
              <a:rPr lang="en-US" altLang="ja-JP" dirty="0" smtClean="0"/>
              <a:t>/</a:t>
            </a:r>
            <a:r>
              <a:rPr lang="en-US" altLang="ja-JP" dirty="0" err="1" smtClean="0"/>
              <a:t>usr</a:t>
            </a:r>
            <a:r>
              <a:rPr lang="en-US" altLang="ja-JP" dirty="0" smtClean="0"/>
              <a:t>/include/</a:t>
            </a:r>
            <a:r>
              <a:rPr lang="en-US" altLang="ja-JP" dirty="0" err="1" smtClean="0"/>
              <a:t>stdio.h</a:t>
            </a:r>
            <a:r>
              <a:rPr lang="en-US" altLang="ja-JP" dirty="0" smtClean="0"/>
              <a:t> </a:t>
            </a:r>
            <a:r>
              <a:rPr lang="ja-JP" altLang="en-US" dirty="0" smtClean="0"/>
              <a:t>にあるが，</a:t>
            </a:r>
            <a:r>
              <a:rPr lang="en-US" altLang="ja-JP" dirty="0" smtClean="0"/>
              <a:t>Cygwin</a:t>
            </a:r>
            <a:r>
              <a:rPr lang="ja-JP" altLang="en-US" dirty="0" smtClean="0"/>
              <a:t>は違うかも．</a:t>
            </a:r>
            <a:endParaRPr lang="en-US" altLang="ja-JP" dirty="0" smtClean="0"/>
          </a:p>
          <a:p>
            <a:pPr lvl="1"/>
            <a:r>
              <a:rPr kumimoji="1" lang="en-US" altLang="ja-JP" dirty="0" smtClean="0"/>
              <a:t>Linux</a:t>
            </a:r>
            <a:r>
              <a:rPr kumimoji="1" lang="ja-JP" altLang="en-US" dirty="0" smtClean="0"/>
              <a:t>では </a:t>
            </a:r>
            <a:r>
              <a:rPr kumimoji="1" lang="en-US" altLang="ja-JP" dirty="0" smtClean="0"/>
              <a:t>900</a:t>
            </a:r>
            <a:r>
              <a:rPr kumimoji="1" lang="ja-JP" altLang="en-US" dirty="0" smtClean="0"/>
              <a:t>行ほどのファイル，わりと大きい．</a:t>
            </a:r>
            <a:endParaRPr kumimoji="1" lang="en-US" altLang="ja-JP" dirty="0" smtClean="0"/>
          </a:p>
          <a:p>
            <a:r>
              <a:rPr lang="en-US" altLang="ja-JP" dirty="0" err="1"/>
              <a:t>s</a:t>
            </a:r>
            <a:r>
              <a:rPr lang="en-US" altLang="ja-JP" dirty="0" err="1" smtClean="0"/>
              <a:t>tdio.h</a:t>
            </a:r>
            <a:r>
              <a:rPr lang="en-US" altLang="ja-JP" dirty="0" smtClean="0"/>
              <a:t> </a:t>
            </a:r>
            <a:r>
              <a:rPr lang="ja-JP" altLang="en-US" dirty="0" smtClean="0"/>
              <a:t>ファイル中では，</a:t>
            </a:r>
            <a:r>
              <a:rPr lang="en-US" altLang="ja-JP" dirty="0" err="1" smtClean="0"/>
              <a:t>printf</a:t>
            </a:r>
            <a:r>
              <a:rPr lang="ja-JP" altLang="en-US" dirty="0" smtClean="0"/>
              <a:t>関数が，</a:t>
            </a:r>
            <a:endParaRPr lang="en-US" altLang="ja-JP" dirty="0" smtClean="0"/>
          </a:p>
          <a:p>
            <a:pPr lvl="1"/>
            <a:r>
              <a:rPr kumimoji="1" lang="ja-JP" altLang="en-US" dirty="0" smtClean="0"/>
              <a:t>どんな引数をとるか </a:t>
            </a:r>
            <a:r>
              <a:rPr kumimoji="1" lang="en-US" altLang="ja-JP" dirty="0" smtClean="0"/>
              <a:t>(</a:t>
            </a:r>
            <a:r>
              <a:rPr kumimoji="1" lang="ja-JP" altLang="en-US" dirty="0" smtClean="0"/>
              <a:t>文字列</a:t>
            </a:r>
            <a:r>
              <a:rPr kumimoji="1" lang="en-US" altLang="ja-JP" dirty="0" smtClean="0"/>
              <a:t>)</a:t>
            </a:r>
          </a:p>
          <a:p>
            <a:pPr lvl="1"/>
            <a:r>
              <a:rPr lang="ja-JP" altLang="en-US" dirty="0" smtClean="0"/>
              <a:t>どんな返り値を返すか </a:t>
            </a:r>
            <a:r>
              <a:rPr lang="en-US" altLang="ja-JP" dirty="0" smtClean="0"/>
              <a:t>(</a:t>
            </a:r>
            <a:r>
              <a:rPr lang="ja-JP" altLang="en-US" dirty="0" smtClean="0"/>
              <a:t>使ってないが整数</a:t>
            </a:r>
            <a:r>
              <a:rPr lang="en-US" altLang="ja-JP" dirty="0" smtClean="0"/>
              <a:t>)</a:t>
            </a:r>
          </a:p>
          <a:p>
            <a:pPr marL="0" indent="0">
              <a:buNone/>
            </a:pPr>
            <a:r>
              <a:rPr kumimoji="1" lang="ja-JP" altLang="en-US" dirty="0" smtClean="0"/>
              <a:t>の定義がかかれている．</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28</a:t>
            </a:fld>
            <a:endParaRPr kumimoji="1" lang="ja-JP" altLang="en-US"/>
          </a:p>
        </p:txBody>
      </p:sp>
    </p:spTree>
    <p:extLst>
      <p:ext uri="{BB962C8B-B14F-4D97-AF65-F5344CB8AC3E}">
        <p14:creationId xmlns:p14="http://schemas.microsoft.com/office/powerpoint/2010/main" val="3465111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タイトル 1"/>
          <p:cNvSpPr>
            <a:spLocks noGrp="1"/>
          </p:cNvSpPr>
          <p:nvPr>
            <p:ph type="title"/>
          </p:nvPr>
        </p:nvSpPr>
        <p:spPr>
          <a:xfrm>
            <a:off x="685800" y="609600"/>
            <a:ext cx="7772400" cy="823913"/>
          </a:xfrm>
        </p:spPr>
        <p:txBody>
          <a:bodyPr/>
          <a:lstStyle/>
          <a:p>
            <a:r>
              <a:rPr lang="ja-JP" altLang="en-US" dirty="0" smtClean="0"/>
              <a:t>簡易な例題 ～ 二値の平均</a:t>
            </a:r>
          </a:p>
        </p:txBody>
      </p:sp>
      <p:sp>
        <p:nvSpPr>
          <p:cNvPr id="36867" name="正方形/長方形 2"/>
          <p:cNvSpPr>
            <a:spLocks noChangeArrowheads="1"/>
          </p:cNvSpPr>
          <p:nvPr/>
        </p:nvSpPr>
        <p:spPr bwMode="auto">
          <a:xfrm>
            <a:off x="860425" y="2116138"/>
            <a:ext cx="3521075" cy="436562"/>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100</a:t>
            </a:r>
            <a:r>
              <a:rPr lang="ja-JP" altLang="en-US"/>
              <a:t>番地の数値を読め</a:t>
            </a:r>
          </a:p>
        </p:txBody>
      </p:sp>
      <p:sp>
        <p:nvSpPr>
          <p:cNvPr id="36868" name="正方形/長方形 4"/>
          <p:cNvSpPr>
            <a:spLocks noChangeArrowheads="1"/>
          </p:cNvSpPr>
          <p:nvPr/>
        </p:nvSpPr>
        <p:spPr bwMode="auto">
          <a:xfrm>
            <a:off x="862013" y="2540000"/>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101</a:t>
            </a:r>
            <a:r>
              <a:rPr lang="ja-JP" altLang="en-US"/>
              <a:t>番地の数値を読め</a:t>
            </a:r>
          </a:p>
        </p:txBody>
      </p:sp>
      <p:sp>
        <p:nvSpPr>
          <p:cNvPr id="36869" name="正方形/長方形 5"/>
          <p:cNvSpPr>
            <a:spLocks noChangeArrowheads="1"/>
          </p:cNvSpPr>
          <p:nvPr/>
        </p:nvSpPr>
        <p:spPr bwMode="auto">
          <a:xfrm>
            <a:off x="850900" y="2965450"/>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数値を合計せよ</a:t>
            </a:r>
          </a:p>
        </p:txBody>
      </p:sp>
      <p:sp>
        <p:nvSpPr>
          <p:cNvPr id="36870" name="正方形/長方形 6"/>
          <p:cNvSpPr>
            <a:spLocks noChangeArrowheads="1"/>
          </p:cNvSpPr>
          <p:nvPr/>
        </p:nvSpPr>
        <p:spPr bwMode="auto">
          <a:xfrm>
            <a:off x="839788" y="3827463"/>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102</a:t>
            </a:r>
            <a:r>
              <a:rPr lang="ja-JP" altLang="en-US"/>
              <a:t>番地の数値を書け</a:t>
            </a:r>
          </a:p>
        </p:txBody>
      </p:sp>
      <p:sp>
        <p:nvSpPr>
          <p:cNvPr id="36871" name="正方形/長方形 7"/>
          <p:cNvSpPr>
            <a:spLocks noChangeArrowheads="1"/>
          </p:cNvSpPr>
          <p:nvPr/>
        </p:nvSpPr>
        <p:spPr bwMode="auto">
          <a:xfrm>
            <a:off x="828675" y="340677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数値を</a:t>
            </a:r>
            <a:r>
              <a:rPr lang="en-US" altLang="ja-JP"/>
              <a:t>2</a:t>
            </a:r>
            <a:r>
              <a:rPr lang="ja-JP" altLang="en-US"/>
              <a:t>で割れ</a:t>
            </a:r>
          </a:p>
        </p:txBody>
      </p:sp>
      <p:sp>
        <p:nvSpPr>
          <p:cNvPr id="36872" name="正方形/長方形 8"/>
          <p:cNvSpPr>
            <a:spLocks noChangeArrowheads="1"/>
          </p:cNvSpPr>
          <p:nvPr/>
        </p:nvSpPr>
        <p:spPr bwMode="auto">
          <a:xfrm>
            <a:off x="868363" y="494982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a:t>
            </a:r>
            <a:r>
              <a:rPr lang="en-US" altLang="ja-JP"/>
              <a:t>5</a:t>
            </a:r>
            <a:endParaRPr lang="ja-JP" altLang="en-US"/>
          </a:p>
        </p:txBody>
      </p:sp>
      <p:sp>
        <p:nvSpPr>
          <p:cNvPr id="36873" name="正方形/長方形 9"/>
          <p:cNvSpPr>
            <a:spLocks noChangeArrowheads="1"/>
          </p:cNvSpPr>
          <p:nvPr/>
        </p:nvSpPr>
        <p:spPr bwMode="auto">
          <a:xfrm>
            <a:off x="871538" y="537527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 3</a:t>
            </a:r>
            <a:endParaRPr lang="ja-JP" altLang="en-US"/>
          </a:p>
        </p:txBody>
      </p:sp>
      <p:sp>
        <p:nvSpPr>
          <p:cNvPr id="36874" name="正方形/長方形 10"/>
          <p:cNvSpPr>
            <a:spLocks noChangeArrowheads="1"/>
          </p:cNvSpPr>
          <p:nvPr/>
        </p:nvSpPr>
        <p:spPr bwMode="auto">
          <a:xfrm>
            <a:off x="860425" y="5827713"/>
            <a:ext cx="3521075" cy="436562"/>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 4</a:t>
            </a:r>
            <a:endParaRPr lang="ja-JP" altLang="en-US"/>
          </a:p>
        </p:txBody>
      </p:sp>
      <p:sp>
        <p:nvSpPr>
          <p:cNvPr id="36875" name="テキスト ボックス 11"/>
          <p:cNvSpPr txBox="1">
            <a:spLocks noChangeArrowheads="1"/>
          </p:cNvSpPr>
          <p:nvPr/>
        </p:nvSpPr>
        <p:spPr bwMode="auto">
          <a:xfrm>
            <a:off x="0" y="5008563"/>
            <a:ext cx="7572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100</a:t>
            </a:r>
          </a:p>
          <a:p>
            <a:pPr eaLnBrk="1" hangingPunct="1"/>
            <a:r>
              <a:rPr lang="en-US" altLang="ja-JP"/>
              <a:t>101</a:t>
            </a:r>
          </a:p>
          <a:p>
            <a:pPr eaLnBrk="1" hangingPunct="1"/>
            <a:r>
              <a:rPr lang="en-US" altLang="ja-JP"/>
              <a:t>102</a:t>
            </a:r>
          </a:p>
        </p:txBody>
      </p:sp>
      <p:cxnSp>
        <p:nvCxnSpPr>
          <p:cNvPr id="36876" name="直線コネクタ 13"/>
          <p:cNvCxnSpPr>
            <a:cxnSpLocks noChangeShapeType="1"/>
          </p:cNvCxnSpPr>
          <p:nvPr/>
        </p:nvCxnSpPr>
        <p:spPr bwMode="auto">
          <a:xfrm>
            <a:off x="4381500" y="4271963"/>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6877" name="直線コネクタ 14"/>
          <p:cNvCxnSpPr>
            <a:cxnSpLocks noChangeShapeType="1"/>
          </p:cNvCxnSpPr>
          <p:nvPr/>
        </p:nvCxnSpPr>
        <p:spPr bwMode="auto">
          <a:xfrm>
            <a:off x="862013" y="428783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6878" name="直線コネクタ 15"/>
          <p:cNvCxnSpPr>
            <a:cxnSpLocks noChangeShapeType="1"/>
          </p:cNvCxnSpPr>
          <p:nvPr/>
        </p:nvCxnSpPr>
        <p:spPr bwMode="auto">
          <a:xfrm>
            <a:off x="4398963" y="599598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6879" name="直線コネクタ 16"/>
          <p:cNvCxnSpPr>
            <a:cxnSpLocks noChangeShapeType="1"/>
          </p:cNvCxnSpPr>
          <p:nvPr/>
        </p:nvCxnSpPr>
        <p:spPr bwMode="auto">
          <a:xfrm>
            <a:off x="881063" y="5957888"/>
            <a:ext cx="0" cy="681037"/>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36880" name="テキスト ボックス 17"/>
          <p:cNvSpPr txBox="1">
            <a:spLocks noChangeArrowheads="1"/>
          </p:cNvSpPr>
          <p:nvPr/>
        </p:nvSpPr>
        <p:spPr bwMode="auto">
          <a:xfrm>
            <a:off x="6032500" y="1570038"/>
            <a:ext cx="7985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CPU</a:t>
            </a:r>
            <a:endParaRPr lang="ja-JP" altLang="en-US"/>
          </a:p>
        </p:txBody>
      </p:sp>
      <p:sp>
        <p:nvSpPr>
          <p:cNvPr id="36881" name="正方形/長方形 18"/>
          <p:cNvSpPr>
            <a:spLocks noChangeArrowheads="1"/>
          </p:cNvSpPr>
          <p:nvPr/>
        </p:nvSpPr>
        <p:spPr bwMode="auto">
          <a:xfrm>
            <a:off x="4965700" y="2116138"/>
            <a:ext cx="3521075" cy="12255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a:t>
            </a:r>
          </a:p>
        </p:txBody>
      </p:sp>
      <p:sp>
        <p:nvSpPr>
          <p:cNvPr id="36882" name="テキスト ボックス 19"/>
          <p:cNvSpPr txBox="1">
            <a:spLocks noChangeArrowheads="1"/>
          </p:cNvSpPr>
          <p:nvPr/>
        </p:nvSpPr>
        <p:spPr bwMode="auto">
          <a:xfrm>
            <a:off x="2185988" y="1681163"/>
            <a:ext cx="1108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メモリ</a:t>
            </a:r>
          </a:p>
        </p:txBody>
      </p:sp>
      <p:sp>
        <p:nvSpPr>
          <p:cNvPr id="36883" name="右矢印 20"/>
          <p:cNvSpPr>
            <a:spLocks noChangeArrowheads="1"/>
          </p:cNvSpPr>
          <p:nvPr/>
        </p:nvSpPr>
        <p:spPr bwMode="auto">
          <a:xfrm>
            <a:off x="382588" y="3827463"/>
            <a:ext cx="395287" cy="341312"/>
          </a:xfrm>
          <a:prstGeom prst="rightArrow">
            <a:avLst>
              <a:gd name="adj1" fmla="val 50000"/>
              <a:gd name="adj2" fmla="val 49918"/>
            </a:avLst>
          </a:prstGeom>
          <a:solidFill>
            <a:srgbClr val="FF0000"/>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cxnSp>
        <p:nvCxnSpPr>
          <p:cNvPr id="36884" name="直線コネクタ 21"/>
          <p:cNvCxnSpPr>
            <a:cxnSpLocks noChangeShapeType="1"/>
          </p:cNvCxnSpPr>
          <p:nvPr/>
        </p:nvCxnSpPr>
        <p:spPr bwMode="auto">
          <a:xfrm>
            <a:off x="863600" y="161448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6885" name="直線コネクタ 22"/>
          <p:cNvCxnSpPr>
            <a:cxnSpLocks noChangeShapeType="1"/>
          </p:cNvCxnSpPr>
          <p:nvPr/>
        </p:nvCxnSpPr>
        <p:spPr bwMode="auto">
          <a:xfrm>
            <a:off x="4387850" y="1658938"/>
            <a:ext cx="0" cy="681037"/>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36886" name="テキスト ボックス 23"/>
          <p:cNvSpPr txBox="1">
            <a:spLocks noChangeArrowheads="1"/>
          </p:cNvSpPr>
          <p:nvPr/>
        </p:nvSpPr>
        <p:spPr bwMode="auto">
          <a:xfrm>
            <a:off x="5745163" y="2644775"/>
            <a:ext cx="3762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4</a:t>
            </a:r>
            <a:endParaRPr lang="ja-JP" altLang="en-US"/>
          </a:p>
        </p:txBody>
      </p:sp>
      <p:sp>
        <p:nvSpPr>
          <p:cNvPr id="36887" name="スライド番号プレースホルダ 2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fld id="{49DB1715-E513-4CE0-9A18-B409A4AE4B55}" type="slidenum">
              <a:rPr lang="en-US" altLang="ja-JP" sz="2000"/>
              <a:pPr eaLnBrk="1" hangingPunct="1"/>
              <a:t>29</a:t>
            </a:fld>
            <a:endParaRPr lang="en-US" altLang="ja-JP" sz="2000"/>
          </a:p>
        </p:txBody>
      </p:sp>
      <p:sp>
        <p:nvSpPr>
          <p:cNvPr id="36888" name="テキスト ボックス 11"/>
          <p:cNvSpPr txBox="1">
            <a:spLocks noChangeArrowheads="1"/>
          </p:cNvSpPr>
          <p:nvPr/>
        </p:nvSpPr>
        <p:spPr bwMode="auto">
          <a:xfrm>
            <a:off x="4356100" y="2133600"/>
            <a:ext cx="49212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50</a:t>
            </a:r>
          </a:p>
          <a:p>
            <a:pPr eaLnBrk="1" hangingPunct="1"/>
            <a:r>
              <a:rPr lang="en-US" altLang="ja-JP"/>
              <a:t>51</a:t>
            </a:r>
          </a:p>
          <a:p>
            <a:pPr eaLnBrk="1" hangingPunct="1"/>
            <a:r>
              <a:rPr lang="en-US" altLang="ja-JP"/>
              <a:t>52</a:t>
            </a:r>
          </a:p>
          <a:p>
            <a:pPr eaLnBrk="1" hangingPunct="1"/>
            <a:r>
              <a:rPr lang="ja-JP" altLang="en-US"/>
              <a:t>・</a:t>
            </a:r>
            <a:endParaRPr lang="en-US" altLang="ja-JP"/>
          </a:p>
          <a:p>
            <a:pPr eaLnBrk="1" hangingPunct="1"/>
            <a:r>
              <a:rPr lang="ja-JP" altLang="en-US"/>
              <a:t>・</a:t>
            </a:r>
            <a:endParaRPr lang="en-US" altLang="ja-JP"/>
          </a:p>
        </p:txBody>
      </p:sp>
      <p:sp>
        <p:nvSpPr>
          <p:cNvPr id="2" name="テキスト ボックス 1"/>
          <p:cNvSpPr txBox="1"/>
          <p:nvPr/>
        </p:nvSpPr>
        <p:spPr>
          <a:xfrm>
            <a:off x="141649" y="135494"/>
            <a:ext cx="1261884" cy="523220"/>
          </a:xfrm>
          <a:prstGeom prst="rect">
            <a:avLst/>
          </a:prstGeom>
          <a:solidFill>
            <a:schemeClr val="bg1"/>
          </a:solidFill>
          <a:ln>
            <a:solidFill>
              <a:schemeClr val="tx1"/>
            </a:solidFill>
          </a:ln>
        </p:spPr>
        <p:txBody>
          <a:bodyPr wrap="none" rtlCol="0">
            <a:spAutoFit/>
          </a:bodyPr>
          <a:lstStyle/>
          <a:p>
            <a:r>
              <a:rPr kumimoji="1" lang="ja-JP" altLang="en-US" sz="2800" dirty="0" smtClean="0"/>
              <a:t>再掲載</a:t>
            </a:r>
            <a:endParaRPr kumimoji="1" lang="ja-JP" altLang="en-US" sz="2800" dirty="0"/>
          </a:p>
        </p:txBody>
      </p:sp>
    </p:spTree>
    <p:extLst>
      <p:ext uri="{BB962C8B-B14F-4D97-AF65-F5344CB8AC3E}">
        <p14:creationId xmlns:p14="http://schemas.microsoft.com/office/powerpoint/2010/main" val="31638608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2"/>
          <a:stretch>
            <a:fillRect/>
          </a:stretch>
        </p:blipFill>
        <p:spPr>
          <a:xfrm>
            <a:off x="5888038" y="4901633"/>
            <a:ext cx="2515300" cy="1091294"/>
          </a:xfrm>
          <a:prstGeom prst="rect">
            <a:avLst/>
          </a:prstGeom>
        </p:spPr>
      </p:pic>
      <p:sp>
        <p:nvSpPr>
          <p:cNvPr id="36866" name="タイトル 1"/>
          <p:cNvSpPr>
            <a:spLocks noGrp="1"/>
          </p:cNvSpPr>
          <p:nvPr>
            <p:ph type="title"/>
          </p:nvPr>
        </p:nvSpPr>
        <p:spPr>
          <a:xfrm>
            <a:off x="685800" y="609600"/>
            <a:ext cx="7772400" cy="823913"/>
          </a:xfrm>
        </p:spPr>
        <p:txBody>
          <a:bodyPr/>
          <a:lstStyle/>
          <a:p>
            <a:r>
              <a:rPr lang="en-US" altLang="ja-JP" dirty="0" err="1" smtClean="0"/>
              <a:t>printf</a:t>
            </a:r>
            <a:r>
              <a:rPr lang="ja-JP" altLang="en-US" dirty="0" smtClean="0"/>
              <a:t>の動作イメージ</a:t>
            </a:r>
          </a:p>
        </p:txBody>
      </p:sp>
      <p:sp>
        <p:nvSpPr>
          <p:cNvPr id="36867" name="正方形/長方形 2"/>
          <p:cNvSpPr>
            <a:spLocks noChangeArrowheads="1"/>
          </p:cNvSpPr>
          <p:nvPr/>
        </p:nvSpPr>
        <p:spPr bwMode="auto">
          <a:xfrm>
            <a:off x="860425" y="2116138"/>
            <a:ext cx="3521075" cy="436562"/>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100</a:t>
            </a:r>
            <a:r>
              <a:rPr lang="ja-JP" altLang="en-US"/>
              <a:t>番地の数値を読め</a:t>
            </a:r>
          </a:p>
        </p:txBody>
      </p:sp>
      <p:sp>
        <p:nvSpPr>
          <p:cNvPr id="36868" name="正方形/長方形 4"/>
          <p:cNvSpPr>
            <a:spLocks noChangeArrowheads="1"/>
          </p:cNvSpPr>
          <p:nvPr/>
        </p:nvSpPr>
        <p:spPr bwMode="auto">
          <a:xfrm>
            <a:off x="862013" y="2540000"/>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101</a:t>
            </a:r>
            <a:r>
              <a:rPr lang="ja-JP" altLang="en-US"/>
              <a:t>番地の数値を読め</a:t>
            </a:r>
          </a:p>
        </p:txBody>
      </p:sp>
      <p:sp>
        <p:nvSpPr>
          <p:cNvPr id="36869" name="正方形/長方形 5"/>
          <p:cNvSpPr>
            <a:spLocks noChangeArrowheads="1"/>
          </p:cNvSpPr>
          <p:nvPr/>
        </p:nvSpPr>
        <p:spPr bwMode="auto">
          <a:xfrm>
            <a:off x="850900" y="2965450"/>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数値を合計せよ</a:t>
            </a:r>
          </a:p>
        </p:txBody>
      </p:sp>
      <p:sp>
        <p:nvSpPr>
          <p:cNvPr id="36870" name="正方形/長方形 6"/>
          <p:cNvSpPr>
            <a:spLocks noChangeArrowheads="1"/>
          </p:cNvSpPr>
          <p:nvPr/>
        </p:nvSpPr>
        <p:spPr bwMode="auto">
          <a:xfrm>
            <a:off x="839788" y="3827463"/>
            <a:ext cx="3521075" cy="438150"/>
          </a:xfrm>
          <a:prstGeom prst="rect">
            <a:avLst/>
          </a:prstGeom>
          <a:solidFill>
            <a:schemeClr val="accent4">
              <a:lumMod val="20000"/>
              <a:lumOff val="80000"/>
            </a:schemeClr>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dirty="0" err="1"/>
              <a:t>p</a:t>
            </a:r>
            <a:r>
              <a:rPr lang="en-US" altLang="ja-JP" dirty="0" err="1" smtClean="0"/>
              <a:t>rintf</a:t>
            </a:r>
            <a:r>
              <a:rPr lang="en-US" altLang="ja-JP" dirty="0" smtClean="0"/>
              <a:t> </a:t>
            </a:r>
            <a:r>
              <a:rPr lang="ja-JP" altLang="en-US" dirty="0" smtClean="0"/>
              <a:t>計算結果</a:t>
            </a:r>
            <a:endParaRPr lang="ja-JP" altLang="en-US" dirty="0"/>
          </a:p>
        </p:txBody>
      </p:sp>
      <p:sp>
        <p:nvSpPr>
          <p:cNvPr id="36871" name="正方形/長方形 7"/>
          <p:cNvSpPr>
            <a:spLocks noChangeArrowheads="1"/>
          </p:cNvSpPr>
          <p:nvPr/>
        </p:nvSpPr>
        <p:spPr bwMode="auto">
          <a:xfrm>
            <a:off x="828675" y="340677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数値を</a:t>
            </a:r>
            <a:r>
              <a:rPr lang="en-US" altLang="ja-JP"/>
              <a:t>2</a:t>
            </a:r>
            <a:r>
              <a:rPr lang="ja-JP" altLang="en-US"/>
              <a:t>で割れ</a:t>
            </a:r>
          </a:p>
        </p:txBody>
      </p:sp>
      <p:sp>
        <p:nvSpPr>
          <p:cNvPr id="36872" name="正方形/長方形 8"/>
          <p:cNvSpPr>
            <a:spLocks noChangeArrowheads="1"/>
          </p:cNvSpPr>
          <p:nvPr/>
        </p:nvSpPr>
        <p:spPr bwMode="auto">
          <a:xfrm>
            <a:off x="857250" y="453707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a:t>
            </a:r>
            <a:r>
              <a:rPr lang="en-US" altLang="ja-JP"/>
              <a:t>5</a:t>
            </a:r>
            <a:endParaRPr lang="ja-JP" altLang="en-US"/>
          </a:p>
        </p:txBody>
      </p:sp>
      <p:sp>
        <p:nvSpPr>
          <p:cNvPr id="36873" name="正方形/長方形 9"/>
          <p:cNvSpPr>
            <a:spLocks noChangeArrowheads="1"/>
          </p:cNvSpPr>
          <p:nvPr/>
        </p:nvSpPr>
        <p:spPr bwMode="auto">
          <a:xfrm>
            <a:off x="860425" y="496252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 3</a:t>
            </a:r>
            <a:endParaRPr lang="ja-JP" altLang="en-US"/>
          </a:p>
        </p:txBody>
      </p:sp>
      <p:sp>
        <p:nvSpPr>
          <p:cNvPr id="36874" name="正方形/長方形 10"/>
          <p:cNvSpPr>
            <a:spLocks noChangeArrowheads="1"/>
          </p:cNvSpPr>
          <p:nvPr/>
        </p:nvSpPr>
        <p:spPr bwMode="auto">
          <a:xfrm>
            <a:off x="849312" y="5414963"/>
            <a:ext cx="3521075" cy="436562"/>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dirty="0"/>
              <a:t> </a:t>
            </a:r>
            <a:endParaRPr lang="ja-JP" altLang="en-US" dirty="0"/>
          </a:p>
        </p:txBody>
      </p:sp>
      <p:sp>
        <p:nvSpPr>
          <p:cNvPr id="36875" name="テキスト ボックス 11"/>
          <p:cNvSpPr txBox="1">
            <a:spLocks noChangeArrowheads="1"/>
          </p:cNvSpPr>
          <p:nvPr/>
        </p:nvSpPr>
        <p:spPr bwMode="auto">
          <a:xfrm>
            <a:off x="-11113" y="4595813"/>
            <a:ext cx="7572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100</a:t>
            </a:r>
          </a:p>
          <a:p>
            <a:pPr eaLnBrk="1" hangingPunct="1"/>
            <a:r>
              <a:rPr lang="en-US" altLang="ja-JP"/>
              <a:t>101</a:t>
            </a:r>
          </a:p>
          <a:p>
            <a:pPr eaLnBrk="1" hangingPunct="1"/>
            <a:r>
              <a:rPr lang="en-US" altLang="ja-JP"/>
              <a:t>102</a:t>
            </a:r>
          </a:p>
        </p:txBody>
      </p:sp>
      <p:cxnSp>
        <p:nvCxnSpPr>
          <p:cNvPr id="36876" name="直線コネクタ 13"/>
          <p:cNvCxnSpPr>
            <a:cxnSpLocks noChangeShapeType="1"/>
          </p:cNvCxnSpPr>
          <p:nvPr/>
        </p:nvCxnSpPr>
        <p:spPr bwMode="auto">
          <a:xfrm>
            <a:off x="4381500" y="4271963"/>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6877" name="直線コネクタ 14"/>
          <p:cNvCxnSpPr>
            <a:cxnSpLocks noChangeShapeType="1"/>
          </p:cNvCxnSpPr>
          <p:nvPr/>
        </p:nvCxnSpPr>
        <p:spPr bwMode="auto">
          <a:xfrm>
            <a:off x="862013" y="428783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6878" name="直線コネクタ 15"/>
          <p:cNvCxnSpPr>
            <a:cxnSpLocks noChangeShapeType="1"/>
          </p:cNvCxnSpPr>
          <p:nvPr/>
        </p:nvCxnSpPr>
        <p:spPr bwMode="auto">
          <a:xfrm>
            <a:off x="4387850" y="5673726"/>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6879" name="直線コネクタ 16"/>
          <p:cNvCxnSpPr>
            <a:cxnSpLocks noChangeShapeType="1"/>
          </p:cNvCxnSpPr>
          <p:nvPr/>
        </p:nvCxnSpPr>
        <p:spPr bwMode="auto">
          <a:xfrm>
            <a:off x="867456" y="5675314"/>
            <a:ext cx="0" cy="681037"/>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36880" name="テキスト ボックス 17"/>
          <p:cNvSpPr txBox="1">
            <a:spLocks noChangeArrowheads="1"/>
          </p:cNvSpPr>
          <p:nvPr/>
        </p:nvSpPr>
        <p:spPr bwMode="auto">
          <a:xfrm>
            <a:off x="6032500" y="1570038"/>
            <a:ext cx="7985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CPU</a:t>
            </a:r>
            <a:endParaRPr lang="ja-JP" altLang="en-US"/>
          </a:p>
        </p:txBody>
      </p:sp>
      <p:sp>
        <p:nvSpPr>
          <p:cNvPr id="36881" name="正方形/長方形 18"/>
          <p:cNvSpPr>
            <a:spLocks noChangeArrowheads="1"/>
          </p:cNvSpPr>
          <p:nvPr/>
        </p:nvSpPr>
        <p:spPr bwMode="auto">
          <a:xfrm>
            <a:off x="4965700" y="2116138"/>
            <a:ext cx="3521075" cy="12255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a:t>
            </a:r>
          </a:p>
        </p:txBody>
      </p:sp>
      <p:sp>
        <p:nvSpPr>
          <p:cNvPr id="36882" name="テキスト ボックス 19"/>
          <p:cNvSpPr txBox="1">
            <a:spLocks noChangeArrowheads="1"/>
          </p:cNvSpPr>
          <p:nvPr/>
        </p:nvSpPr>
        <p:spPr bwMode="auto">
          <a:xfrm>
            <a:off x="2185988" y="1681163"/>
            <a:ext cx="1108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メモリ</a:t>
            </a:r>
          </a:p>
        </p:txBody>
      </p:sp>
      <p:sp>
        <p:nvSpPr>
          <p:cNvPr id="36883" name="右矢印 20"/>
          <p:cNvSpPr>
            <a:spLocks noChangeArrowheads="1"/>
          </p:cNvSpPr>
          <p:nvPr/>
        </p:nvSpPr>
        <p:spPr bwMode="auto">
          <a:xfrm>
            <a:off x="382588" y="3827463"/>
            <a:ext cx="395287" cy="341312"/>
          </a:xfrm>
          <a:prstGeom prst="rightArrow">
            <a:avLst>
              <a:gd name="adj1" fmla="val 50000"/>
              <a:gd name="adj2" fmla="val 49918"/>
            </a:avLst>
          </a:prstGeom>
          <a:solidFill>
            <a:srgbClr val="FF0000"/>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cxnSp>
        <p:nvCxnSpPr>
          <p:cNvPr id="36884" name="直線コネクタ 21"/>
          <p:cNvCxnSpPr>
            <a:cxnSpLocks noChangeShapeType="1"/>
          </p:cNvCxnSpPr>
          <p:nvPr/>
        </p:nvCxnSpPr>
        <p:spPr bwMode="auto">
          <a:xfrm>
            <a:off x="863600" y="161448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6885" name="直線コネクタ 22"/>
          <p:cNvCxnSpPr>
            <a:cxnSpLocks noChangeShapeType="1"/>
          </p:cNvCxnSpPr>
          <p:nvPr/>
        </p:nvCxnSpPr>
        <p:spPr bwMode="auto">
          <a:xfrm>
            <a:off x="4387850" y="1658938"/>
            <a:ext cx="0" cy="681037"/>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36886" name="テキスト ボックス 23"/>
          <p:cNvSpPr txBox="1">
            <a:spLocks noChangeArrowheads="1"/>
          </p:cNvSpPr>
          <p:nvPr/>
        </p:nvSpPr>
        <p:spPr bwMode="auto">
          <a:xfrm>
            <a:off x="5745163" y="2644775"/>
            <a:ext cx="3762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4</a:t>
            </a:r>
            <a:endParaRPr lang="ja-JP" altLang="en-US"/>
          </a:p>
        </p:txBody>
      </p:sp>
      <p:sp>
        <p:nvSpPr>
          <p:cNvPr id="36887" name="スライド番号プレースホルダ 2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fld id="{49DB1715-E513-4CE0-9A18-B409A4AE4B55}" type="slidenum">
              <a:rPr lang="en-US" altLang="ja-JP" sz="2000"/>
              <a:pPr eaLnBrk="1" hangingPunct="1"/>
              <a:t>30</a:t>
            </a:fld>
            <a:endParaRPr lang="en-US" altLang="ja-JP" sz="2000"/>
          </a:p>
        </p:txBody>
      </p:sp>
      <p:sp>
        <p:nvSpPr>
          <p:cNvPr id="36888" name="テキスト ボックス 11"/>
          <p:cNvSpPr txBox="1">
            <a:spLocks noChangeArrowheads="1"/>
          </p:cNvSpPr>
          <p:nvPr/>
        </p:nvSpPr>
        <p:spPr bwMode="auto">
          <a:xfrm>
            <a:off x="4356100" y="2133600"/>
            <a:ext cx="49212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50</a:t>
            </a:r>
          </a:p>
          <a:p>
            <a:pPr eaLnBrk="1" hangingPunct="1"/>
            <a:r>
              <a:rPr lang="en-US" altLang="ja-JP"/>
              <a:t>51</a:t>
            </a:r>
          </a:p>
          <a:p>
            <a:pPr eaLnBrk="1" hangingPunct="1"/>
            <a:r>
              <a:rPr lang="en-US" altLang="ja-JP"/>
              <a:t>52</a:t>
            </a:r>
          </a:p>
          <a:p>
            <a:pPr eaLnBrk="1" hangingPunct="1"/>
            <a:r>
              <a:rPr lang="ja-JP" altLang="en-US"/>
              <a:t>・</a:t>
            </a:r>
            <a:endParaRPr lang="en-US" altLang="ja-JP"/>
          </a:p>
          <a:p>
            <a:pPr eaLnBrk="1" hangingPunct="1"/>
            <a:r>
              <a:rPr lang="ja-JP" altLang="en-US"/>
              <a:t>・</a:t>
            </a:r>
            <a:endParaRPr lang="en-US" altLang="ja-JP"/>
          </a:p>
        </p:txBody>
      </p:sp>
      <p:sp>
        <p:nvSpPr>
          <p:cNvPr id="26" name="正方形/長方形 10"/>
          <p:cNvSpPr>
            <a:spLocks noChangeArrowheads="1"/>
          </p:cNvSpPr>
          <p:nvPr/>
        </p:nvSpPr>
        <p:spPr bwMode="auto">
          <a:xfrm>
            <a:off x="857250" y="6160408"/>
            <a:ext cx="3521075" cy="436562"/>
          </a:xfrm>
          <a:prstGeom prst="rect">
            <a:avLst/>
          </a:prstGeom>
          <a:solidFill>
            <a:schemeClr val="accent4">
              <a:lumMod val="20000"/>
              <a:lumOff val="80000"/>
            </a:schemeClr>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dirty="0"/>
              <a:t> </a:t>
            </a:r>
            <a:r>
              <a:rPr lang="ja-JP" altLang="en-US" dirty="0" smtClean="0"/>
              <a:t>画面に対応するメモリ</a:t>
            </a:r>
            <a:endParaRPr lang="ja-JP" altLang="en-US" dirty="0"/>
          </a:p>
        </p:txBody>
      </p:sp>
      <p:cxnSp>
        <p:nvCxnSpPr>
          <p:cNvPr id="5" name="直線矢印コネクタ 4"/>
          <p:cNvCxnSpPr/>
          <p:nvPr/>
        </p:nvCxnSpPr>
        <p:spPr>
          <a:xfrm flipV="1">
            <a:off x="4071257" y="5479597"/>
            <a:ext cx="1816781" cy="876754"/>
          </a:xfrm>
          <a:prstGeom prst="straightConnector1">
            <a:avLst/>
          </a:prstGeom>
          <a:ln w="25400">
            <a:headEnd type="oval" w="lg" len="lg"/>
            <a:tailEnd type="stealth" w="lg" len="lg"/>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803268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Z:\p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9" y="1313710"/>
            <a:ext cx="5484813" cy="5143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p:txBody>
          <a:bodyPr>
            <a:normAutofit fontScale="90000"/>
          </a:bodyPr>
          <a:lstStyle/>
          <a:p>
            <a:r>
              <a:rPr kumimoji="1" lang="ja-JP" altLang="en-US" dirty="0" smtClean="0"/>
              <a:t>参考</a:t>
            </a:r>
            <a:r>
              <a:rPr kumimoji="1" lang="en-US" altLang="ja-JP" dirty="0" smtClean="0"/>
              <a:t>: </a:t>
            </a:r>
            <a:r>
              <a:rPr kumimoji="1" lang="ja-JP" altLang="en-US" dirty="0" smtClean="0"/>
              <a:t>よりホンモノな</a:t>
            </a:r>
            <a:r>
              <a:rPr kumimoji="1" lang="en-US" altLang="ja-JP" dirty="0" smtClean="0"/>
              <a:t>PC</a:t>
            </a:r>
            <a:r>
              <a:rPr kumimoji="1" lang="ja-JP" altLang="en-US" dirty="0" smtClean="0"/>
              <a:t>の構造</a:t>
            </a:r>
            <a:endParaRPr kumimoji="1" lang="ja-JP" altLang="en-US" dirty="0"/>
          </a:p>
        </p:txBody>
      </p:sp>
      <p:sp>
        <p:nvSpPr>
          <p:cNvPr id="3" name="コンテンツ プレースホルダー 2"/>
          <p:cNvSpPr>
            <a:spLocks noGrp="1"/>
          </p:cNvSpPr>
          <p:nvPr>
            <p:ph idx="1"/>
          </p:nvPr>
        </p:nvSpPr>
        <p:spPr>
          <a:xfrm>
            <a:off x="628650" y="1049334"/>
            <a:ext cx="7886700" cy="528753"/>
          </a:xfrm>
        </p:spPr>
        <p:txBody>
          <a:bodyPr/>
          <a:lstStyle/>
          <a:p>
            <a:r>
              <a:rPr kumimoji="1" lang="en-US" altLang="ja-JP" dirty="0" smtClean="0"/>
              <a:t>※</a:t>
            </a:r>
            <a:r>
              <a:rPr kumimoji="1" lang="ja-JP" altLang="en-US" dirty="0" smtClean="0"/>
              <a:t> 以下が理解できる必要はありません．参考です．</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31</a:t>
            </a:fld>
            <a:endParaRPr kumimoji="1" lang="ja-JP" altLang="en-US"/>
          </a:p>
        </p:txBody>
      </p:sp>
      <p:sp>
        <p:nvSpPr>
          <p:cNvPr id="6" name="テキスト ボックス 5"/>
          <p:cNvSpPr txBox="1"/>
          <p:nvPr/>
        </p:nvSpPr>
        <p:spPr>
          <a:xfrm>
            <a:off x="6457950" y="5826229"/>
            <a:ext cx="2028119" cy="369332"/>
          </a:xfrm>
          <a:prstGeom prst="rect">
            <a:avLst/>
          </a:prstGeom>
          <a:noFill/>
        </p:spPr>
        <p:txBody>
          <a:bodyPr wrap="none" rtlCol="0">
            <a:spAutoFit/>
          </a:bodyPr>
          <a:lstStyle/>
          <a:p>
            <a:r>
              <a:rPr kumimoji="1" lang="ja-JP" altLang="en-US" dirty="0" smtClean="0"/>
              <a:t>初めて読む</a:t>
            </a:r>
            <a:r>
              <a:rPr kumimoji="1" lang="en-US" altLang="ja-JP" dirty="0" smtClean="0"/>
              <a:t>486</a:t>
            </a:r>
            <a:r>
              <a:rPr kumimoji="1" lang="ja-JP" altLang="en-US" dirty="0" smtClean="0"/>
              <a:t>より</a:t>
            </a:r>
            <a:endParaRPr kumimoji="1" lang="ja-JP" altLang="en-US" dirty="0"/>
          </a:p>
        </p:txBody>
      </p:sp>
    </p:spTree>
    <p:extLst>
      <p:ext uri="{BB962C8B-B14F-4D97-AF65-F5344CB8AC3E}">
        <p14:creationId xmlns:p14="http://schemas.microsoft.com/office/powerpoint/2010/main" val="22359608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本日の演習 </a:t>
            </a:r>
            <a:r>
              <a:rPr kumimoji="1" lang="en-US" altLang="ja-JP" dirty="0" smtClean="0"/>
              <a:t>(</a:t>
            </a:r>
            <a:r>
              <a:rPr kumimoji="1" lang="ja-JP" altLang="en-US" dirty="0" smtClean="0"/>
              <a:t>演習</a:t>
            </a:r>
            <a:r>
              <a:rPr kumimoji="1" lang="en-US" altLang="ja-JP" dirty="0" smtClean="0"/>
              <a:t>1)</a:t>
            </a:r>
            <a:endParaRPr kumimoji="1" lang="ja-JP" altLang="en-US" dirty="0"/>
          </a:p>
        </p:txBody>
      </p:sp>
      <p:sp>
        <p:nvSpPr>
          <p:cNvPr id="3" name="コンテンツ プレースホルダー 2"/>
          <p:cNvSpPr>
            <a:spLocks noGrp="1"/>
          </p:cNvSpPr>
          <p:nvPr>
            <p:ph idx="1"/>
          </p:nvPr>
        </p:nvSpPr>
        <p:spPr>
          <a:xfrm>
            <a:off x="628650" y="1202076"/>
            <a:ext cx="7886700" cy="2292858"/>
          </a:xfrm>
        </p:spPr>
        <p:txBody>
          <a:bodyPr>
            <a:normAutofit/>
          </a:bodyPr>
          <a:lstStyle/>
          <a:p>
            <a:pPr>
              <a:lnSpc>
                <a:spcPct val="110000"/>
              </a:lnSpc>
            </a:pPr>
            <a:r>
              <a:rPr kumimoji="1" lang="ja-JP" altLang="en-US" dirty="0" smtClean="0"/>
              <a:t>画面に自分の姓と名を行を分けて出力するようなプログラムを作成せよ．</a:t>
            </a:r>
            <a:r>
              <a:rPr kumimoji="1" lang="en-US" altLang="ja-JP" dirty="0" smtClean="0"/>
              <a:t>(</a:t>
            </a:r>
            <a:r>
              <a:rPr kumimoji="1" lang="ja-JP" altLang="en-US" dirty="0" smtClean="0"/>
              <a:t>以下の例参照</a:t>
            </a:r>
            <a:r>
              <a:rPr kumimoji="1" lang="en-US" altLang="ja-JP" dirty="0" smtClean="0"/>
              <a:t>)</a:t>
            </a:r>
          </a:p>
          <a:p>
            <a:pPr>
              <a:lnSpc>
                <a:spcPct val="110000"/>
              </a:lnSpc>
            </a:pPr>
            <a:r>
              <a:rPr lang="ja-JP" altLang="en-US" dirty="0" smtClean="0"/>
              <a:t>ソースプログラム名は </a:t>
            </a:r>
            <a:r>
              <a:rPr lang="en-US" altLang="ja-JP" dirty="0" err="1" smtClean="0"/>
              <a:t>name.c</a:t>
            </a:r>
            <a:r>
              <a:rPr lang="en-US" altLang="ja-JP" dirty="0" smtClean="0"/>
              <a:t> </a:t>
            </a:r>
            <a:r>
              <a:rPr lang="ja-JP" altLang="en-US" dirty="0" smtClean="0"/>
              <a:t>としてください．</a:t>
            </a:r>
            <a:endParaRPr kumimoji="1" lang="en-US" altLang="ja-JP" dirty="0" smtClean="0"/>
          </a:p>
          <a:p>
            <a:pPr>
              <a:lnSpc>
                <a:spcPct val="110000"/>
              </a:lnSpc>
            </a:pPr>
            <a:r>
              <a:rPr lang="ja-JP" altLang="en-US" dirty="0" smtClean="0"/>
              <a:t>次</a:t>
            </a:r>
            <a:r>
              <a:rPr lang="ja-JP" altLang="en-US" dirty="0"/>
              <a:t>の</a:t>
            </a:r>
            <a:r>
              <a:rPr lang="ja-JP" altLang="en-US" dirty="0" smtClean="0"/>
              <a:t>授業までに </a:t>
            </a:r>
            <a:r>
              <a:rPr lang="en-US" altLang="ja-JP" dirty="0" err="1" smtClean="0"/>
              <a:t>dotcampus</a:t>
            </a:r>
            <a:r>
              <a:rPr lang="en-US" altLang="ja-JP" dirty="0" smtClean="0"/>
              <a:t> </a:t>
            </a:r>
            <a:r>
              <a:rPr lang="ja-JP" altLang="en-US" dirty="0" smtClean="0"/>
              <a:t>に出してください．</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32</a:t>
            </a:fld>
            <a:endParaRPr kumimoji="1" lang="ja-JP" altLang="en-US"/>
          </a:p>
        </p:txBody>
      </p:sp>
      <p:sp>
        <p:nvSpPr>
          <p:cNvPr id="5" name="メモ 4"/>
          <p:cNvSpPr/>
          <p:nvPr/>
        </p:nvSpPr>
        <p:spPr>
          <a:xfrm>
            <a:off x="2308340" y="4046146"/>
            <a:ext cx="4735286" cy="2297792"/>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kumimoji="1" lang="en-US" altLang="ja-JP" sz="2800" dirty="0" smtClean="0">
                <a:latin typeface="Courier New" panose="02070309020205020404" pitchFamily="49" charset="0"/>
                <a:cs typeface="Courier New" panose="02070309020205020404" pitchFamily="49" charset="0"/>
              </a:rPr>
              <a:t>$ cc </a:t>
            </a:r>
            <a:r>
              <a:rPr kumimoji="1" lang="en-US" altLang="ja-JP" sz="2800" dirty="0" err="1" smtClean="0">
                <a:latin typeface="Courier New" panose="02070309020205020404" pitchFamily="49" charset="0"/>
                <a:cs typeface="Courier New" panose="02070309020205020404" pitchFamily="49" charset="0"/>
              </a:rPr>
              <a:t>name.c</a:t>
            </a:r>
            <a:endParaRPr kumimoji="1" lang="en-US" altLang="ja-JP" sz="2800" dirty="0" smtClean="0">
              <a:latin typeface="Courier New" panose="02070309020205020404" pitchFamily="49" charset="0"/>
              <a:cs typeface="Courier New" panose="02070309020205020404" pitchFamily="49" charset="0"/>
            </a:endParaRPr>
          </a:p>
          <a:p>
            <a:r>
              <a:rPr lang="en-US" altLang="ja-JP" sz="2800" dirty="0" smtClean="0">
                <a:latin typeface="Courier New" panose="02070309020205020404" pitchFamily="49" charset="0"/>
                <a:cs typeface="Courier New" panose="02070309020205020404" pitchFamily="49" charset="0"/>
              </a:rPr>
              <a:t>$ ./a</a:t>
            </a:r>
            <a:endParaRPr kumimoji="1" lang="en-US" altLang="ja-JP" sz="2800" dirty="0" smtClean="0">
              <a:latin typeface="Courier New" panose="02070309020205020404" pitchFamily="49" charset="0"/>
              <a:cs typeface="Courier New" panose="02070309020205020404" pitchFamily="49" charset="0"/>
            </a:endParaRPr>
          </a:p>
          <a:p>
            <a:r>
              <a:rPr kumimoji="1" lang="en-US" altLang="ja-JP" sz="2800" dirty="0" smtClean="0">
                <a:latin typeface="Courier New" panose="02070309020205020404" pitchFamily="49" charset="0"/>
                <a:cs typeface="Courier New" panose="02070309020205020404" pitchFamily="49" charset="0"/>
              </a:rPr>
              <a:t>Yamada</a:t>
            </a:r>
          </a:p>
          <a:p>
            <a:r>
              <a:rPr lang="en-US" altLang="ja-JP" sz="2800" dirty="0" smtClean="0">
                <a:latin typeface="Courier New" panose="02070309020205020404" pitchFamily="49" charset="0"/>
                <a:cs typeface="Courier New" panose="02070309020205020404" pitchFamily="49" charset="0"/>
              </a:rPr>
              <a:t>Taro</a:t>
            </a:r>
          </a:p>
          <a:p>
            <a:r>
              <a:rPr lang="en-US" altLang="ja-JP" sz="2800" dirty="0" smtClean="0">
                <a:latin typeface="Courier New" panose="02070309020205020404" pitchFamily="49" charset="0"/>
                <a:cs typeface="Courier New" panose="02070309020205020404" pitchFamily="49" charset="0"/>
              </a:rPr>
              <a:t>$ </a:t>
            </a:r>
          </a:p>
        </p:txBody>
      </p:sp>
      <p:sp>
        <p:nvSpPr>
          <p:cNvPr id="6" name="テキスト ボックス 5"/>
          <p:cNvSpPr txBox="1"/>
          <p:nvPr/>
        </p:nvSpPr>
        <p:spPr>
          <a:xfrm>
            <a:off x="2308340" y="3494934"/>
            <a:ext cx="3725700" cy="584775"/>
          </a:xfrm>
          <a:prstGeom prst="rect">
            <a:avLst/>
          </a:prstGeom>
          <a:noFill/>
        </p:spPr>
        <p:txBody>
          <a:bodyPr wrap="none" rtlCol="0">
            <a:spAutoFit/>
          </a:bodyPr>
          <a:lstStyle/>
          <a:p>
            <a:r>
              <a:rPr kumimoji="1" lang="ja-JP" altLang="en-US" sz="3200" dirty="0" smtClean="0"/>
              <a:t>期待される結果の例</a:t>
            </a:r>
            <a:endParaRPr kumimoji="1" lang="ja-JP" altLang="en-US" sz="3200" dirty="0"/>
          </a:p>
        </p:txBody>
      </p:sp>
    </p:spTree>
    <p:extLst>
      <p:ext uri="{BB962C8B-B14F-4D97-AF65-F5344CB8AC3E}">
        <p14:creationId xmlns:p14="http://schemas.microsoft.com/office/powerpoint/2010/main" val="10388507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本日は以上</a:t>
            </a:r>
            <a:endParaRPr kumimoji="1" lang="ja-JP" altLang="en-US" dirty="0"/>
          </a:p>
        </p:txBody>
      </p:sp>
      <p:sp>
        <p:nvSpPr>
          <p:cNvPr id="3" name="サブタイトル 2"/>
          <p:cNvSpPr>
            <a:spLocks noGrp="1"/>
          </p:cNvSpPr>
          <p:nvPr>
            <p:ph type="subTitle"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33</a:t>
            </a:fld>
            <a:endParaRPr kumimoji="1" lang="ja-JP" altLang="en-US"/>
          </a:p>
        </p:txBody>
      </p:sp>
    </p:spTree>
    <p:extLst>
      <p:ext uri="{BB962C8B-B14F-4D97-AF65-F5344CB8AC3E}">
        <p14:creationId xmlns:p14="http://schemas.microsoft.com/office/powerpoint/2010/main" val="37664623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572302B0-7593-4CC4-BFD1-DFA421A59D22}" vid="{D05C6AF4-BF8A-4FAC-8987-66F4B60DD348}"/>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kaiya</Template>
  <TotalTime>330</TotalTime>
  <Words>1911</Words>
  <Application>Microsoft Office PowerPoint</Application>
  <PresentationFormat>画面に合わせる (4:3)</PresentationFormat>
  <Paragraphs>353</Paragraphs>
  <Slides>33</Slides>
  <Notes>2</Notes>
  <HiddenSlides>0</HiddenSlides>
  <MMClips>0</MMClips>
  <ScaleCrop>false</ScaleCrop>
  <HeadingPairs>
    <vt:vector size="8" baseType="variant">
      <vt:variant>
        <vt:lpstr>使用されているフォント</vt:lpstr>
      </vt:variant>
      <vt:variant>
        <vt:i4>5</vt:i4>
      </vt:variant>
      <vt:variant>
        <vt:lpstr>テーマ</vt:lpstr>
      </vt:variant>
      <vt:variant>
        <vt:i4>1</vt:i4>
      </vt:variant>
      <vt:variant>
        <vt:lpstr>埋め込まれた OLE サーバー</vt:lpstr>
      </vt:variant>
      <vt:variant>
        <vt:i4>1</vt:i4>
      </vt:variant>
      <vt:variant>
        <vt:lpstr>スライド タイトル</vt:lpstr>
      </vt:variant>
      <vt:variant>
        <vt:i4>33</vt:i4>
      </vt:variant>
    </vt:vector>
  </HeadingPairs>
  <TitlesOfParts>
    <vt:vector size="40" baseType="lpstr">
      <vt:lpstr>ＭＳ Ｐゴシック</vt:lpstr>
      <vt:lpstr>Arial</vt:lpstr>
      <vt:lpstr>Calibri</vt:lpstr>
      <vt:lpstr>Courier New</vt:lpstr>
      <vt:lpstr>Times New Roman</vt:lpstr>
      <vt:lpstr>Office テーマ</vt:lpstr>
      <vt:lpstr>ｸﾘｯﾌﾟ</vt:lpstr>
      <vt:lpstr>プログラミングI 第1回 数理物理，総合理学等向け</vt:lpstr>
      <vt:lpstr>目次</vt:lpstr>
      <vt:lpstr>復習: Cプログラムの開発の流れ</vt:lpstr>
      <vt:lpstr>いくつかの用語確認</vt:lpstr>
      <vt:lpstr>Cygwin64 Terminal</vt:lpstr>
      <vt:lpstr>notepadの起動</vt:lpstr>
      <vt:lpstr>コンパイラ ccの起動と 実行プログラムの実行</vt:lpstr>
      <vt:lpstr>プロンプト</vt:lpstr>
      <vt:lpstr>Cygwinでの日本語表示設定 1/3</vt:lpstr>
      <vt:lpstr>Cygwinでの日本語表示設定 2/3</vt:lpstr>
      <vt:lpstr>Cygwinでの日本語表示設定 3/3</vt:lpstr>
      <vt:lpstr>画面に文字列を表示 (レp.16 明p.8)</vt:lpstr>
      <vt:lpstr>説明の都合，行番号つけます</vt:lpstr>
      <vt:lpstr>一行目，おまじない</vt:lpstr>
      <vt:lpstr>実行される命令群</vt:lpstr>
      <vt:lpstr>3～7行目: 関数定義</vt:lpstr>
      <vt:lpstr>main 関数</vt:lpstr>
      <vt:lpstr>5行目 関数呼び出し</vt:lpstr>
      <vt:lpstr>6行目 return (0)</vt:lpstr>
      <vt:lpstr>関数 printf (p.19～)</vt:lpstr>
      <vt:lpstr>printfの分解図 レFig 1-3 p.19</vt:lpstr>
      <vt:lpstr>結局，printfとは？</vt:lpstr>
      <vt:lpstr>文字列</vt:lpstr>
      <vt:lpstr>練習問題</vt:lpstr>
      <vt:lpstr>printfは複数回，使ってよい</vt:lpstr>
      <vt:lpstr>\nの意味の確認</vt:lpstr>
      <vt:lpstr>ccの警告 プログラムの誤り</vt:lpstr>
      <vt:lpstr>参考 stdio.h について</vt:lpstr>
      <vt:lpstr>簡易な例題 ～ 二値の平均</vt:lpstr>
      <vt:lpstr>printfの動作イメージ</vt:lpstr>
      <vt:lpstr>参考: よりホンモノなPCの構造</vt:lpstr>
      <vt:lpstr>本日の演習 (演習1)</vt:lpstr>
      <vt:lpstr>本日は以上</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プログラミングI 数理物理，総合理学等向け</dc:title>
  <dc:creator>kaiya</dc:creator>
  <cp:lastModifiedBy>kaiya</cp:lastModifiedBy>
  <cp:revision>83</cp:revision>
  <dcterms:created xsi:type="dcterms:W3CDTF">2014-09-21T06:39:15Z</dcterms:created>
  <dcterms:modified xsi:type="dcterms:W3CDTF">2018-09-12T10:07:53Z</dcterms:modified>
</cp:coreProperties>
</file>